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6" r:id="rId3"/>
    <p:sldId id="257" r:id="rId4"/>
    <p:sldId id="260" r:id="rId5"/>
    <p:sldId id="259" r:id="rId6"/>
    <p:sldId id="261" r:id="rId7"/>
    <p:sldId id="258" r:id="rId8"/>
    <p:sldId id="262" r:id="rId9"/>
    <p:sldId id="264" r:id="rId10"/>
    <p:sldId id="286" r:id="rId11"/>
    <p:sldId id="263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77" r:id="rId27"/>
    <p:sldId id="278" r:id="rId28"/>
    <p:sldId id="279" r:id="rId29"/>
    <p:sldId id="284" r:id="rId3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74" autoAdjust="0"/>
  </p:normalViewPr>
  <p:slideViewPr>
    <p:cSldViewPr>
      <p:cViewPr varScale="1">
        <p:scale>
          <a:sx n="70" d="100"/>
          <a:sy n="70" d="100"/>
        </p:scale>
        <p:origin x="-18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926BB2A-D456-4798-A166-D7049C5B81C1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54069D3-6E5C-4721-93E1-3A652B74A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69D3-6E5C-4721-93E1-3A652B74A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69D3-6E5C-4721-93E1-3A652B74A5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1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69D3-6E5C-4721-93E1-3A652B74A5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9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69D3-6E5C-4721-93E1-3A652B74A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3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069D3-6E5C-4721-93E1-3A652B74A5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9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D90B-DFD4-4E1E-A73A-F34308E6BCE2}" type="datetimeFigureOut">
              <a:rPr lang="en-US" smtClean="0"/>
              <a:t>24-Mar-21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5E50E-9C0C-4C5D-A486-6C305AD3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athan\Desktop\logo_g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3865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3429000"/>
            <a:ext cx="6172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solidFill>
                  <a:schemeClr val="tx2"/>
                </a:solidFill>
                <a:latin typeface="+mn-lt"/>
              </a:rPr>
              <a:t>Μοντέλα προσομοίωσης ανάπτυξης καρκινικών όγκων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200" dirty="0" smtClean="0"/>
              <a:t>Ψευδοκώδικας:</a:t>
            </a:r>
            <a:endParaRPr lang="en-US" sz="2200" dirty="0" smtClean="0"/>
          </a:p>
          <a:p>
            <a:pPr algn="just"/>
            <a:endParaRPr lang="en-US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Επιλογή παραμέτρων συστήματος – Διακριτοποίηση του χώρου επίλυσης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Επίλυση σε μόνιμη κατάσταση των εξισώσεων αντίδρασης-διάχυσης για τα θρεπτικά (π.χ. πεπερασμένες διαφορές)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Ανάθεση σε κάθε θέση ενός τυχαίου αριθμού (0,1) για τη λήψη απόφασης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Υπολογισμός πιθανοτήτων συμβάντων σε κάθε θέση (διαίρεση, απόπτωση, μετανάστευση)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Ανανέωση της κυτταρικής δομής ανάλογα με τη λήψη απόφασης για το επόμενο συμβάν</a:t>
            </a:r>
          </a:p>
          <a:p>
            <a:pPr marL="457200" indent="-457200" algn="just">
              <a:buFont typeface="+mj-lt"/>
              <a:buAutoNum type="arabicPeriod"/>
            </a:pPr>
            <a:endParaRPr lang="el-GR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l-GR" sz="2200" dirty="0" smtClean="0"/>
              <a:t>Επανάληψη βημάτων 2-5 </a:t>
            </a:r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  <a:p>
            <a:pPr algn="just"/>
            <a:endParaRPr lang="el-GR" sz="2200" dirty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735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4" y="5516563"/>
            <a:ext cx="85121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l-GR" sz="2000" b="1" dirty="0" smtClean="0">
                <a:solidFill>
                  <a:schemeClr val="accent2"/>
                </a:solidFill>
                <a:latin typeface="+mj-lt"/>
              </a:rPr>
              <a:t>Τιμές παραμέτρων</a:t>
            </a:r>
            <a:r>
              <a:rPr lang="en-US" sz="2000" b="1" baseline="0" dirty="0" smtClean="0">
                <a:solidFill>
                  <a:schemeClr val="accent2"/>
                </a:solidFill>
                <a:latin typeface="+mj-lt"/>
              </a:rPr>
              <a:t>: </a:t>
            </a:r>
            <a:r>
              <a:rPr lang="en-US" sz="2000" b="1" i="1" baseline="0" dirty="0">
                <a:solidFill>
                  <a:schemeClr val="accent2"/>
                </a:solidFill>
                <a:latin typeface="+mj-lt"/>
              </a:rPr>
              <a:t>L=1001, 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α=1/</a:t>
            </a:r>
            <a:r>
              <a:rPr lang="en-US" sz="2000" b="1" i="1" baseline="0" dirty="0">
                <a:solidFill>
                  <a:schemeClr val="accent2"/>
                </a:solidFill>
                <a:latin typeface="+mj-lt"/>
              </a:rPr>
              <a:t>L, 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λ</a:t>
            </a:r>
            <a:r>
              <a:rPr lang="el-GR" sz="2000" b="1" i="1" baseline="-25000" dirty="0">
                <a:solidFill>
                  <a:schemeClr val="accent2"/>
                </a:solidFill>
                <a:latin typeface="+mj-lt"/>
              </a:rPr>
              <a:t>Μ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=λ</a:t>
            </a:r>
            <a:r>
              <a:rPr lang="el-GR" sz="2000" b="1" i="1" baseline="-25000" dirty="0">
                <a:solidFill>
                  <a:schemeClr val="accent2"/>
                </a:solidFill>
                <a:latin typeface="+mj-lt"/>
              </a:rPr>
              <a:t>Ν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=25, θ</a:t>
            </a:r>
            <a:r>
              <a:rPr lang="en-US" sz="2000" b="1" i="1" baseline="-25000" dirty="0">
                <a:solidFill>
                  <a:schemeClr val="accent2"/>
                </a:solidFill>
                <a:latin typeface="+mj-lt"/>
              </a:rPr>
              <a:t>div</a:t>
            </a:r>
            <a:r>
              <a:rPr lang="en-US" sz="2000" b="1" i="1" baseline="0" dirty="0">
                <a:solidFill>
                  <a:schemeClr val="accent2"/>
                </a:solidFill>
                <a:latin typeface="+mj-lt"/>
              </a:rPr>
              <a:t>=0.3, 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θ</a:t>
            </a:r>
            <a:r>
              <a:rPr lang="en-US" sz="2000" b="1" i="1" baseline="-25000" dirty="0" err="1">
                <a:solidFill>
                  <a:schemeClr val="accent2"/>
                </a:solidFill>
                <a:latin typeface="+mj-lt"/>
              </a:rPr>
              <a:t>mig</a:t>
            </a:r>
            <a:r>
              <a:rPr lang="en-US" sz="2000" b="1" i="1" baseline="0" dirty="0">
                <a:solidFill>
                  <a:schemeClr val="accent2"/>
                </a:solidFill>
                <a:latin typeface="+mj-lt"/>
              </a:rPr>
              <a:t>=1000, </a:t>
            </a:r>
            <a:r>
              <a:rPr lang="el-GR" sz="2000" b="1" i="1" baseline="0" dirty="0">
                <a:solidFill>
                  <a:schemeClr val="accent2"/>
                </a:solidFill>
                <a:latin typeface="+mj-lt"/>
              </a:rPr>
              <a:t>θ</a:t>
            </a:r>
            <a:r>
              <a:rPr lang="en-US" sz="2000" b="1" i="1" baseline="-25000" dirty="0" err="1" smtClean="0">
                <a:solidFill>
                  <a:schemeClr val="accent2"/>
                </a:solidFill>
                <a:latin typeface="+mj-lt"/>
              </a:rPr>
              <a:t>nec</a:t>
            </a:r>
            <a:r>
              <a:rPr lang="en-US" sz="2000" b="1" i="1" baseline="0" dirty="0" smtClean="0">
                <a:solidFill>
                  <a:schemeClr val="accent2"/>
                </a:solidFill>
                <a:latin typeface="+mj-lt"/>
              </a:rPr>
              <a:t>=0.03</a:t>
            </a:r>
            <a:endParaRPr lang="el-GR" sz="2000" b="1" i="1" baseline="0" dirty="0" smtClean="0">
              <a:solidFill>
                <a:schemeClr val="accent2"/>
              </a:solidFill>
              <a:latin typeface="+mj-lt"/>
            </a:endParaRPr>
          </a:p>
          <a:p>
            <a:endParaRPr lang="en-US" sz="2000" b="1" dirty="0" smtClean="0">
              <a:solidFill>
                <a:schemeClr val="accent2"/>
              </a:solidFill>
            </a:endParaRPr>
          </a:p>
          <a:p>
            <a:r>
              <a:rPr lang="el-GR" sz="2000" b="1" dirty="0" smtClean="0">
                <a:solidFill>
                  <a:schemeClr val="accent2"/>
                </a:solidFill>
              </a:rPr>
              <a:t>Αρχικά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en-US" sz="2000" b="1" dirty="0">
                <a:solidFill>
                  <a:schemeClr val="accent2"/>
                </a:solidFill>
              </a:rPr>
              <a:t>1</a:t>
            </a:r>
            <a:r>
              <a:rPr lang="el-GR" sz="2000" b="1" dirty="0">
                <a:solidFill>
                  <a:schemeClr val="accent2"/>
                </a:solidFill>
              </a:rPr>
              <a:t> </a:t>
            </a:r>
            <a:r>
              <a:rPr lang="el-GR" sz="2000" b="1" dirty="0" smtClean="0">
                <a:solidFill>
                  <a:schemeClr val="accent2"/>
                </a:solidFill>
              </a:rPr>
              <a:t>καρκινικό κύτταρο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l-GR" sz="2000" b="1" dirty="0" smtClean="0">
                <a:solidFill>
                  <a:schemeClr val="accent2"/>
                </a:solidFill>
              </a:rPr>
              <a:t>στο μέσο του πλέγματος</a:t>
            </a:r>
            <a:endParaRPr lang="en-US" sz="2000" b="1" i="1" dirty="0">
              <a:solidFill>
                <a:schemeClr val="accent2"/>
              </a:solidFill>
            </a:endParaRPr>
          </a:p>
          <a:p>
            <a:pPr eaLnBrk="1" hangingPunct="1"/>
            <a:endParaRPr lang="en-US" sz="2000" b="1" i="1" baseline="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11155"/>
            <a:ext cx="2190580" cy="1873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62" y="1416669"/>
            <a:ext cx="2190580" cy="187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29000"/>
            <a:ext cx="2190580" cy="1873829"/>
          </a:xfrm>
          <a:prstGeom prst="rect">
            <a:avLst/>
          </a:prstGeom>
        </p:spPr>
      </p:pic>
      <p:pic>
        <p:nvPicPr>
          <p:cNvPr id="11" name="can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1700808"/>
            <a:ext cx="3309701" cy="2880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5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74164"/>
            <a:ext cx="3657600" cy="3128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2133600"/>
            <a:ext cx="33432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45795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Ferreira et al, PRE, 65, 021907</a:t>
            </a:r>
            <a:endParaRPr lang="en-US" sz="12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1828800"/>
            <a:ext cx="2001601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7544" y="1746120"/>
            <a:ext cx="1299588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0" y="131445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Συνήθεις Μορφολογίες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05525" y="1314450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Προσομοίωση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19550" y="2133600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Papillary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321206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Compact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1925" y="443126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Disconnected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498068"/>
            <a:ext cx="24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Filaments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970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5761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/>
                  <a:t>Βασική υπόθεση: καρκινικές κυτταρικές κατανομές είναι συνεχείς συναρτήσεις</a:t>
                </a:r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l-GR" sz="2200" dirty="0" smtClean="0"/>
                  <a:t>Κυτταρικός θάνατος</a:t>
                </a:r>
                <a:endParaRPr lang="el-GR" sz="2200" dirty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200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l-GR" sz="2200" dirty="0" smtClean="0"/>
                  <a:t>ο όγκος του μορίου που συνιστά το κυτταρικό υλικό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μ: ο αριθμός μορίων που ελευθερώνονται από ένα νεκρό κύτταρο όγκου </a:t>
                </a:r>
                <a:r>
                  <a:rPr lang="en-US" sz="2200" dirty="0" smtClean="0"/>
                  <a:t>V</a:t>
                </a:r>
                <a:r>
                  <a:rPr lang="en-US" sz="2200" baseline="-25000" dirty="0" smtClean="0"/>
                  <a:t>D</a:t>
                </a:r>
                <a:endParaRPr lang="en-US" sz="2200" dirty="0" smtClean="0"/>
              </a:p>
              <a:p>
                <a:r>
                  <a:rPr lang="en-US" sz="2200" dirty="0" smtClean="0"/>
                  <a:t>V</a:t>
                </a:r>
                <a:r>
                  <a:rPr lang="en-US" sz="2200" baseline="-25000" dirty="0" smtClean="0"/>
                  <a:t>D</a:t>
                </a:r>
                <a:r>
                  <a:rPr lang="en-US" sz="2200" dirty="0" smtClean="0"/>
                  <a:t> = </a:t>
                </a:r>
                <a:r>
                  <a:rPr lang="el-GR" sz="2200" dirty="0" smtClean="0"/>
                  <a:t>μ </a:t>
                </a:r>
                <a:r>
                  <a:rPr lang="en-US" sz="2200" dirty="0" err="1" smtClean="0"/>
                  <a:t>V</a:t>
                </a:r>
                <a:r>
                  <a:rPr lang="en-US" sz="2200" baseline="-25000" dirty="0" err="1" smtClean="0"/>
                  <a:t>p</a:t>
                </a:r>
                <a:endParaRPr lang="en-US" sz="2200" baseline="-25000" dirty="0" smtClean="0"/>
              </a:p>
              <a:p>
                <a:endParaRPr lang="el-GR" sz="2200" dirty="0" smtClean="0"/>
              </a:p>
              <a:p>
                <a:r>
                  <a:rPr lang="el-GR" sz="2200" dirty="0" smtClean="0"/>
                  <a:t>Κυτταρική διαίρεση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Ένα ζωντανό κύτταρο όγκου </a:t>
                </a:r>
                <a:r>
                  <a:rPr lang="en-US" sz="2200" dirty="0" smtClean="0"/>
                  <a:t>V</a:t>
                </a:r>
                <a:r>
                  <a:rPr lang="en-US" sz="2200" baseline="-25000" dirty="0" smtClean="0"/>
                  <a:t>L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καταναλώνει λ μόρια κατά τη διαίρεσή του:</a:t>
                </a:r>
              </a:p>
              <a:p>
                <a:r>
                  <a:rPr lang="el-GR" sz="2200" dirty="0" smtClean="0"/>
                  <a:t>Δ</a:t>
                </a:r>
                <a:r>
                  <a:rPr lang="en-US" sz="2200" dirty="0" smtClean="0"/>
                  <a:t>V = V</a:t>
                </a:r>
                <a:r>
                  <a:rPr lang="en-US" sz="2200" baseline="-25000" dirty="0" smtClean="0"/>
                  <a:t>L</a:t>
                </a:r>
                <a:r>
                  <a:rPr lang="en-US" sz="2200" dirty="0" smtClean="0"/>
                  <a:t> – </a:t>
                </a:r>
                <a:r>
                  <a:rPr lang="el-GR" sz="2200" dirty="0" smtClean="0"/>
                  <a:t>λ </a:t>
                </a:r>
                <a:r>
                  <a:rPr lang="en-US" sz="2200" dirty="0" err="1" smtClean="0"/>
                  <a:t>V</a:t>
                </a:r>
                <a:r>
                  <a:rPr lang="en-US" sz="2200" baseline="-25000" dirty="0" err="1" smtClean="0"/>
                  <a:t>p</a:t>
                </a:r>
                <a:endParaRPr lang="en-US" sz="2200" baseline="-25000" dirty="0" smtClean="0"/>
              </a:p>
              <a:p>
                <a:endParaRPr lang="en-US" sz="2200" baseline="-25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Όλος ο χώρος του ιστού καταλαμβάνεται από κύτταρα ή κυτταρικό υλικό:</a:t>
                </a:r>
              </a:p>
              <a:p>
                <a:r>
                  <a:rPr lang="en-US" sz="2200" dirty="0" err="1" smtClean="0"/>
                  <a:t>V</a:t>
                </a:r>
                <a:r>
                  <a:rPr lang="en-US" sz="2200" baseline="-25000" dirty="0" err="1" smtClean="0"/>
                  <a:t>L</a:t>
                </a:r>
                <a:r>
                  <a:rPr lang="en-US" sz="2200" dirty="0" err="1" smtClean="0"/>
                  <a:t>n</a:t>
                </a:r>
                <a:r>
                  <a:rPr lang="en-US" sz="2200" dirty="0" smtClean="0"/>
                  <a:t> + </a:t>
                </a:r>
                <a:r>
                  <a:rPr lang="en-US" sz="2200" dirty="0" err="1" smtClean="0"/>
                  <a:t>V</a:t>
                </a:r>
                <a:r>
                  <a:rPr lang="en-US" sz="2200" baseline="-25000" dirty="0" err="1" smtClean="0"/>
                  <a:t>p</a:t>
                </a:r>
                <a:r>
                  <a:rPr lang="en-US" sz="2200" dirty="0" err="1" smtClean="0"/>
                  <a:t>p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= 1</a:t>
                </a:r>
              </a:p>
              <a:p>
                <a:r>
                  <a:rPr lang="en-US" sz="2200" dirty="0" smtClean="0"/>
                  <a:t>n: </a:t>
                </a:r>
                <a:r>
                  <a:rPr lang="el-GR" sz="2200" dirty="0" smtClean="0"/>
                  <a:t>η συγκέντρωση των ζωντανών κυττάρων</a:t>
                </a:r>
              </a:p>
              <a:p>
                <a:r>
                  <a:rPr lang="en-US" sz="2200" dirty="0" smtClean="0"/>
                  <a:t>p: </a:t>
                </a:r>
                <a:r>
                  <a:rPr lang="el-GR" sz="2200" dirty="0" smtClean="0"/>
                  <a:t>συγκέντρωση κυτταρικού υλικού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5761001"/>
              </a:xfrm>
              <a:prstGeom prst="rect">
                <a:avLst/>
              </a:prstGeom>
              <a:blipFill rotWithShape="1">
                <a:blip r:embed="rId3"/>
                <a:stretch>
                  <a:fillRect l="-86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32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404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μίτωσης: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200" baseline="-25000" dirty="0" smtClean="0"/>
              </a:p>
              <a:p>
                <a:endParaRPr lang="en-US" sz="2200" baseline="-25000" dirty="0" smtClean="0"/>
              </a:p>
              <a:p>
                <a:endParaRPr lang="en-US" sz="2200" baseline="-25000" dirty="0" smtClean="0"/>
              </a:p>
              <a:p>
                <a:endParaRPr lang="en-US" sz="2200" baseline="-25000" dirty="0"/>
              </a:p>
              <a:p>
                <a:endParaRPr lang="en-US" sz="2200" baseline="-25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απόπτωσης: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sz="2200" baseline="-250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κατανάλωσης θρεπτικών συστατικών: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dirty="0"/>
              </a:p>
              <a:p>
                <a:endParaRPr lang="el-GR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4042132"/>
              </a:xfrm>
              <a:prstGeom prst="rect">
                <a:avLst/>
              </a:prstGeom>
              <a:blipFill rotWithShape="1">
                <a:blip r:embed="rId2"/>
                <a:stretch>
                  <a:fillRect l="-801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324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513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200" dirty="0" smtClean="0"/>
              </a:p>
              <a:p>
                <a:r>
                  <a:rPr lang="el-GR" sz="2200" dirty="0" smtClean="0"/>
                  <a:t>Ισοζύγιο μάζας για ζωντανά κύτταρα:</a:t>
                </a:r>
              </a:p>
              <a:p>
                <a:endParaRPr lang="el-GR" sz="2200" dirty="0"/>
              </a:p>
              <a:p>
                <a:endParaRPr lang="en-US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Μεταγωγή: πεδίο ροής</a:t>
                </a:r>
              </a:p>
              <a:p>
                <a:endParaRPr lang="el-GR" sz="22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Παραγωγή: μίτωση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Κατανάλωση: απόπτωση</a:t>
                </a:r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5137304"/>
              </a:xfrm>
              <a:prstGeom prst="rect">
                <a:avLst/>
              </a:prstGeom>
              <a:blipFill rotWithShape="1"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41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310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200" dirty="0" smtClean="0"/>
              </a:p>
              <a:p>
                <a:endParaRPr lang="en-US" sz="2200" dirty="0" smtClean="0"/>
              </a:p>
              <a:p>
                <a:r>
                  <a:rPr lang="el-GR" sz="2200" dirty="0" smtClean="0"/>
                  <a:t>Ισοζύγιο μάζας για θρεπτικά συστατικά:</a:t>
                </a:r>
              </a:p>
              <a:p>
                <a:endParaRPr lang="el-G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endParaRPr lang="el-GR" sz="2200" dirty="0" smtClean="0"/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3105978"/>
              </a:xfrm>
              <a:prstGeom prst="rect">
                <a:avLst/>
              </a:prstGeom>
              <a:blipFill rotWithShape="1"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9524" y="38862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Μεταφορά με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/>
              <a:t>μεταγωγή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 smtClean="0"/>
              <a:t>διάχυση</a:t>
            </a:r>
            <a:endParaRPr lang="el-GR" sz="2200" dirty="0"/>
          </a:p>
          <a:p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/>
              <a:t>Κατανάλωση: </a:t>
            </a:r>
            <a:r>
              <a:rPr lang="el-GR" sz="2200" dirty="0" smtClean="0"/>
              <a:t>για μίτωση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52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344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/>
                  <a:t>Ισοζύγιο μάζας για κυτταρικό υλικό:</a:t>
                </a:r>
              </a:p>
              <a:p>
                <a:endParaRPr lang="el-GR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l-GR" sz="22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2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l-GR" sz="2200" dirty="0" smtClean="0"/>
                  <a:t>: νεκρωτικό υλικό</a:t>
                </a:r>
                <a:endParaRPr lang="en-US" sz="2200" dirty="0" smtClean="0"/>
              </a:p>
              <a:p>
                <a:endParaRPr lang="el-GR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3444533"/>
              </a:xfrm>
              <a:prstGeom prst="rect">
                <a:avLst/>
              </a:prstGeom>
              <a:blipFill rotWithShape="1">
                <a:blip r:embed="rId2"/>
                <a:stretch>
                  <a:fillRect l="-868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9524" y="3962400"/>
            <a:ext cx="91344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dirty="0"/>
              <a:t>Μεταφορά με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/>
              <a:t>μεταγωγή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200" dirty="0"/>
              <a:t>διάχυση</a:t>
            </a:r>
          </a:p>
          <a:p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Παραγωγή: από απόπτωση κυττάρων</a:t>
            </a:r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endParaRPr lang="el-GR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Κατανάλωση</a:t>
            </a:r>
            <a:r>
              <a:rPr lang="el-GR" sz="2200" dirty="0"/>
              <a:t>: για μίτωση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79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454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/>
                  <a:t>Το πεδίο ταχύτητας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𝒗</m:t>
                    </m:r>
                  </m:oMath>
                </a14:m>
                <a:r>
                  <a:rPr lang="el-GR" sz="2200" dirty="0" smtClean="0"/>
                  <a:t> είναι αποτέλεσμα της μεταβολής όγκου σαν αποτέλεσμα των διεργασιών:</a:t>
                </a:r>
              </a:p>
              <a:p>
                <a:endParaRPr lang="el-GR" sz="22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της μίτωσης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της απόπτωσης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διάχυσης κυτταρικού υλικού:</a:t>
                </a:r>
              </a:p>
              <a:p>
                <a:endParaRPr lang="el-GR" sz="2200" dirty="0" smtClean="0"/>
              </a:p>
              <a:p>
                <a:endParaRPr lang="el-GR" sz="22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4543936"/>
              </a:xfrm>
              <a:prstGeom prst="rect">
                <a:avLst/>
              </a:prstGeom>
              <a:blipFill rotWithShape="1">
                <a:blip r:embed="rId2"/>
                <a:stretch>
                  <a:fillRect l="-868" t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255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Βιολογία καρκίνου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ξεκινάει ο καρκίνος; 	</a:t>
            </a:r>
          </a:p>
        </p:txBody>
      </p:sp>
      <p:pic>
        <p:nvPicPr>
          <p:cNvPr id="6" name="Picture 2" descr="where genes are in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27729"/>
            <a:ext cx="35718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314450"/>
                <a:ext cx="9134475" cy="5129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/>
                  <a:t>Αρχικές συνθήκες:</a:t>
                </a:r>
              </a:p>
              <a:p>
                <a:r>
                  <a:rPr lang="el-GR" sz="2200" dirty="0" smtClean="0"/>
                  <a:t>1 μεταλλαγμένο κύτταρο με ακτίνα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el-GR" sz="2200" dirty="0" smtClean="0"/>
              </a:p>
              <a:p>
                <a:endParaRPr lang="el-GR" sz="22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Αρχική ακτίνα: 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200" b="0" i="0" smtClean="0">
                              <a:latin typeface="Cambria Math"/>
                            </a:rPr>
                            <m:t>(0)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el-GR" sz="22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Αρχική συγκέντρωση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>ζωντανών κυττάρων: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=1/</m:t>
                      </m:r>
                      <m:sSub>
                        <m:sSubPr>
                          <m:ctrlPr>
                            <a:rPr lang="el-GR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Αρχική συγκέντρωση θρεπτικών:</a:t>
                </a: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l-GR" sz="2200" dirty="0" smtClean="0"/>
              </a:p>
              <a:p>
                <a:endParaRPr lang="el-GR" sz="2200" dirty="0" smtClean="0"/>
              </a:p>
              <a:p>
                <a:endParaRPr lang="el-GR" sz="2200" i="1" dirty="0" smtClean="0">
                  <a:latin typeface="Cambria Math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5129546"/>
              </a:xfrm>
              <a:prstGeom prst="rect">
                <a:avLst/>
              </a:prstGeom>
              <a:blipFill rotWithShape="1">
                <a:blip r:embed="rId2"/>
                <a:stretch>
                  <a:fillRect l="-868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079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1143000"/>
                <a:ext cx="9134475" cy="6775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/>
                  <a:t>Συνοριακές συνθήκες:</a:t>
                </a:r>
              </a:p>
              <a:p>
                <a:endParaRPr lang="el-GR" sz="22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Η ακτίνα του σφαιρικού όγκου κινείται με την ταχύτητα των κυττάρων: 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𝑑𝑅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𝑟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𝑅</m:t>
                      </m:r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/>
                        </a:rPr>
                        <m:t>𝑡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Η συγκέντρωση των θρεπτικών στην περιφέρεια του όγκου είναι σταθερή:</a:t>
                </a:r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𝑟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Η ροή μάζας του κυτταρικού υλικού στην περιφέρεια είναι ανάλογη της διαφοράς συγκέντρωσης μέσα και έξω από τον όγκο:</a:t>
                </a:r>
              </a:p>
              <a:p>
                <a:pPr lvl="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l-GR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pPr marL="2628900" lvl="5" indent="-342900">
                  <a:buFont typeface="Arial" pitchFamily="34" charset="0"/>
                  <a:buChar char="•"/>
                </a:pPr>
                <a:endParaRPr lang="el-GR" sz="22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sz="2200" dirty="0" smtClean="0"/>
                  <a:t> Συμμετρία στο κέντρο του σφαιρικού όγκου:</a:t>
                </a:r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  <m:r>
                          <a:rPr lang="en-US" sz="2200" i="1">
                            <a:latin typeface="Cambria Math"/>
                          </a:rPr>
                          <m:t>=0,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=0,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=0,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  <m:r>
                          <a:rPr lang="en-US" sz="2200" i="1">
                            <a:latin typeface="Cambria Math"/>
                          </a:rPr>
                          <m:t>=0,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endParaRPr lang="el-GR" sz="2200" dirty="0"/>
              </a:p>
              <a:p>
                <a:pPr lvl="5"/>
                <a:endParaRPr lang="el-GR" sz="2200" dirty="0" smtClean="0"/>
              </a:p>
              <a:p>
                <a:endParaRPr lang="el-GR" sz="2200" i="1" dirty="0" smtClean="0">
                  <a:latin typeface="Cambria Math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143000"/>
                <a:ext cx="9134475" cy="6775637"/>
              </a:xfrm>
              <a:prstGeom prst="rect">
                <a:avLst/>
              </a:prstGeom>
              <a:blipFill rotWithShape="1">
                <a:blip r:embed="rId2"/>
                <a:stretch>
                  <a:fillRect l="-868" t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6636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645795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Ward &amp; King</a:t>
            </a:r>
            <a:r>
              <a:rPr lang="en-US" sz="1200" i="1" dirty="0"/>
              <a:t>, IMA J Math </a:t>
            </a:r>
            <a:r>
              <a:rPr lang="en-US" sz="1200" i="1" dirty="0" err="1"/>
              <a:t>Appl</a:t>
            </a:r>
            <a:r>
              <a:rPr lang="en-US" sz="1200" i="1" dirty="0"/>
              <a:t> Med Biol. , </a:t>
            </a:r>
            <a:r>
              <a:rPr lang="en-US" sz="1200" i="1" dirty="0" smtClean="0"/>
              <a:t>14, 39-69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4" y="1314450"/>
                <a:ext cx="9134475" cy="552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μίτωσης: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/>
                  <a:t>(</a:t>
                </a:r>
                <a:r>
                  <a:rPr lang="en-US" sz="2200" dirty="0" err="1" smtClean="0"/>
                  <a:t>Michaelis-Menten</a:t>
                </a:r>
                <a:r>
                  <a:rPr lang="en-US" sz="2200" dirty="0" smtClean="0"/>
                  <a:t>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sz="2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  <m:sup/>
                                </m:sSubSup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200" baseline="-25000" dirty="0" smtClean="0"/>
              </a:p>
              <a:p>
                <a:endParaRPr lang="en-US" sz="2200" baseline="-25000" dirty="0" smtClean="0"/>
              </a:p>
              <a:p>
                <a:endParaRPr lang="en-US" sz="2200" baseline="-25000" dirty="0"/>
              </a:p>
              <a:p>
                <a:endParaRPr lang="en-US" sz="2200" baseline="-25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απόπτωσης: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sz="2200" b="0" i="1" dirty="0" smtClean="0">
                  <a:latin typeface="Cambria Math"/>
                  <a:ea typeface="Cambria Math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𝜎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l-GR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22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200" dirty="0" smtClean="0"/>
                  <a:t>Σταθερά ρυθμού κατανάλωσης θρεπτικών συστατικών: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sz="2200" dirty="0" smtClean="0"/>
              </a:p>
              <a:p>
                <a:pPr lvl="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/>
                                  </m:sSubSup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/>
                                      </m:sSubSup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  <m:sup/>
                                      </m:sSubSup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l-GR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1314450"/>
                <a:ext cx="9134475" cy="5528949"/>
              </a:xfrm>
              <a:prstGeom prst="rect">
                <a:avLst/>
              </a:prstGeom>
              <a:blipFill rotWithShape="1">
                <a:blip r:embed="rId2"/>
                <a:stretch>
                  <a:fillRect l="-801"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4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762000"/>
                <a:ext cx="9134475" cy="512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𝐷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2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l-GR" sz="22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l-GR" sz="22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200" i="1">
                          <a:latin typeface="Cambria Math"/>
                          <a:ea typeface="Cambria Math"/>
                        </a:rPr>
                        <m:t>𝜆</m:t>
                      </m:r>
                      <m:sSub>
                        <m:sSubPr>
                          <m:ctrlPr>
                            <a:rPr lang="el-GR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sSub>
                            <m:sSubPr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 smtClean="0"/>
              </a:p>
              <a:p>
                <a:endParaRPr lang="el-GR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762000"/>
                <a:ext cx="9134475" cy="51210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09800" y="5044611"/>
                <a:ext cx="4337341" cy="822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𝑛</m:t>
                      </m:r>
                      <m:r>
                        <a:rPr lang="en-US" sz="22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</a:rPr>
                        <m:t>=1→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44611"/>
                <a:ext cx="4337341" cy="822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810000" y="2971800"/>
            <a:ext cx="12954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6155582"/>
                <a:ext cx="8491555" cy="594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dirty="0" smtClean="0"/>
                  <a:t>Αδιαστατοποίηση: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l-GR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l-GR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2200" i="1" smtClean="0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l-GR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𝑡𝐴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l-GR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sz="2200" b="0" i="0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𝑅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155582"/>
                <a:ext cx="8491555" cy="594393"/>
              </a:xfrm>
              <a:prstGeom prst="rect">
                <a:avLst/>
              </a:prstGeom>
              <a:blipFill rotWithShape="1">
                <a:blip r:embed="rId4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057400" y="1905000"/>
            <a:ext cx="12954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762000"/>
                <a:ext cx="9134475" cy="595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en-US" sz="2200" i="1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,1−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/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𝑎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,1−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 smtClean="0">
                  <a:ea typeface="Cambria Math"/>
                </a:endParaRP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200" b="0" i="1" smtClean="0">
                                  <a:latin typeface="Cambria Math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el-GR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,1−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200" dirty="0">
                  <a:ea typeface="Cambria Math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762000"/>
                <a:ext cx="9134475" cy="59563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6350913"/>
                <a:ext cx="4698659" cy="440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dirty="0" smtClean="0"/>
                  <a:t>Ελεύθερο σύνορο – ορίζουμε: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/>
                      </a:rPr>
                      <m:t>𝜌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l-GR" sz="2200" b="0" i="1" smtClean="0">
                        <a:latin typeface="Cambria Math"/>
                      </a:rPr>
                      <m:t>/</m:t>
                    </m:r>
                    <m:acc>
                      <m:accPr>
                        <m:chr m:val="̂"/>
                        <m:ctrlPr>
                          <a:rPr lang="el-GR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350913"/>
                <a:ext cx="4698659" cy="440120"/>
              </a:xfrm>
              <a:prstGeom prst="rect">
                <a:avLst/>
              </a:prstGeom>
              <a:blipFill rotWithShape="1">
                <a:blip r:embed="rId3"/>
                <a:stretch>
                  <a:fillRect l="-1556" t="-6944" r="-609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524" y="762000"/>
                <a:ext cx="9134475" cy="399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en-US" sz="2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acc>
                      <m:d>
                        <m:dPr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,1−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𝑏</m:t>
                      </m:r>
                      <m:acc>
                        <m:accPr>
                          <m:chr m:val="̂"/>
                          <m:ctrlPr>
                            <a:rPr lang="en-US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762000"/>
                <a:ext cx="9134475" cy="39949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524" y="4267200"/>
                <a:ext cx="5871416" cy="2574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200" dirty="0" smtClean="0"/>
                  <a:t>Αρχικές συνθήκες: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=1, </m:t>
                    </m:r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 smtClean="0"/>
                  <a:t> </a:t>
                </a:r>
              </a:p>
              <a:p>
                <a:endParaRPr lang="el-GR" sz="2200" dirty="0" smtClean="0"/>
              </a:p>
              <a:p>
                <a:r>
                  <a:rPr lang="el-GR" sz="2200" dirty="0" smtClean="0"/>
                  <a:t>Συνοριακές συνθήκες: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𝜌</m:t>
                      </m:r>
                      <m:r>
                        <a:rPr lang="el-GR" sz="2200" b="0" i="1" smtClean="0">
                          <a:latin typeface="Cambria Math"/>
                        </a:rPr>
                        <m:t>=0: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𝜌</m:t>
                      </m:r>
                      <m:r>
                        <a:rPr lang="el-GR" sz="2200" b="0" i="1" smtClean="0">
                          <a:latin typeface="Cambria Math"/>
                        </a:rPr>
                        <m:t>=1: 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  <m:r>
                        <a:rPr lang="el-GR" sz="2200" b="0" i="0" smtClean="0">
                          <a:latin typeface="Cambria Math"/>
                          <a:ea typeface="Cambria Math"/>
                        </a:rPr>
                        <m:t>=1,</m:t>
                      </m:r>
                      <m:f>
                        <m:fPr>
                          <m:ctrlPr>
                            <a:rPr lang="el-GR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̂"/>
                              <m:ctrlPr>
                                <a:rPr lang="el-GR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den>
                      </m:f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l-GR" sz="22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r>
                        <a:rPr lang="en-US" sz="220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</m:acc>
                        </m:num>
                        <m:den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" y="4267200"/>
                <a:ext cx="5871416" cy="2574487"/>
              </a:xfrm>
              <a:prstGeom prst="rect">
                <a:avLst/>
              </a:prstGeom>
              <a:blipFill rotWithShape="1">
                <a:blip r:embed="rId3"/>
                <a:stretch>
                  <a:fillRect l="-1350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506" y="1447800"/>
            <a:ext cx="6007894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3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36431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Μοντέλα Συνεχούς Μέσου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Ward-King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50694" cy="42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Προεκτάσεις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Εφαρμογή ακτινοθεραπείας</a:t>
            </a:r>
          </a:p>
          <a:p>
            <a:endParaRPr lang="el-GR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Ετερογενείς πληθυσμοί κυττάρων: μακροφάγοι (αναπτύσσονται σε περιοχές έλλειψης οξυγόνου) – καρκινικά κύτταρα</a:t>
            </a:r>
          </a:p>
          <a:p>
            <a:endParaRPr lang="el-GR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Χημειοταξία: κίνηση κυττάρων λόγω παρουσίας χημικών ειδών</a:t>
            </a:r>
          </a:p>
          <a:p>
            <a:endParaRPr lang="el-GR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l-GR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sz="2200" dirty="0" smtClean="0"/>
              <a:t>Προσομοίωση ανάπτυξης αγγειακού συστήματος</a:t>
            </a:r>
            <a:endParaRPr lang="en-US" sz="2200" dirty="0" smtClean="0"/>
          </a:p>
          <a:p>
            <a:endParaRPr lang="el-GR" sz="2200" dirty="0" smtClean="0"/>
          </a:p>
          <a:p>
            <a:r>
              <a:rPr lang="el-GR" sz="2200" dirty="0" smtClean="0"/>
              <a:t>...</a:t>
            </a:r>
          </a:p>
          <a:p>
            <a:r>
              <a:rPr lang="el-GR" sz="2200" dirty="0" smtClean="0"/>
              <a:t>...</a:t>
            </a:r>
          </a:p>
          <a:p>
            <a:r>
              <a:rPr lang="el-GR" sz="220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617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y cancer cells need their own blood sup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5718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αναπτύσσεται ο καρκίνος; 	</a:t>
            </a:r>
          </a:p>
        </p:txBody>
      </p:sp>
    </p:spTree>
    <p:extLst>
      <p:ext uri="{BB962C8B-B14F-4D97-AF65-F5344CB8AC3E}">
        <p14:creationId xmlns:p14="http://schemas.microsoft.com/office/powerpoint/2010/main" val="17425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257300"/>
            <a:ext cx="40957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κύτταρο στον όγκο</a:t>
            </a:r>
          </a:p>
        </p:txBody>
      </p:sp>
    </p:spTree>
    <p:extLst>
      <p:ext uri="{BB962C8B-B14F-4D97-AF65-F5344CB8AC3E}">
        <p14:creationId xmlns:p14="http://schemas.microsoft.com/office/powerpoint/2010/main" val="34479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75" y="790575"/>
            <a:ext cx="6337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624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/>
              <a:t>Νεκρωτικός πυρήνας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/>
              <a:t>Ζώνη ηρεμίας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200" dirty="0" smtClean="0"/>
              <a:t>Ζώνη πολλαπλασιασμού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3082889" cy="28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19400" y="4191000"/>
            <a:ext cx="23622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7400" y="4854952"/>
            <a:ext cx="2362200" cy="1742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38500" y="5439728"/>
            <a:ext cx="1104900" cy="1228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Καρκινικός όγκος σε πρώιμα στάδια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avascular)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6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1775" y="1124744"/>
            <a:ext cx="658924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2200" b="1" baseline="0" dirty="0" smtClean="0">
                <a:latin typeface="+mj-lt"/>
              </a:rPr>
              <a:t>Στόχος</a:t>
            </a:r>
            <a:r>
              <a:rPr lang="en-US" sz="2200" b="1" baseline="0" dirty="0" smtClean="0">
                <a:latin typeface="+mj-lt"/>
              </a:rPr>
              <a:t>:</a:t>
            </a:r>
            <a:endParaRPr lang="el-GR" sz="2200" b="1" baseline="0" dirty="0">
              <a:latin typeface="+mj-lt"/>
            </a:endParaRPr>
          </a:p>
          <a:p>
            <a:pPr eaLnBrk="1" hangingPunct="1"/>
            <a:r>
              <a:rPr lang="el-GR" sz="2200" b="1" baseline="0" dirty="0">
                <a:solidFill>
                  <a:srgbClr val="333399"/>
                </a:solidFill>
                <a:latin typeface="+mj-lt"/>
              </a:rPr>
              <a:t>                               - </a:t>
            </a:r>
            <a:r>
              <a:rPr lang="el-GR" sz="2200" b="1" baseline="0" dirty="0" smtClean="0">
                <a:solidFill>
                  <a:srgbClr val="333399"/>
                </a:solidFill>
                <a:latin typeface="+mj-lt"/>
              </a:rPr>
              <a:t>Κατανόηση</a:t>
            </a:r>
            <a:r>
              <a:rPr lang="el-GR" sz="2200" b="1" dirty="0" smtClean="0">
                <a:solidFill>
                  <a:srgbClr val="333399"/>
                </a:solidFill>
                <a:latin typeface="+mj-lt"/>
              </a:rPr>
              <a:t> των μηχανισμών </a:t>
            </a:r>
            <a:endParaRPr lang="en-US" sz="2200" b="1" dirty="0" smtClean="0">
              <a:solidFill>
                <a:srgbClr val="333399"/>
              </a:solidFill>
              <a:latin typeface="+mj-lt"/>
            </a:endParaRPr>
          </a:p>
          <a:p>
            <a:pPr eaLnBrk="1" hangingPunct="1"/>
            <a:r>
              <a:rPr lang="en-US" sz="2200" b="1" baseline="0" dirty="0">
                <a:solidFill>
                  <a:srgbClr val="333399"/>
                </a:solidFill>
                <a:latin typeface="+mj-lt"/>
              </a:rPr>
              <a:t>	</a:t>
            </a:r>
            <a:r>
              <a:rPr lang="en-US" sz="2200" b="1" baseline="0" dirty="0" smtClean="0">
                <a:solidFill>
                  <a:srgbClr val="333399"/>
                </a:solidFill>
                <a:latin typeface="+mj-lt"/>
              </a:rPr>
              <a:t>	  </a:t>
            </a:r>
            <a:r>
              <a:rPr lang="el-GR" sz="2200" b="1" baseline="0" dirty="0" smtClean="0">
                <a:solidFill>
                  <a:srgbClr val="333399"/>
                </a:solidFill>
                <a:latin typeface="+mj-lt"/>
              </a:rPr>
              <a:t>- Εφαρμογή θεραπευτικών</a:t>
            </a:r>
            <a:r>
              <a:rPr lang="el-GR" sz="2200" b="1" dirty="0" smtClean="0">
                <a:solidFill>
                  <a:srgbClr val="333399"/>
                </a:solidFill>
                <a:latin typeface="+mj-lt"/>
              </a:rPr>
              <a:t> σχημάτων</a:t>
            </a:r>
            <a:endParaRPr lang="el-GR" sz="2200" b="1" baseline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1475" y="2599212"/>
            <a:ext cx="2973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800" b="1" u="sng" baseline="0" dirty="0" smtClean="0">
                <a:latin typeface="+mj-lt"/>
              </a:rPr>
              <a:t>Μαθηματική</a:t>
            </a:r>
            <a:r>
              <a:rPr lang="el-GR" sz="1800" b="1" u="sng" dirty="0" smtClean="0">
                <a:latin typeface="+mj-lt"/>
              </a:rPr>
              <a:t> μοντελοποίηση</a:t>
            </a:r>
            <a:endParaRPr lang="el-GR" sz="1800" b="1" u="sng" baseline="0" dirty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7708" y="3834287"/>
            <a:ext cx="404514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l-GR" b="1" dirty="0" smtClean="0">
                <a:latin typeface="+mj-lt"/>
              </a:rPr>
              <a:t>Μοντέλα συνεχούς μέσου</a:t>
            </a:r>
            <a:endParaRPr lang="el-GR" sz="1800" b="1" baseline="0" dirty="0">
              <a:latin typeface="+mj-lt"/>
            </a:endParaRPr>
          </a:p>
          <a:p>
            <a:pPr algn="ctr" eaLnBrk="1" hangingPunct="1"/>
            <a:r>
              <a:rPr lang="en-US" sz="1300" b="1" i="1" baseline="0" dirty="0">
                <a:solidFill>
                  <a:schemeClr val="accent2"/>
                </a:solidFill>
                <a:latin typeface="+mj-lt"/>
              </a:rPr>
              <a:t>Ward and King, IMA </a:t>
            </a:r>
            <a:r>
              <a:rPr lang="en-US" sz="1300" b="1" i="1" baseline="0" dirty="0" err="1">
                <a:solidFill>
                  <a:schemeClr val="accent2"/>
                </a:solidFill>
                <a:latin typeface="+mj-lt"/>
              </a:rPr>
              <a:t>J.Math.Appl.Med.Biol</a:t>
            </a:r>
            <a:r>
              <a:rPr lang="en-US" sz="1300" b="1" i="1" baseline="0" dirty="0">
                <a:solidFill>
                  <a:schemeClr val="accent2"/>
                </a:solidFill>
                <a:latin typeface="+mj-lt"/>
              </a:rPr>
              <a:t>. 15: 1 (1998)</a:t>
            </a:r>
            <a:endParaRPr lang="el-GR" sz="1300" b="1" i="1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48087" y="3832699"/>
            <a:ext cx="351500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l-GR" sz="1800" b="1" baseline="0" dirty="0" smtClean="0">
                <a:latin typeface="+mj-lt"/>
              </a:rPr>
              <a:t>Διακριτά μοντέλα</a:t>
            </a:r>
            <a:endParaRPr lang="el-GR" sz="1800" b="1" baseline="0" dirty="0">
              <a:latin typeface="+mj-lt"/>
            </a:endParaRPr>
          </a:p>
          <a:p>
            <a:pPr algn="ctr" eaLnBrk="1" hangingPunct="1"/>
            <a:r>
              <a:rPr lang="en-US" sz="1300" b="1" i="1" baseline="0" dirty="0">
                <a:solidFill>
                  <a:schemeClr val="accent2"/>
                </a:solidFill>
                <a:latin typeface="+mj-lt"/>
              </a:rPr>
              <a:t>Mallet and </a:t>
            </a:r>
            <a:r>
              <a:rPr lang="en-US" sz="1300" b="1" i="1" baseline="0" dirty="0" err="1">
                <a:solidFill>
                  <a:schemeClr val="accent2"/>
                </a:solidFill>
                <a:latin typeface="+mj-lt"/>
              </a:rPr>
              <a:t>DePillis</a:t>
            </a:r>
            <a:r>
              <a:rPr lang="en-US" sz="1300" b="1" i="1" baseline="0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en-US" sz="1300" b="1" i="1" baseline="0" dirty="0" err="1">
                <a:solidFill>
                  <a:schemeClr val="accent2"/>
                </a:solidFill>
                <a:latin typeface="+mj-lt"/>
              </a:rPr>
              <a:t>J.Theor.Biol</a:t>
            </a:r>
            <a:r>
              <a:rPr lang="en-US" sz="1300" b="1" i="1" baseline="0" dirty="0">
                <a:solidFill>
                  <a:schemeClr val="accent2"/>
                </a:solidFill>
                <a:latin typeface="+mj-lt"/>
              </a:rPr>
              <a:t>. 239: 334 (2006)</a:t>
            </a:r>
            <a:endParaRPr lang="el-GR" sz="1300" b="1" i="1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0970" y="4912199"/>
            <a:ext cx="2964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l-GR" sz="1800" b="1" baseline="0" dirty="0" smtClean="0">
                <a:solidFill>
                  <a:srgbClr val="333399"/>
                </a:solidFill>
                <a:latin typeface="+mj-lt"/>
              </a:rPr>
              <a:t>γρήγορη και εύκολη επίλυση</a:t>
            </a:r>
          </a:p>
          <a:p>
            <a:pPr algn="ctr" eaLnBrk="1" hangingPunct="1"/>
            <a:r>
              <a:rPr lang="el-GR" sz="1800" b="1" baseline="0" dirty="0" smtClean="0">
                <a:solidFill>
                  <a:srgbClr val="FF3300"/>
                </a:solidFill>
                <a:latin typeface="+mj-lt"/>
              </a:rPr>
              <a:t>απλουστευτικέ</a:t>
            </a:r>
            <a:r>
              <a:rPr lang="el-GR" b="1" dirty="0" smtClean="0">
                <a:solidFill>
                  <a:srgbClr val="FF3300"/>
                </a:solidFill>
                <a:latin typeface="+mj-lt"/>
              </a:rPr>
              <a:t>ς παραδοχές</a:t>
            </a:r>
            <a:endParaRPr lang="el-GR" sz="1800" b="1" baseline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11565" y="4939187"/>
            <a:ext cx="31625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l-GR" sz="1800" b="1" baseline="0" dirty="0" smtClean="0">
                <a:solidFill>
                  <a:srgbClr val="333399"/>
                </a:solidFill>
                <a:latin typeface="+mj-lt"/>
              </a:rPr>
              <a:t>πιο ρεαλιστική</a:t>
            </a:r>
            <a:r>
              <a:rPr lang="el-GR" sz="1800" b="1" dirty="0" smtClean="0">
                <a:solidFill>
                  <a:srgbClr val="333399"/>
                </a:solidFill>
                <a:latin typeface="+mj-lt"/>
              </a:rPr>
              <a:t> μοντελοποίηση</a:t>
            </a:r>
            <a:endParaRPr lang="el-GR" sz="1800" b="1" baseline="0" dirty="0">
              <a:solidFill>
                <a:srgbClr val="333399"/>
              </a:solidFill>
              <a:latin typeface="+mj-lt"/>
            </a:endParaRPr>
          </a:p>
          <a:p>
            <a:pPr algn="ctr" eaLnBrk="1" hangingPunct="1"/>
            <a:r>
              <a:rPr lang="el-GR" sz="1800" b="1" baseline="0" dirty="0" smtClean="0">
                <a:solidFill>
                  <a:srgbClr val="FF3300"/>
                </a:solidFill>
                <a:latin typeface="+mj-lt"/>
              </a:rPr>
              <a:t>υπολογιστικές απαιτήσεις</a:t>
            </a:r>
            <a:endParaRPr lang="el-GR" sz="1800" b="1" baseline="0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627313" y="2932587"/>
            <a:ext cx="151288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14400000" flipH="1">
            <a:off x="4129088" y="2934174"/>
            <a:ext cx="151288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418990">
            <a:off x="3722688" y="5194774"/>
            <a:ext cx="1019175" cy="173038"/>
          </a:xfrm>
          <a:prstGeom prst="leftRightArrow">
            <a:avLst>
              <a:gd name="adj1" fmla="val 50000"/>
              <a:gd name="adj2" fmla="val 117798"/>
            </a:avLst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9326523">
            <a:off x="3775075" y="5212237"/>
            <a:ext cx="1019175" cy="173037"/>
          </a:xfrm>
          <a:prstGeom prst="leftRightArrow">
            <a:avLst>
              <a:gd name="adj1" fmla="val 50000"/>
              <a:gd name="adj2" fmla="val 117799"/>
            </a:avLst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Μαθηματική μοντελοποίηση</a:t>
            </a:r>
          </a:p>
        </p:txBody>
      </p:sp>
    </p:spTree>
    <p:extLst>
      <p:ext uri="{BB962C8B-B14F-4D97-AF65-F5344CB8AC3E}">
        <p14:creationId xmlns:p14="http://schemas.microsoft.com/office/powerpoint/2010/main" val="940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2"/>
          <p:cNvGrpSpPr>
            <a:grpSpLocks/>
          </p:cNvGrpSpPr>
          <p:nvPr/>
        </p:nvGrpSpPr>
        <p:grpSpPr bwMode="auto">
          <a:xfrm>
            <a:off x="2587674" y="1854349"/>
            <a:ext cx="4176713" cy="4019550"/>
            <a:chOff x="1247" y="1269"/>
            <a:chExt cx="3077" cy="2978"/>
          </a:xfrm>
        </p:grpSpPr>
        <p:grpSp>
          <p:nvGrpSpPr>
            <p:cNvPr id="6" name="Group 173"/>
            <p:cNvGrpSpPr>
              <a:grpSpLocks/>
            </p:cNvGrpSpPr>
            <p:nvPr/>
          </p:nvGrpSpPr>
          <p:grpSpPr bwMode="auto">
            <a:xfrm>
              <a:off x="1247" y="1541"/>
              <a:ext cx="3077" cy="272"/>
              <a:chOff x="1247" y="1389"/>
              <a:chExt cx="3077" cy="272"/>
            </a:xfrm>
          </p:grpSpPr>
          <p:sp>
            <p:nvSpPr>
              <p:cNvPr id="127" name="Rectangle 17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8" name="Rectangle 175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9" name="Rectangle 176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" name="Rectangle 177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" name="Rectangle 178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" name="Rectangle 179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" name="Rectangle 180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4" name="Rectangle 181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" name="Rectangle 182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6" name="Rectangle 183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" name="Rectangle 184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185"/>
            <p:cNvGrpSpPr>
              <a:grpSpLocks/>
            </p:cNvGrpSpPr>
            <p:nvPr/>
          </p:nvGrpSpPr>
          <p:grpSpPr bwMode="auto">
            <a:xfrm>
              <a:off x="1247" y="1813"/>
              <a:ext cx="3077" cy="272"/>
              <a:chOff x="1247" y="1389"/>
              <a:chExt cx="3077" cy="272"/>
            </a:xfrm>
          </p:grpSpPr>
          <p:sp>
            <p:nvSpPr>
              <p:cNvPr id="116" name="Rectangle 186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7" name="Rectangle 187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8" name="Rectangle 188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" name="Rectangle 189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0" name="Rectangle 190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1" name="Rectangle 191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" name="Rectangle 192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" name="Rectangle 193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4" name="Rectangle 194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5" name="Rectangle 195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6" name="Rectangle 196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" name="Group 197"/>
            <p:cNvGrpSpPr>
              <a:grpSpLocks/>
            </p:cNvGrpSpPr>
            <p:nvPr/>
          </p:nvGrpSpPr>
          <p:grpSpPr bwMode="auto">
            <a:xfrm>
              <a:off x="1247" y="2091"/>
              <a:ext cx="3077" cy="272"/>
              <a:chOff x="1247" y="1389"/>
              <a:chExt cx="3077" cy="272"/>
            </a:xfrm>
          </p:grpSpPr>
          <p:sp>
            <p:nvSpPr>
              <p:cNvPr id="105" name="Rectangle 198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" name="Rectangle 199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" name="Rectangle 200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8" name="Rectangle 201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" name="Rectangle 202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" name="Rectangle 203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1" name="Rectangle 204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" name="Rectangle 205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3" name="Rectangle 206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4" name="Rectangle 207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5" name="Rectangle 208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9" name="Group 209"/>
            <p:cNvGrpSpPr>
              <a:grpSpLocks/>
            </p:cNvGrpSpPr>
            <p:nvPr/>
          </p:nvGrpSpPr>
          <p:grpSpPr bwMode="auto">
            <a:xfrm>
              <a:off x="1247" y="2342"/>
              <a:ext cx="3077" cy="272"/>
              <a:chOff x="1247" y="1389"/>
              <a:chExt cx="3077" cy="272"/>
            </a:xfrm>
          </p:grpSpPr>
          <p:sp>
            <p:nvSpPr>
              <p:cNvPr id="94" name="Rectangle 210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5" name="Rectangle 211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6" name="Rectangle 212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" name="Rectangle 213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8" name="Rectangle 214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9" name="Rectangle 215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0" name="Rectangle 216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1" name="Rectangle 217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2" name="Rectangle 218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" name="Rectangle 219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4" name="Rectangle 220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221"/>
            <p:cNvGrpSpPr>
              <a:grpSpLocks/>
            </p:cNvGrpSpPr>
            <p:nvPr/>
          </p:nvGrpSpPr>
          <p:grpSpPr bwMode="auto">
            <a:xfrm>
              <a:off x="1247" y="2614"/>
              <a:ext cx="3077" cy="272"/>
              <a:chOff x="1247" y="1389"/>
              <a:chExt cx="3077" cy="272"/>
            </a:xfrm>
          </p:grpSpPr>
          <p:sp>
            <p:nvSpPr>
              <p:cNvPr id="83" name="Rectangle 222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4" name="Rectangle 223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5" name="Rectangle 224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" name="Rectangle 225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7" name="Rectangle 226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8" name="Rectangle 227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9" name="Rectangle 228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0" name="Rectangle 229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1" name="Rectangle 230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2" name="Rectangle 231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3" name="Rectangle 232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" name="Group 233"/>
            <p:cNvGrpSpPr>
              <a:grpSpLocks/>
            </p:cNvGrpSpPr>
            <p:nvPr/>
          </p:nvGrpSpPr>
          <p:grpSpPr bwMode="auto">
            <a:xfrm>
              <a:off x="1247" y="2886"/>
              <a:ext cx="3077" cy="272"/>
              <a:chOff x="1247" y="1389"/>
              <a:chExt cx="3077" cy="272"/>
            </a:xfrm>
          </p:grpSpPr>
          <p:sp>
            <p:nvSpPr>
              <p:cNvPr id="72" name="Rectangle 23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3" name="Rectangle 235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4" name="Rectangle 236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5" name="Rectangle 237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" name="Rectangle 238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7" name="Rectangle 239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8" name="Rectangle 240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9" name="Rectangle 241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0" name="Rectangle 242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1" name="Rectangle 243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2" name="Rectangle 244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2" name="Group 245"/>
            <p:cNvGrpSpPr>
              <a:grpSpLocks/>
            </p:cNvGrpSpPr>
            <p:nvPr/>
          </p:nvGrpSpPr>
          <p:grpSpPr bwMode="auto">
            <a:xfrm>
              <a:off x="1247" y="3158"/>
              <a:ext cx="3077" cy="272"/>
              <a:chOff x="1247" y="1389"/>
              <a:chExt cx="3077" cy="272"/>
            </a:xfrm>
          </p:grpSpPr>
          <p:sp>
            <p:nvSpPr>
              <p:cNvPr id="61" name="Rectangle 246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2" name="Rectangle 247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3" name="Rectangle 248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" name="Rectangle 249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" name="Rectangle 250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" name="Rectangle 251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" name="Rectangle 252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" name="Rectangle 253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" name="Rectangle 254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" name="Rectangle 255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1" name="Rectangle 256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257"/>
            <p:cNvGrpSpPr>
              <a:grpSpLocks/>
            </p:cNvGrpSpPr>
            <p:nvPr/>
          </p:nvGrpSpPr>
          <p:grpSpPr bwMode="auto">
            <a:xfrm>
              <a:off x="1247" y="3430"/>
              <a:ext cx="3077" cy="272"/>
              <a:chOff x="1247" y="1389"/>
              <a:chExt cx="3077" cy="272"/>
            </a:xfrm>
          </p:grpSpPr>
          <p:sp>
            <p:nvSpPr>
              <p:cNvPr id="50" name="Rectangle 258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" name="Rectangle 259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" name="Rectangle 260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" name="Rectangle 261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4" name="Rectangle 262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5" name="Rectangle 263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6" name="Rectangle 264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7" name="Rectangle 265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" name="Rectangle 266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9" name="Rectangle 267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0" name="Rectangle 268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" name="Group 269"/>
            <p:cNvGrpSpPr>
              <a:grpSpLocks/>
            </p:cNvGrpSpPr>
            <p:nvPr/>
          </p:nvGrpSpPr>
          <p:grpSpPr bwMode="auto">
            <a:xfrm>
              <a:off x="1247" y="3702"/>
              <a:ext cx="3077" cy="272"/>
              <a:chOff x="1247" y="1389"/>
              <a:chExt cx="3077" cy="272"/>
            </a:xfrm>
          </p:grpSpPr>
          <p:sp>
            <p:nvSpPr>
              <p:cNvPr id="39" name="Rectangle 270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0" name="Rectangle 271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" name="Rectangle 272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" name="Rectangle 273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" name="Rectangle 274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" name="Rectangle 275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" name="Rectangle 276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" name="Rectangle 277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" name="Rectangle 278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8" name="Rectangle 279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9" name="Rectangle 280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" name="Group 281"/>
            <p:cNvGrpSpPr>
              <a:grpSpLocks/>
            </p:cNvGrpSpPr>
            <p:nvPr/>
          </p:nvGrpSpPr>
          <p:grpSpPr bwMode="auto">
            <a:xfrm>
              <a:off x="1247" y="3975"/>
              <a:ext cx="3077" cy="272"/>
              <a:chOff x="1247" y="1389"/>
              <a:chExt cx="3077" cy="272"/>
            </a:xfrm>
          </p:grpSpPr>
          <p:sp>
            <p:nvSpPr>
              <p:cNvPr id="28" name="Rectangle 282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9" name="Rectangle 283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0" name="Rectangle 284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Rectangle 285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Rectangle 286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Rectangle 287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" name="Rectangle 288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" name="Rectangle 289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Rectangle 290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7" name="Rectangle 291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" name="Rectangle 292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293"/>
            <p:cNvGrpSpPr>
              <a:grpSpLocks/>
            </p:cNvGrpSpPr>
            <p:nvPr/>
          </p:nvGrpSpPr>
          <p:grpSpPr bwMode="auto">
            <a:xfrm>
              <a:off x="1247" y="1269"/>
              <a:ext cx="3077" cy="272"/>
              <a:chOff x="1247" y="1389"/>
              <a:chExt cx="3077" cy="272"/>
            </a:xfrm>
          </p:grpSpPr>
          <p:sp>
            <p:nvSpPr>
              <p:cNvPr id="17" name="Rectangle 294"/>
              <p:cNvSpPr>
                <a:spLocks noChangeArrowheads="1"/>
              </p:cNvSpPr>
              <p:nvPr/>
            </p:nvSpPr>
            <p:spPr bwMode="auto">
              <a:xfrm>
                <a:off x="124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8" name="Rectangle 295"/>
              <p:cNvSpPr>
                <a:spLocks noChangeArrowheads="1"/>
              </p:cNvSpPr>
              <p:nvPr/>
            </p:nvSpPr>
            <p:spPr bwMode="auto">
              <a:xfrm>
                <a:off x="1527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Rectangle 296"/>
              <p:cNvSpPr>
                <a:spLocks noChangeArrowheads="1"/>
              </p:cNvSpPr>
              <p:nvPr/>
            </p:nvSpPr>
            <p:spPr bwMode="auto">
              <a:xfrm>
                <a:off x="180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Rectangle 297"/>
              <p:cNvSpPr>
                <a:spLocks noChangeArrowheads="1"/>
              </p:cNvSpPr>
              <p:nvPr/>
            </p:nvSpPr>
            <p:spPr bwMode="auto">
              <a:xfrm>
                <a:off x="2088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Rectangle 298"/>
              <p:cNvSpPr>
                <a:spLocks noChangeArrowheads="1"/>
              </p:cNvSpPr>
              <p:nvPr/>
            </p:nvSpPr>
            <p:spPr bwMode="auto">
              <a:xfrm>
                <a:off x="236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Rectangle 299"/>
              <p:cNvSpPr>
                <a:spLocks noChangeArrowheads="1"/>
              </p:cNvSpPr>
              <p:nvPr/>
            </p:nvSpPr>
            <p:spPr bwMode="auto">
              <a:xfrm>
                <a:off x="2645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Rectangle 300"/>
              <p:cNvSpPr>
                <a:spLocks noChangeArrowheads="1"/>
              </p:cNvSpPr>
              <p:nvPr/>
            </p:nvSpPr>
            <p:spPr bwMode="auto">
              <a:xfrm>
                <a:off x="2926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" name="Rectangle 301"/>
              <p:cNvSpPr>
                <a:spLocks noChangeArrowheads="1"/>
              </p:cNvSpPr>
              <p:nvPr/>
            </p:nvSpPr>
            <p:spPr bwMode="auto">
              <a:xfrm>
                <a:off x="320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" name="Rectangle 302"/>
              <p:cNvSpPr>
                <a:spLocks noChangeArrowheads="1"/>
              </p:cNvSpPr>
              <p:nvPr/>
            </p:nvSpPr>
            <p:spPr bwMode="auto">
              <a:xfrm>
                <a:off x="3483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" name="Rectangle 303"/>
              <p:cNvSpPr>
                <a:spLocks noChangeArrowheads="1"/>
              </p:cNvSpPr>
              <p:nvPr/>
            </p:nvSpPr>
            <p:spPr bwMode="auto">
              <a:xfrm>
                <a:off x="3769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" name="Rectangle 304"/>
              <p:cNvSpPr>
                <a:spLocks noChangeArrowheads="1"/>
              </p:cNvSpPr>
              <p:nvPr/>
            </p:nvSpPr>
            <p:spPr bwMode="auto">
              <a:xfrm>
                <a:off x="4052" y="1389"/>
                <a:ext cx="272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" name="Text Box 305"/>
          <p:cNvSpPr txBox="1">
            <a:spLocks noChangeArrowheads="1"/>
          </p:cNvSpPr>
          <p:nvPr/>
        </p:nvSpPr>
        <p:spPr bwMode="auto">
          <a:xfrm>
            <a:off x="107999" y="1617811"/>
            <a:ext cx="167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l-GR" sz="16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υγιής ιστός</a:t>
            </a:r>
            <a:endParaRPr lang="en-US" sz="1600" b="1" i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39" name="Oval 306"/>
          <p:cNvSpPr>
            <a:spLocks noChangeArrowheads="1"/>
          </p:cNvSpPr>
          <p:nvPr/>
        </p:nvSpPr>
        <p:spPr bwMode="auto">
          <a:xfrm>
            <a:off x="4570462" y="3760936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Text Box 307"/>
          <p:cNvSpPr txBox="1">
            <a:spLocks noChangeArrowheads="1"/>
          </p:cNvSpPr>
          <p:nvPr/>
        </p:nvSpPr>
        <p:spPr bwMode="auto">
          <a:xfrm>
            <a:off x="168324" y="2089299"/>
            <a:ext cx="2419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l-GR" sz="16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σταθερή τροφοδοσία θρεπτικών</a:t>
            </a:r>
            <a:endParaRPr lang="en-US" sz="1600" b="1" i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1" name="AutoShape 308"/>
          <p:cNvSpPr>
            <a:spLocks noChangeArrowheads="1"/>
          </p:cNvSpPr>
          <p:nvPr/>
        </p:nvSpPr>
        <p:spPr bwMode="auto">
          <a:xfrm>
            <a:off x="1927274" y="3713311"/>
            <a:ext cx="533400" cy="238125"/>
          </a:xfrm>
          <a:prstGeom prst="rightArrow">
            <a:avLst>
              <a:gd name="adj1" fmla="val 50000"/>
              <a:gd name="adj2" fmla="val 56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2" name="AutoShape 309"/>
          <p:cNvSpPr>
            <a:spLocks noChangeArrowheads="1"/>
          </p:cNvSpPr>
          <p:nvPr/>
        </p:nvSpPr>
        <p:spPr bwMode="auto">
          <a:xfrm rot="10800000">
            <a:off x="6885037" y="3713311"/>
            <a:ext cx="533400" cy="238125"/>
          </a:xfrm>
          <a:prstGeom prst="rightArrow">
            <a:avLst>
              <a:gd name="adj1" fmla="val 50000"/>
              <a:gd name="adj2" fmla="val 56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3" name="AutoShape 310"/>
          <p:cNvSpPr>
            <a:spLocks noChangeArrowheads="1"/>
          </p:cNvSpPr>
          <p:nvPr/>
        </p:nvSpPr>
        <p:spPr bwMode="auto">
          <a:xfrm rot="16200000">
            <a:off x="4402187" y="6067573"/>
            <a:ext cx="533400" cy="238125"/>
          </a:xfrm>
          <a:prstGeom prst="rightArrow">
            <a:avLst>
              <a:gd name="adj1" fmla="val 50000"/>
              <a:gd name="adj2" fmla="val 56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4" name="AutoShape 311"/>
          <p:cNvSpPr>
            <a:spLocks noChangeArrowheads="1"/>
          </p:cNvSpPr>
          <p:nvPr/>
        </p:nvSpPr>
        <p:spPr bwMode="auto">
          <a:xfrm rot="5400000">
            <a:off x="4362500" y="1438423"/>
            <a:ext cx="533400" cy="238125"/>
          </a:xfrm>
          <a:prstGeom prst="rightArrow">
            <a:avLst>
              <a:gd name="adj1" fmla="val 50000"/>
              <a:gd name="adj2" fmla="val 56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312"/>
          <p:cNvSpPr>
            <a:spLocks noChangeArrowheads="1"/>
          </p:cNvSpPr>
          <p:nvPr/>
        </p:nvSpPr>
        <p:spPr bwMode="auto">
          <a:xfrm>
            <a:off x="93712" y="2862411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6" name="Text Box 313"/>
          <p:cNvSpPr txBox="1">
            <a:spLocks noChangeArrowheads="1"/>
          </p:cNvSpPr>
          <p:nvPr/>
        </p:nvSpPr>
        <p:spPr bwMode="auto">
          <a:xfrm>
            <a:off x="288974" y="2689374"/>
            <a:ext cx="1800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6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καρκινικό κύτταρο</a:t>
            </a:r>
            <a:endParaRPr lang="en-US" sz="1600" b="1" i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7" name="Text Box 314"/>
          <p:cNvSpPr txBox="1">
            <a:spLocks noChangeArrowheads="1"/>
          </p:cNvSpPr>
          <p:nvPr/>
        </p:nvSpPr>
        <p:spPr bwMode="auto">
          <a:xfrm>
            <a:off x="173087" y="3449786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600" b="1" baseline="0" dirty="0" smtClean="0">
                <a:solidFill>
                  <a:srgbClr val="FF6600"/>
                </a:solidFill>
                <a:latin typeface="Arial"/>
                <a:cs typeface="Arial"/>
              </a:rPr>
              <a:t>-διαίρεση</a:t>
            </a:r>
            <a:endParaRPr lang="en-US" sz="1600" b="1" i="1" baseline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48" name="Oval 315"/>
          <p:cNvSpPr>
            <a:spLocks noChangeArrowheads="1"/>
          </p:cNvSpPr>
          <p:nvPr/>
        </p:nvSpPr>
        <p:spPr bwMode="auto">
          <a:xfrm>
            <a:off x="4973687" y="3760936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Oval 316"/>
          <p:cNvSpPr>
            <a:spLocks noChangeArrowheads="1"/>
          </p:cNvSpPr>
          <p:nvPr/>
        </p:nvSpPr>
        <p:spPr bwMode="auto">
          <a:xfrm>
            <a:off x="4976862" y="3400574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0" name="Oval 317"/>
          <p:cNvSpPr>
            <a:spLocks noChangeArrowheads="1"/>
          </p:cNvSpPr>
          <p:nvPr/>
        </p:nvSpPr>
        <p:spPr bwMode="auto">
          <a:xfrm>
            <a:off x="4578399" y="3413274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1" name="Oval 318"/>
          <p:cNvSpPr>
            <a:spLocks noChangeArrowheads="1"/>
          </p:cNvSpPr>
          <p:nvPr/>
        </p:nvSpPr>
        <p:spPr bwMode="auto">
          <a:xfrm>
            <a:off x="4192637" y="3413274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2" name="Oval 319"/>
          <p:cNvSpPr>
            <a:spLocks noChangeArrowheads="1"/>
          </p:cNvSpPr>
          <p:nvPr/>
        </p:nvSpPr>
        <p:spPr bwMode="auto">
          <a:xfrm>
            <a:off x="4205337" y="3757761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3" name="Oval 320"/>
          <p:cNvSpPr>
            <a:spLocks noChangeArrowheads="1"/>
          </p:cNvSpPr>
          <p:nvPr/>
        </p:nvSpPr>
        <p:spPr bwMode="auto">
          <a:xfrm>
            <a:off x="4230737" y="4118124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4" name="Oval 321"/>
          <p:cNvSpPr>
            <a:spLocks noChangeArrowheads="1"/>
          </p:cNvSpPr>
          <p:nvPr/>
        </p:nvSpPr>
        <p:spPr bwMode="auto">
          <a:xfrm>
            <a:off x="4579987" y="4145111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5" name="Oval 322"/>
          <p:cNvSpPr>
            <a:spLocks noChangeArrowheads="1"/>
          </p:cNvSpPr>
          <p:nvPr/>
        </p:nvSpPr>
        <p:spPr bwMode="auto">
          <a:xfrm>
            <a:off x="4986387" y="4132411"/>
            <a:ext cx="193675" cy="196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56" name="Text Box 323"/>
          <p:cNvSpPr txBox="1">
            <a:spLocks noChangeArrowheads="1"/>
          </p:cNvSpPr>
          <p:nvPr/>
        </p:nvSpPr>
        <p:spPr bwMode="auto">
          <a:xfrm>
            <a:off x="177849" y="3816499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600" b="1" baseline="0" dirty="0" smtClean="0">
                <a:solidFill>
                  <a:srgbClr val="FF6600"/>
                </a:solidFill>
                <a:latin typeface="Arial"/>
                <a:cs typeface="Arial"/>
              </a:rPr>
              <a:t>-απόπτωση</a:t>
            </a:r>
            <a:endParaRPr lang="en-US" sz="1600" b="1" i="1" baseline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57" name="Text Box 324"/>
          <p:cNvSpPr txBox="1">
            <a:spLocks noChangeArrowheads="1"/>
          </p:cNvSpPr>
          <p:nvPr/>
        </p:nvSpPr>
        <p:spPr bwMode="auto">
          <a:xfrm>
            <a:off x="165149" y="4151461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600" b="1" baseline="0" dirty="0" smtClean="0">
                <a:solidFill>
                  <a:srgbClr val="FF6600"/>
                </a:solidFill>
                <a:latin typeface="Arial"/>
                <a:cs typeface="Arial"/>
              </a:rPr>
              <a:t>-μετανάστευση</a:t>
            </a:r>
            <a:endParaRPr lang="en-US" sz="1600" b="1" i="1" baseline="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158" name="Picture 325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49" y="1841649"/>
            <a:ext cx="1868488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326" descr="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87" y="2417911"/>
            <a:ext cx="2005012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 Box 327"/>
          <p:cNvSpPr txBox="1">
            <a:spLocks noChangeArrowheads="1"/>
          </p:cNvSpPr>
          <p:nvPr/>
        </p:nvSpPr>
        <p:spPr bwMode="auto">
          <a:xfrm>
            <a:off x="6980287" y="1193949"/>
            <a:ext cx="213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400" b="1" i="1" baseline="0" dirty="0">
                <a:solidFill>
                  <a:schemeClr val="accent2"/>
                </a:solidFill>
                <a:latin typeface="Arial"/>
                <a:cs typeface="Arial"/>
              </a:rPr>
              <a:t>Ν</a:t>
            </a:r>
            <a:r>
              <a:rPr lang="el-GR" sz="1400" b="1" baseline="0" dirty="0">
                <a:solidFill>
                  <a:schemeClr val="accent2"/>
                </a:solidFill>
                <a:latin typeface="Arial"/>
                <a:cs typeface="Arial"/>
              </a:rPr>
              <a:t>: </a:t>
            </a:r>
            <a:r>
              <a:rPr lang="el-GR" sz="14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για διαίρεση</a:t>
            </a:r>
            <a:endParaRPr lang="el-GR" sz="1400" b="1" baseline="0" dirty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l-GR" sz="1400" b="1" i="1" baseline="0" dirty="0">
                <a:solidFill>
                  <a:schemeClr val="accent2"/>
                </a:solidFill>
                <a:latin typeface="Arial"/>
                <a:cs typeface="Arial"/>
              </a:rPr>
              <a:t>Μ</a:t>
            </a:r>
            <a:r>
              <a:rPr lang="el-GR" sz="1400" b="1" baseline="0" dirty="0">
                <a:solidFill>
                  <a:schemeClr val="accent2"/>
                </a:solidFill>
                <a:latin typeface="Arial"/>
                <a:cs typeface="Arial"/>
              </a:rPr>
              <a:t>: </a:t>
            </a:r>
            <a:r>
              <a:rPr lang="el-GR" sz="14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για επίβίωση</a:t>
            </a:r>
            <a:endParaRPr lang="en-US" sz="1400" b="1" i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61" name="Line 328"/>
          <p:cNvSpPr>
            <a:spLocks noChangeShapeType="1"/>
          </p:cNvSpPr>
          <p:nvPr/>
        </p:nvSpPr>
        <p:spPr bwMode="auto">
          <a:xfrm flipV="1">
            <a:off x="7051724" y="1770211"/>
            <a:ext cx="288925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2" name="Line 329"/>
          <p:cNvSpPr>
            <a:spLocks noChangeShapeType="1"/>
          </p:cNvSpPr>
          <p:nvPr/>
        </p:nvSpPr>
        <p:spPr bwMode="auto">
          <a:xfrm flipV="1">
            <a:off x="7051724" y="2314724"/>
            <a:ext cx="288925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" name="Text Box 330"/>
          <p:cNvSpPr txBox="1">
            <a:spLocks noChangeArrowheads="1"/>
          </p:cNvSpPr>
          <p:nvPr/>
        </p:nvSpPr>
        <p:spPr bwMode="auto">
          <a:xfrm>
            <a:off x="7340649" y="1625749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400" baseline="0">
                <a:solidFill>
                  <a:schemeClr val="accent2"/>
                </a:solidFill>
                <a:latin typeface="Arial" charset="0"/>
              </a:rPr>
              <a:t>0</a:t>
            </a:r>
          </a:p>
        </p:txBody>
      </p:sp>
      <p:sp>
        <p:nvSpPr>
          <p:cNvPr id="164" name="Text Box 331"/>
          <p:cNvSpPr txBox="1">
            <a:spLocks noChangeArrowheads="1"/>
          </p:cNvSpPr>
          <p:nvPr/>
        </p:nvSpPr>
        <p:spPr bwMode="auto">
          <a:xfrm>
            <a:off x="7345412" y="2168674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l-GR" sz="1400" baseline="0">
                <a:solidFill>
                  <a:schemeClr val="accent2"/>
                </a:solidFill>
                <a:latin typeface="Arial" charset="0"/>
              </a:rPr>
              <a:t>0</a:t>
            </a:r>
          </a:p>
        </p:txBody>
      </p:sp>
      <p:sp>
        <p:nvSpPr>
          <p:cNvPr id="165" name="Text Box 332"/>
          <p:cNvSpPr txBox="1">
            <a:spLocks noChangeArrowheads="1"/>
          </p:cNvSpPr>
          <p:nvPr/>
        </p:nvSpPr>
        <p:spPr bwMode="auto">
          <a:xfrm>
            <a:off x="7086600" y="2979886"/>
            <a:ext cx="216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400" b="1" i="1" baseline="0" dirty="0">
                <a:solidFill>
                  <a:schemeClr val="accent2"/>
                </a:solidFill>
                <a:latin typeface="Arial"/>
                <a:cs typeface="Arial"/>
              </a:rPr>
              <a:t>C</a:t>
            </a:r>
            <a:r>
              <a:rPr lang="en-US" sz="1400" b="1" baseline="0" dirty="0">
                <a:solidFill>
                  <a:schemeClr val="accent2"/>
                </a:solidFill>
                <a:latin typeface="Arial"/>
                <a:cs typeface="Arial"/>
              </a:rPr>
              <a:t>: </a:t>
            </a:r>
            <a:r>
              <a:rPr lang="el-GR" sz="14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καρκινικά κύτταρα</a:t>
            </a:r>
            <a:r>
              <a:rPr lang="en-US" sz="14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endParaRPr lang="el-GR" sz="1400" b="1" baseline="0" dirty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n-US" sz="1400" b="1" i="1" baseline="0" dirty="0" smtClean="0">
                <a:solidFill>
                  <a:schemeClr val="accent2"/>
                </a:solidFill>
                <a:latin typeface="Arial"/>
                <a:cs typeface="Arial"/>
              </a:rPr>
              <a:t>H</a:t>
            </a:r>
            <a:r>
              <a:rPr lang="en-US" sz="1400" b="1" baseline="0" dirty="0">
                <a:solidFill>
                  <a:schemeClr val="accent2"/>
                </a:solidFill>
                <a:latin typeface="Arial"/>
                <a:cs typeface="Arial"/>
              </a:rPr>
              <a:t>: </a:t>
            </a:r>
            <a:r>
              <a:rPr lang="el-GR" sz="1400" b="1" baseline="0" dirty="0" smtClean="0">
                <a:solidFill>
                  <a:schemeClr val="accent2"/>
                </a:solidFill>
                <a:latin typeface="Arial"/>
                <a:cs typeface="Arial"/>
              </a:rPr>
              <a:t>υγιή κύτταρα</a:t>
            </a:r>
            <a:endParaRPr lang="en-US" sz="1400" b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166" name="Picture 333" descr="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99" y="5081736"/>
            <a:ext cx="2349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34" descr="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7" y="5086350"/>
            <a:ext cx="21780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335" descr="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4" y="5076825"/>
            <a:ext cx="231457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8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 animBg="1"/>
      <p:bldP spid="139" grpId="1" animBg="1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/>
      <p:bldP spid="147" grpId="0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0" grpId="2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7" grpId="0"/>
      <p:bldP spid="160" grpId="0"/>
      <p:bldP spid="161" grpId="0" animBg="1"/>
      <p:bldP spid="162" grpId="0" animBg="1"/>
      <p:bldP spid="163" grpId="0"/>
      <p:bldP spid="164" grpId="0"/>
      <p:bldP spid="1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25" descr="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1371601"/>
            <a:ext cx="2805385" cy="4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6" descr="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" y="2140990"/>
            <a:ext cx="3010211" cy="49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94915" y="1331118"/>
            <a:ext cx="681435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490" y="2109787"/>
            <a:ext cx="681435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32"/>
          <p:cNvSpPr txBox="1">
            <a:spLocks noChangeArrowheads="1"/>
          </p:cNvSpPr>
          <p:nvPr/>
        </p:nvSpPr>
        <p:spPr bwMode="auto">
          <a:xfrm>
            <a:off x="93663" y="2903636"/>
            <a:ext cx="32591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Μηχανισμός μεταφοράς: διάχυση</a:t>
            </a:r>
            <a:endParaRPr lang="en-US" sz="1400" b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94990" y="1371600"/>
            <a:ext cx="862410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23565" y="2150269"/>
            <a:ext cx="862410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332"/>
          <p:cNvSpPr txBox="1">
            <a:spLocks noChangeArrowheads="1"/>
          </p:cNvSpPr>
          <p:nvPr/>
        </p:nvSpPr>
        <p:spPr bwMode="auto">
          <a:xfrm>
            <a:off x="85725" y="3359348"/>
            <a:ext cx="3876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Κατανάλωση θρεπτικών από υγιή κύτταρα</a:t>
            </a:r>
            <a:endParaRPr lang="en-US" sz="1400" b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2214" y="1371600"/>
            <a:ext cx="1348185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80789" y="2150269"/>
            <a:ext cx="1348185" cy="490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32"/>
          <p:cNvSpPr txBox="1">
            <a:spLocks noChangeArrowheads="1"/>
          </p:cNvSpPr>
          <p:nvPr/>
        </p:nvSpPr>
        <p:spPr bwMode="auto">
          <a:xfrm>
            <a:off x="95250" y="3807023"/>
            <a:ext cx="47053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Κατανάλωση θρεπτικών από καρκινικά κύτταρα</a:t>
            </a:r>
          </a:p>
          <a:p>
            <a:pPr eaLnBrk="1" hangingPunct="1"/>
            <a:endParaRPr lang="el-GR" sz="1400" b="1" baseline="0" dirty="0">
              <a:solidFill>
                <a:schemeClr val="accent2"/>
              </a:solidFill>
              <a:latin typeface="Arial"/>
              <a:cs typeface="Arial"/>
            </a:endParaRPr>
          </a:p>
          <a:p>
            <a:pPr eaLnBrk="1" hangingPunct="1"/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Ταχύτερη κατανάλωση μοντελοποιείται με: λ</a:t>
            </a:r>
            <a:r>
              <a:rPr lang="el-GR" sz="1400" b="1" baseline="-25000" dirty="0" smtClean="0">
                <a:solidFill>
                  <a:schemeClr val="accent2"/>
                </a:solidFill>
                <a:latin typeface="Arial"/>
                <a:cs typeface="Arial"/>
              </a:rPr>
              <a:t>Ν</a:t>
            </a:r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, λ</a:t>
            </a:r>
            <a:r>
              <a:rPr lang="el-GR" sz="1400" b="1" baseline="-25000" dirty="0" smtClean="0">
                <a:solidFill>
                  <a:schemeClr val="accent2"/>
                </a:solidFill>
                <a:latin typeface="Arial"/>
                <a:cs typeface="Arial"/>
              </a:rPr>
              <a:t>Μ</a:t>
            </a:r>
            <a:r>
              <a:rPr lang="el-GR" sz="1400" b="1" baseline="-250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l-GR" sz="1400" b="1" dirty="0" smtClean="0">
                <a:solidFill>
                  <a:schemeClr val="accent2"/>
                </a:solidFill>
                <a:latin typeface="Arial"/>
                <a:cs typeface="Arial"/>
              </a:rPr>
              <a:t>&gt;&gt; 1</a:t>
            </a:r>
            <a:endParaRPr lang="en-US" sz="1400" b="1" baseline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4114800"/>
            <a:ext cx="3528060" cy="241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Διακριτά μοντέλα</a:t>
            </a:r>
          </a:p>
          <a:p>
            <a:pPr algn="ctr"/>
            <a:r>
              <a:rPr lang="el-G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Κυτταρικό αυτόματο (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Automaton)</a:t>
            </a:r>
            <a:endParaRPr lang="el-GR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371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Σε κάθε χρονικό βήμα κάθε καρκινικό κύτταρο «αποφασίζει» για το μέλλον του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904999"/>
            <a:ext cx="3528060" cy="2419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69" y="1904999"/>
            <a:ext cx="352806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2048</Words>
  <Application>Microsoft Office PowerPoint</Application>
  <PresentationFormat>On-screen Show (4:3)</PresentationFormat>
  <Paragraphs>285</Paragraphs>
  <Slides>29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74</cp:revision>
  <cp:lastPrinted>2020-02-06T09:17:12Z</cp:lastPrinted>
  <dcterms:created xsi:type="dcterms:W3CDTF">2020-02-04T15:03:17Z</dcterms:created>
  <dcterms:modified xsi:type="dcterms:W3CDTF">2021-03-24T15:39:14Z</dcterms:modified>
</cp:coreProperties>
</file>