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549" r:id="rId2"/>
    <p:sldId id="563" r:id="rId3"/>
    <p:sldId id="829" r:id="rId4"/>
    <p:sldId id="460" r:id="rId5"/>
    <p:sldId id="911" r:id="rId6"/>
    <p:sldId id="797" r:id="rId7"/>
    <p:sldId id="912" r:id="rId8"/>
    <p:sldId id="697" r:id="rId9"/>
    <p:sldId id="694" r:id="rId10"/>
    <p:sldId id="792" r:id="rId11"/>
    <p:sldId id="793" r:id="rId12"/>
    <p:sldId id="758" r:id="rId13"/>
    <p:sldId id="757" r:id="rId14"/>
    <p:sldId id="913" r:id="rId15"/>
    <p:sldId id="915" r:id="rId16"/>
    <p:sldId id="914" r:id="rId17"/>
    <p:sldId id="760" r:id="rId18"/>
    <p:sldId id="762" r:id="rId19"/>
    <p:sldId id="916" r:id="rId20"/>
    <p:sldId id="917" r:id="rId21"/>
    <p:sldId id="919" r:id="rId22"/>
    <p:sldId id="901" r:id="rId23"/>
    <p:sldId id="834" r:id="rId24"/>
    <p:sldId id="920" r:id="rId25"/>
    <p:sldId id="905" r:id="rId26"/>
    <p:sldId id="903" r:id="rId27"/>
    <p:sldId id="904" r:id="rId28"/>
    <p:sldId id="902" r:id="rId29"/>
    <p:sldId id="900" r:id="rId30"/>
    <p:sldId id="831" r:id="rId31"/>
    <p:sldId id="832" r:id="rId32"/>
    <p:sldId id="841" r:id="rId33"/>
    <p:sldId id="842" r:id="rId34"/>
    <p:sldId id="843" r:id="rId35"/>
    <p:sldId id="844" r:id="rId36"/>
    <p:sldId id="845" r:id="rId37"/>
    <p:sldId id="846" r:id="rId38"/>
    <p:sldId id="558" r:id="rId39"/>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10" autoAdjust="0"/>
    <p:restoredTop sz="91579" autoAdjust="0"/>
  </p:normalViewPr>
  <p:slideViewPr>
    <p:cSldViewPr>
      <p:cViewPr varScale="1">
        <p:scale>
          <a:sx n="89" d="100"/>
          <a:sy n="89" d="100"/>
        </p:scale>
        <p:origin x="984" y="168"/>
      </p:cViewPr>
      <p:guideLst>
        <p:guide orient="horz" pos="2160"/>
        <p:guide pos="2880"/>
      </p:guideLst>
    </p:cSldViewPr>
  </p:slideViewPr>
  <p:notesTextViewPr>
    <p:cViewPr>
      <p:scale>
        <a:sx n="1" d="1"/>
        <a:sy n="1" d="1"/>
      </p:scale>
      <p:origin x="0" y="0"/>
    </p:cViewPr>
  </p:notesTextViewPr>
  <p:sorterViewPr>
    <p:cViewPr>
      <p:scale>
        <a:sx n="200" d="100"/>
        <a:sy n="200" d="100"/>
      </p:scale>
      <p:origin x="0" y="282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7F78601-099E-45F8-BCD0-1AE9B23B4703}" type="datetimeFigureOut">
              <a:rPr lang="el-GR"/>
              <a:pPr>
                <a:defRPr/>
              </a:pPr>
              <a:t>29/4/20</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l-G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5A854398-7202-40BD-9057-CD5BAC32BD87}" type="slidenum">
              <a:rPr lang="el-GR"/>
              <a:pPr>
                <a:defRPr/>
              </a:pPr>
              <a:t>‹#›</a:t>
            </a:fld>
            <a:endParaRPr lang="el-GR"/>
          </a:p>
        </p:txBody>
      </p:sp>
    </p:spTree>
    <p:extLst>
      <p:ext uri="{BB962C8B-B14F-4D97-AF65-F5344CB8AC3E}">
        <p14:creationId xmlns:p14="http://schemas.microsoft.com/office/powerpoint/2010/main" val="233565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849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47C4BD-AA80-4732-ADF5-B05F1171D9F2}" type="slidenum">
              <a:rPr lang="el-GR" smtClean="0"/>
              <a:pPr fontAlgn="base">
                <a:spcBef>
                  <a:spcPct val="0"/>
                </a:spcBef>
                <a:spcAft>
                  <a:spcPct val="0"/>
                </a:spcAft>
                <a:defRPr/>
              </a:pPr>
              <a:t>1</a:t>
            </a:fld>
            <a:endParaRPr lang="el-GR"/>
          </a:p>
        </p:txBody>
      </p:sp>
    </p:spTree>
    <p:extLst>
      <p:ext uri="{BB962C8B-B14F-4D97-AF65-F5344CB8AC3E}">
        <p14:creationId xmlns:p14="http://schemas.microsoft.com/office/powerpoint/2010/main" val="2335019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10</a:t>
            </a:fld>
            <a:endParaRPr lang="en-US"/>
          </a:p>
        </p:txBody>
      </p:sp>
    </p:spTree>
    <p:extLst>
      <p:ext uri="{BB962C8B-B14F-4D97-AF65-F5344CB8AC3E}">
        <p14:creationId xmlns:p14="http://schemas.microsoft.com/office/powerpoint/2010/main" val="2486447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11</a:t>
            </a:fld>
            <a:endParaRPr lang="en-US"/>
          </a:p>
        </p:txBody>
      </p:sp>
    </p:spTree>
    <p:extLst>
      <p:ext uri="{BB962C8B-B14F-4D97-AF65-F5344CB8AC3E}">
        <p14:creationId xmlns:p14="http://schemas.microsoft.com/office/powerpoint/2010/main" val="147109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12</a:t>
            </a:fld>
            <a:endParaRPr lang="en-US"/>
          </a:p>
        </p:txBody>
      </p:sp>
    </p:spTree>
    <p:extLst>
      <p:ext uri="{BB962C8B-B14F-4D97-AF65-F5344CB8AC3E}">
        <p14:creationId xmlns:p14="http://schemas.microsoft.com/office/powerpoint/2010/main" val="4213486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13</a:t>
            </a:fld>
            <a:endParaRPr lang="en-US"/>
          </a:p>
        </p:txBody>
      </p:sp>
    </p:spTree>
    <p:extLst>
      <p:ext uri="{BB962C8B-B14F-4D97-AF65-F5344CB8AC3E}">
        <p14:creationId xmlns:p14="http://schemas.microsoft.com/office/powerpoint/2010/main" val="2327313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14</a:t>
            </a:fld>
            <a:endParaRPr lang="en-US"/>
          </a:p>
        </p:txBody>
      </p:sp>
    </p:spTree>
    <p:extLst>
      <p:ext uri="{BB962C8B-B14F-4D97-AF65-F5344CB8AC3E}">
        <p14:creationId xmlns:p14="http://schemas.microsoft.com/office/powerpoint/2010/main" val="1984235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15</a:t>
            </a:fld>
            <a:endParaRPr lang="en-US"/>
          </a:p>
        </p:txBody>
      </p:sp>
    </p:spTree>
    <p:extLst>
      <p:ext uri="{BB962C8B-B14F-4D97-AF65-F5344CB8AC3E}">
        <p14:creationId xmlns:p14="http://schemas.microsoft.com/office/powerpoint/2010/main" val="1592699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16</a:t>
            </a:fld>
            <a:endParaRPr lang="en-US"/>
          </a:p>
        </p:txBody>
      </p:sp>
    </p:spTree>
    <p:extLst>
      <p:ext uri="{BB962C8B-B14F-4D97-AF65-F5344CB8AC3E}">
        <p14:creationId xmlns:p14="http://schemas.microsoft.com/office/powerpoint/2010/main" val="1567392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17</a:t>
            </a:fld>
            <a:endParaRPr lang="en-US"/>
          </a:p>
        </p:txBody>
      </p:sp>
    </p:spTree>
    <p:extLst>
      <p:ext uri="{BB962C8B-B14F-4D97-AF65-F5344CB8AC3E}">
        <p14:creationId xmlns:p14="http://schemas.microsoft.com/office/powerpoint/2010/main" val="3727403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484AF44-D762-48E0-B818-DCD6C192AA6B}" type="slidenum">
              <a:rPr lang="en-US" smtClean="0"/>
              <a:pPr/>
              <a:t>18</a:t>
            </a:fld>
            <a:endParaRPr lang="en-US"/>
          </a:p>
        </p:txBody>
      </p:sp>
    </p:spTree>
    <p:extLst>
      <p:ext uri="{BB962C8B-B14F-4D97-AF65-F5344CB8AC3E}">
        <p14:creationId xmlns:p14="http://schemas.microsoft.com/office/powerpoint/2010/main" val="3381386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484AF44-D762-48E0-B818-DCD6C192AA6B}" type="slidenum">
              <a:rPr lang="en-US" smtClean="0"/>
              <a:pPr/>
              <a:t>19</a:t>
            </a:fld>
            <a:endParaRPr lang="en-US"/>
          </a:p>
        </p:txBody>
      </p:sp>
    </p:spTree>
    <p:extLst>
      <p:ext uri="{BB962C8B-B14F-4D97-AF65-F5344CB8AC3E}">
        <p14:creationId xmlns:p14="http://schemas.microsoft.com/office/powerpoint/2010/main" val="1118521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9D10EB33-829A-4DEC-A724-CADEF8D381D0}" type="slidenum">
              <a:rPr lang="en-US" smtClean="0">
                <a:latin typeface="Arial" pitchFamily="34" charset="0"/>
              </a:rPr>
              <a:pPr/>
              <a:t>2</a:t>
            </a:fld>
            <a:endParaRPr lang="en-US">
              <a:latin typeface="Arial" pitchFamily="34"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l-GR">
              <a:latin typeface="Arial" pitchFamily="34" charset="0"/>
            </a:endParaRPr>
          </a:p>
        </p:txBody>
      </p:sp>
    </p:spTree>
    <p:extLst>
      <p:ext uri="{BB962C8B-B14F-4D97-AF65-F5344CB8AC3E}">
        <p14:creationId xmlns:p14="http://schemas.microsoft.com/office/powerpoint/2010/main" val="4227915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20</a:t>
            </a:fld>
            <a:endParaRPr lang="en-US"/>
          </a:p>
        </p:txBody>
      </p:sp>
    </p:spTree>
    <p:extLst>
      <p:ext uri="{BB962C8B-B14F-4D97-AF65-F5344CB8AC3E}">
        <p14:creationId xmlns:p14="http://schemas.microsoft.com/office/powerpoint/2010/main" val="2079479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21</a:t>
            </a:fld>
            <a:endParaRPr lang="en-US"/>
          </a:p>
        </p:txBody>
      </p:sp>
    </p:spTree>
    <p:extLst>
      <p:ext uri="{BB962C8B-B14F-4D97-AF65-F5344CB8AC3E}">
        <p14:creationId xmlns:p14="http://schemas.microsoft.com/office/powerpoint/2010/main" val="2223165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22</a:t>
            </a:fld>
            <a:endParaRPr lang="en-US"/>
          </a:p>
        </p:txBody>
      </p:sp>
    </p:spTree>
    <p:extLst>
      <p:ext uri="{BB962C8B-B14F-4D97-AF65-F5344CB8AC3E}">
        <p14:creationId xmlns:p14="http://schemas.microsoft.com/office/powerpoint/2010/main" val="310915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miter lim="800000"/>
            <a:headEnd/>
            <a:tailEnd/>
          </a:ln>
        </p:spPr>
        <p:txBody>
          <a:bodyPr/>
          <a:lstStyle/>
          <a:p>
            <a:r>
              <a:rPr lang="el-GR">
                <a:latin typeface="Times New Roman" pitchFamily="18" charset="0"/>
              </a:rPr>
              <a:t>5</a:t>
            </a: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GB">
              <a:latin typeface="Times New Roman" pitchFamily="18" charset="0"/>
            </a:endParaRPr>
          </a:p>
        </p:txBody>
      </p:sp>
    </p:spTree>
    <p:extLst>
      <p:ext uri="{BB962C8B-B14F-4D97-AF65-F5344CB8AC3E}">
        <p14:creationId xmlns:p14="http://schemas.microsoft.com/office/powerpoint/2010/main" val="1860004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24</a:t>
            </a:fld>
            <a:endParaRPr lang="en-US"/>
          </a:p>
        </p:txBody>
      </p:sp>
    </p:spTree>
    <p:extLst>
      <p:ext uri="{BB962C8B-B14F-4D97-AF65-F5344CB8AC3E}">
        <p14:creationId xmlns:p14="http://schemas.microsoft.com/office/powerpoint/2010/main" val="1903800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25</a:t>
            </a:fld>
            <a:endParaRPr lang="en-US"/>
          </a:p>
        </p:txBody>
      </p:sp>
    </p:spTree>
    <p:extLst>
      <p:ext uri="{BB962C8B-B14F-4D97-AF65-F5344CB8AC3E}">
        <p14:creationId xmlns:p14="http://schemas.microsoft.com/office/powerpoint/2010/main" val="3668944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26</a:t>
            </a:fld>
            <a:endParaRPr lang="en-US"/>
          </a:p>
        </p:txBody>
      </p:sp>
    </p:spTree>
    <p:extLst>
      <p:ext uri="{BB962C8B-B14F-4D97-AF65-F5344CB8AC3E}">
        <p14:creationId xmlns:p14="http://schemas.microsoft.com/office/powerpoint/2010/main" val="850923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27</a:t>
            </a:fld>
            <a:endParaRPr lang="en-US"/>
          </a:p>
        </p:txBody>
      </p:sp>
    </p:spTree>
    <p:extLst>
      <p:ext uri="{BB962C8B-B14F-4D97-AF65-F5344CB8AC3E}">
        <p14:creationId xmlns:p14="http://schemas.microsoft.com/office/powerpoint/2010/main" val="1916029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28</a:t>
            </a:fld>
            <a:endParaRPr lang="en-US"/>
          </a:p>
        </p:txBody>
      </p:sp>
    </p:spTree>
    <p:extLst>
      <p:ext uri="{BB962C8B-B14F-4D97-AF65-F5344CB8AC3E}">
        <p14:creationId xmlns:p14="http://schemas.microsoft.com/office/powerpoint/2010/main" val="1098948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29</a:t>
            </a:fld>
            <a:endParaRPr lang="en-US"/>
          </a:p>
        </p:txBody>
      </p:sp>
    </p:spTree>
    <p:extLst>
      <p:ext uri="{BB962C8B-B14F-4D97-AF65-F5344CB8AC3E}">
        <p14:creationId xmlns:p14="http://schemas.microsoft.com/office/powerpoint/2010/main" val="978578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3</a:t>
            </a:fld>
            <a:endParaRPr lang="en-US"/>
          </a:p>
        </p:txBody>
      </p:sp>
    </p:spTree>
    <p:extLst>
      <p:ext uri="{BB962C8B-B14F-4D97-AF65-F5344CB8AC3E}">
        <p14:creationId xmlns:p14="http://schemas.microsoft.com/office/powerpoint/2010/main" val="1749663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30</a:t>
            </a:fld>
            <a:endParaRPr lang="en-US"/>
          </a:p>
        </p:txBody>
      </p:sp>
    </p:spTree>
    <p:extLst>
      <p:ext uri="{BB962C8B-B14F-4D97-AF65-F5344CB8AC3E}">
        <p14:creationId xmlns:p14="http://schemas.microsoft.com/office/powerpoint/2010/main" val="1530346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31</a:t>
            </a:fld>
            <a:endParaRPr lang="en-US"/>
          </a:p>
        </p:txBody>
      </p:sp>
    </p:spTree>
    <p:extLst>
      <p:ext uri="{BB962C8B-B14F-4D97-AF65-F5344CB8AC3E}">
        <p14:creationId xmlns:p14="http://schemas.microsoft.com/office/powerpoint/2010/main" val="589460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r>
              <a:rPr lang="el-GR">
                <a:latin typeface="Times New Roman" pitchFamily="18" charset="0"/>
              </a:rPr>
              <a:t>10</a:t>
            </a: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GB">
              <a:latin typeface="Times New Roman" pitchFamily="18" charset="0"/>
            </a:endParaRPr>
          </a:p>
        </p:txBody>
      </p:sp>
    </p:spTree>
    <p:extLst>
      <p:ext uri="{BB962C8B-B14F-4D97-AF65-F5344CB8AC3E}">
        <p14:creationId xmlns:p14="http://schemas.microsoft.com/office/powerpoint/2010/main" val="50195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r>
              <a:rPr lang="el-GR">
                <a:latin typeface="Times New Roman" pitchFamily="18" charset="0"/>
              </a:rPr>
              <a:t>10</a:t>
            </a: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GB">
              <a:latin typeface="Times New Roman" pitchFamily="18" charset="0"/>
            </a:endParaRPr>
          </a:p>
        </p:txBody>
      </p:sp>
    </p:spTree>
    <p:extLst>
      <p:ext uri="{BB962C8B-B14F-4D97-AF65-F5344CB8AC3E}">
        <p14:creationId xmlns:p14="http://schemas.microsoft.com/office/powerpoint/2010/main" val="20047515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miter lim="800000"/>
            <a:headEnd/>
            <a:tailEnd/>
          </a:ln>
        </p:spPr>
        <p:txBody>
          <a:bodyPr/>
          <a:lstStyle/>
          <a:p>
            <a:r>
              <a:rPr lang="el-GR">
                <a:latin typeface="Times New Roman" pitchFamily="18" charset="0"/>
              </a:rPr>
              <a:t>15</a:t>
            </a: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GB">
              <a:latin typeface="Times New Roman" pitchFamily="18" charset="0"/>
            </a:endParaRPr>
          </a:p>
        </p:txBody>
      </p:sp>
    </p:spTree>
    <p:extLst>
      <p:ext uri="{BB962C8B-B14F-4D97-AF65-F5344CB8AC3E}">
        <p14:creationId xmlns:p14="http://schemas.microsoft.com/office/powerpoint/2010/main" val="14283948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miter lim="800000"/>
            <a:headEnd/>
            <a:tailEnd/>
          </a:ln>
        </p:spPr>
        <p:txBody>
          <a:bodyPr/>
          <a:lstStyle/>
          <a:p>
            <a:r>
              <a:rPr lang="el-GR">
                <a:latin typeface="Times New Roman" pitchFamily="18" charset="0"/>
              </a:rPr>
              <a:t>16</a:t>
            </a: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GB">
              <a:latin typeface="Times New Roman" pitchFamily="18" charset="0"/>
            </a:endParaRPr>
          </a:p>
        </p:txBody>
      </p:sp>
    </p:spTree>
    <p:extLst>
      <p:ext uri="{BB962C8B-B14F-4D97-AF65-F5344CB8AC3E}">
        <p14:creationId xmlns:p14="http://schemas.microsoft.com/office/powerpoint/2010/main" val="971810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miter lim="800000"/>
            <a:headEnd/>
            <a:tailEnd/>
          </a:ln>
        </p:spPr>
        <p:txBody>
          <a:bodyPr/>
          <a:lstStyle/>
          <a:p>
            <a:r>
              <a:rPr lang="el-GR">
                <a:latin typeface="Times New Roman" pitchFamily="18" charset="0"/>
              </a:rPr>
              <a:t>17</a:t>
            </a: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GB">
              <a:latin typeface="Times New Roman" pitchFamily="18" charset="0"/>
            </a:endParaRPr>
          </a:p>
        </p:txBody>
      </p:sp>
    </p:spTree>
    <p:extLst>
      <p:ext uri="{BB962C8B-B14F-4D97-AF65-F5344CB8AC3E}">
        <p14:creationId xmlns:p14="http://schemas.microsoft.com/office/powerpoint/2010/main" val="1841529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miter lim="800000"/>
            <a:headEnd/>
            <a:tailEnd/>
          </a:ln>
        </p:spPr>
        <p:txBody>
          <a:bodyPr/>
          <a:lstStyle/>
          <a:p>
            <a:r>
              <a:rPr lang="el-GR">
                <a:latin typeface="Times New Roman" pitchFamily="18" charset="0"/>
              </a:rPr>
              <a:t>18</a:t>
            </a: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GB">
              <a:latin typeface="Times New Roman" pitchFamily="18" charset="0"/>
            </a:endParaRPr>
          </a:p>
        </p:txBody>
      </p:sp>
    </p:spTree>
    <p:extLst>
      <p:ext uri="{BB962C8B-B14F-4D97-AF65-F5344CB8AC3E}">
        <p14:creationId xmlns:p14="http://schemas.microsoft.com/office/powerpoint/2010/main" val="1256738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1206B177-60F4-44D8-831E-4D15B3123FEE}" type="slidenum">
              <a:rPr lang="en-US" smtClean="0"/>
              <a:pPr>
                <a:defRPr/>
              </a:pPr>
              <a:t>38</a:t>
            </a:fld>
            <a:endParaRPr lang="en-US"/>
          </a:p>
        </p:txBody>
      </p:sp>
    </p:spTree>
    <p:extLst>
      <p:ext uri="{BB962C8B-B14F-4D97-AF65-F5344CB8AC3E}">
        <p14:creationId xmlns:p14="http://schemas.microsoft.com/office/powerpoint/2010/main" val="3126035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a:latin typeface="Arial" pitchFamily="34" charset="0"/>
            </a:endParaRPr>
          </a:p>
        </p:txBody>
      </p:sp>
      <p:sp>
        <p:nvSpPr>
          <p:cNvPr id="7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FA318A-A23F-40CB-874F-02646D23DF60}" type="slidenum">
              <a:rPr lang="en-US" smtClean="0">
                <a:latin typeface="Arial" pitchFamily="34" charset="0"/>
              </a:rPr>
              <a:pPr fontAlgn="base">
                <a:spcBef>
                  <a:spcPct val="0"/>
                </a:spcBef>
                <a:spcAft>
                  <a:spcPct val="0"/>
                </a:spcAft>
              </a:pPr>
              <a:t>4</a:t>
            </a:fld>
            <a:endParaRPr lang="en-US">
              <a:latin typeface="Arial" pitchFamily="34" charset="0"/>
            </a:endParaRPr>
          </a:p>
        </p:txBody>
      </p:sp>
    </p:spTree>
    <p:extLst>
      <p:ext uri="{BB962C8B-B14F-4D97-AF65-F5344CB8AC3E}">
        <p14:creationId xmlns:p14="http://schemas.microsoft.com/office/powerpoint/2010/main" val="377783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5</a:t>
            </a:fld>
            <a:endParaRPr lang="en-US"/>
          </a:p>
        </p:txBody>
      </p:sp>
    </p:spTree>
    <p:extLst>
      <p:ext uri="{BB962C8B-B14F-4D97-AF65-F5344CB8AC3E}">
        <p14:creationId xmlns:p14="http://schemas.microsoft.com/office/powerpoint/2010/main" val="254007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6</a:t>
            </a:fld>
            <a:endParaRPr lang="en-US"/>
          </a:p>
        </p:txBody>
      </p:sp>
    </p:spTree>
    <p:extLst>
      <p:ext uri="{BB962C8B-B14F-4D97-AF65-F5344CB8AC3E}">
        <p14:creationId xmlns:p14="http://schemas.microsoft.com/office/powerpoint/2010/main" val="3087995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7</a:t>
            </a:fld>
            <a:endParaRPr lang="en-US"/>
          </a:p>
        </p:txBody>
      </p:sp>
    </p:spTree>
    <p:extLst>
      <p:ext uri="{BB962C8B-B14F-4D97-AF65-F5344CB8AC3E}">
        <p14:creationId xmlns:p14="http://schemas.microsoft.com/office/powerpoint/2010/main" val="2630708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8</a:t>
            </a:fld>
            <a:endParaRPr lang="en-US"/>
          </a:p>
        </p:txBody>
      </p:sp>
    </p:spTree>
    <p:extLst>
      <p:ext uri="{BB962C8B-B14F-4D97-AF65-F5344CB8AC3E}">
        <p14:creationId xmlns:p14="http://schemas.microsoft.com/office/powerpoint/2010/main" val="2563350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D6DC0628-4F89-4C99-970C-1F008DEB4C29}" type="slidenum">
              <a:rPr lang="en-US" smtClean="0"/>
              <a:pPr>
                <a:defRPr/>
              </a:pPr>
              <a:t>9</a:t>
            </a:fld>
            <a:endParaRPr lang="en-US"/>
          </a:p>
        </p:txBody>
      </p:sp>
    </p:spTree>
    <p:extLst>
      <p:ext uri="{BB962C8B-B14F-4D97-AF65-F5344CB8AC3E}">
        <p14:creationId xmlns:p14="http://schemas.microsoft.com/office/powerpoint/2010/main" val="1163737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2B0A75A2-6513-4F74-B4C9-50D5DD501781}" type="datetimeFigureOut">
              <a:rPr lang="el-GR"/>
              <a:pPr>
                <a:defRPr/>
              </a:pPr>
              <a:t>29/4/20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68FE28C2-EF1C-44C8-93A8-208767FD1DF8}"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4AC4CDEC-AF6D-425F-8A66-61BF2C36B08F}" type="datetimeFigureOut">
              <a:rPr lang="el-GR"/>
              <a:pPr>
                <a:defRPr/>
              </a:pPr>
              <a:t>29/4/20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72263D4B-BB2E-4191-8C9C-97827A7D900F}"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29F4A888-302A-4E6D-A28D-5C1C4FB2796C}" type="datetimeFigureOut">
              <a:rPr lang="el-GR"/>
              <a:pPr>
                <a:defRPr/>
              </a:pPr>
              <a:t>29/4/20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537CB328-FF7D-40BE-A2CB-D1A437031F69}"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Κ.Κυριακόπουλος       Εισαγωγή στους Η/Υ</a:t>
            </a:r>
          </a:p>
        </p:txBody>
      </p:sp>
      <p:sp>
        <p:nvSpPr>
          <p:cNvPr id="7" name="Rectangle 6"/>
          <p:cNvSpPr>
            <a:spLocks noGrp="1" noChangeArrowheads="1"/>
          </p:cNvSpPr>
          <p:nvPr>
            <p:ph type="sldNum" sz="quarter" idx="12"/>
          </p:nvPr>
        </p:nvSpPr>
        <p:spPr>
          <a:ln/>
        </p:spPr>
        <p:txBody>
          <a:bodyPr/>
          <a:lstStyle>
            <a:lvl1pPr>
              <a:defRPr/>
            </a:lvl1pPr>
          </a:lstStyle>
          <a:p>
            <a:pPr>
              <a:defRPr/>
            </a:pPr>
            <a:fld id="{51F2A310-94D9-46BE-953F-0A40E2FA03FA}" type="slidenum">
              <a:rPr lang="en-US"/>
              <a:pPr>
                <a:defRPr/>
              </a:pPr>
              <a:t>‹#›</a:t>
            </a:fld>
            <a:endParaRPr lang="en-US"/>
          </a:p>
        </p:txBody>
      </p:sp>
    </p:spTree>
    <p:extLst>
      <p:ext uri="{BB962C8B-B14F-4D97-AF65-F5344CB8AC3E}">
        <p14:creationId xmlns:p14="http://schemas.microsoft.com/office/powerpoint/2010/main" val="3553000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33F5187B-38D4-40FD-A9FD-C193690B24B0}" type="datetimeFigureOut">
              <a:rPr lang="el-GR"/>
              <a:pPr>
                <a:defRPr/>
              </a:pPr>
              <a:t>29/4/20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97374511-FC34-475C-8D6E-8059F11541EC}"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E5D8ADA-D893-49C2-B64E-F542A6171E4E}" type="datetimeFigureOut">
              <a:rPr lang="el-GR"/>
              <a:pPr>
                <a:defRPr/>
              </a:pPr>
              <a:t>29/4/20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B481D2CF-7F72-48D6-85CA-82267E4A3C04}"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p:cNvSpPr>
            <a:spLocks noGrp="1"/>
          </p:cNvSpPr>
          <p:nvPr>
            <p:ph type="dt" sz="half" idx="10"/>
          </p:nvPr>
        </p:nvSpPr>
        <p:spPr/>
        <p:txBody>
          <a:bodyPr/>
          <a:lstStyle>
            <a:lvl1pPr>
              <a:defRPr/>
            </a:lvl1pPr>
          </a:lstStyle>
          <a:p>
            <a:pPr>
              <a:defRPr/>
            </a:pPr>
            <a:fld id="{17B86E20-6D31-42B1-9112-E06F87710F6E}" type="datetimeFigureOut">
              <a:rPr lang="el-GR"/>
              <a:pPr>
                <a:defRPr/>
              </a:pPr>
              <a:t>29/4/20</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9C9AF140-CBDF-42B3-9F54-891D3C3C95BD}"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p:cNvSpPr>
            <a:spLocks noGrp="1"/>
          </p:cNvSpPr>
          <p:nvPr>
            <p:ph type="dt" sz="half" idx="10"/>
          </p:nvPr>
        </p:nvSpPr>
        <p:spPr/>
        <p:txBody>
          <a:bodyPr/>
          <a:lstStyle>
            <a:lvl1pPr>
              <a:defRPr/>
            </a:lvl1pPr>
          </a:lstStyle>
          <a:p>
            <a:pPr>
              <a:defRPr/>
            </a:pPr>
            <a:fld id="{C9029AC0-9535-4E57-B4A8-ACF388215A80}" type="datetimeFigureOut">
              <a:rPr lang="el-GR"/>
              <a:pPr>
                <a:defRPr/>
              </a:pPr>
              <a:t>29/4/20</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C9353665-E939-444C-A47F-08853EA861F0}"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96B0EEE0-BFCA-4E41-A56D-BAC6A6FC5C65}" type="datetimeFigureOut">
              <a:rPr lang="el-GR"/>
              <a:pPr>
                <a:defRPr/>
              </a:pPr>
              <a:t>29/4/20</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1E0052B8-BD6E-4543-8028-9733839041CC}"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181385-49CB-44DD-BDB1-6F212B4F5779}" type="datetimeFigureOut">
              <a:rPr lang="el-GR"/>
              <a:pPr>
                <a:defRPr/>
              </a:pPr>
              <a:t>29/4/20</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7E33652F-4AFA-4B5F-923F-7FBEAE306113}"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9C601F4-7138-4F4A-B180-7EAD173EF2A2}" type="datetimeFigureOut">
              <a:rPr lang="el-GR"/>
              <a:pPr>
                <a:defRPr/>
              </a:pPr>
              <a:t>29/4/20</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8BC02736-0260-46DE-B9A2-0AB08C554BD4}"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C5B32C0-9D2B-4F78-A713-F9B11A90E30C}" type="datetimeFigureOut">
              <a:rPr lang="el-GR"/>
              <a:pPr>
                <a:defRPr/>
              </a:pPr>
              <a:t>29/4/20</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5DF291D6-B77C-4D13-BA97-516B31D460BC}"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l-G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A048054-9D80-4CEA-AF9A-06F4D6EDF977}" type="datetimeFigureOut">
              <a:rPr lang="el-GR"/>
              <a:pPr>
                <a:defRPr/>
              </a:pPr>
              <a:t>29/4/20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9AB3505-7293-4F38-AE07-8A00FC3405D5}"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eo@mail.ntua.g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2.png"/><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2.xml"/><Relationship Id="rId7" Type="http://schemas.openxmlformats.org/officeDocument/2006/relationships/image" Target="../media/image15.wmf"/><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tiff"/><Relationship Id="rId4" Type="http://schemas.openxmlformats.org/officeDocument/2006/relationships/image" Target="../media/image23.tiff"/></Relationships>
</file>

<file path=ppt/slides/_rels/slide15.xml.rels><?xml version="1.0" encoding="UTF-8" standalone="yes"?>
<Relationships xmlns="http://schemas.openxmlformats.org/package/2006/relationships"><Relationship Id="rId3" Type="http://schemas.openxmlformats.org/officeDocument/2006/relationships/hyperlink" Target="https://pt.coursera.org/lecture/nanotechnology/photolithography-sample-patterning-demonstration-TdtAR" TargetMode="External"/><Relationship Id="rId7" Type="http://schemas.openxmlformats.org/officeDocument/2006/relationships/image" Target="../media/image28.tif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7.tiff"/><Relationship Id="rId5" Type="http://schemas.openxmlformats.org/officeDocument/2006/relationships/hyperlink" Target="https://billgascoyne.wordpress.com/eda-in-a-nutshell/" TargetMode="External"/><Relationship Id="rId4" Type="http://schemas.openxmlformats.org/officeDocument/2006/relationships/image" Target="../media/image26.tiff"/></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pt.coursera.org/lecture/nanotechnology/photolithography-sample-patterning-demonstration-TdtAR"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37.wmf"/><Relationship Id="rId4" Type="http://schemas.openxmlformats.org/officeDocument/2006/relationships/oleObject" Target="../embeddings/oleObject5.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29.xml"/><Relationship Id="rId7" Type="http://schemas.openxmlformats.org/officeDocument/2006/relationships/image" Target="../media/image39.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38.emf"/><Relationship Id="rId4" Type="http://schemas.openxmlformats.org/officeDocument/2006/relationships/oleObject" Target="../embeddings/oleObject6.bin"/><Relationship Id="rId9" Type="http://schemas.openxmlformats.org/officeDocument/2006/relationships/image" Target="../media/image40.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oleObject" Target="../embeddings/oleObject9.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3.wmf"/><Relationship Id="rId5" Type="http://schemas.openxmlformats.org/officeDocument/2006/relationships/oleObject" Target="../embeddings/oleObject10.bin"/><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1840" y="908050"/>
            <a:ext cx="5834063" cy="1470025"/>
          </a:xfrm>
        </p:spPr>
        <p:txBody>
          <a:bodyPr>
            <a:normAutofit fontScale="90000"/>
          </a:bodyPr>
          <a:lstStyle/>
          <a:p>
            <a:pPr algn="l"/>
            <a:r>
              <a:rPr lang="el-GR" b="1" dirty="0"/>
              <a:t>Εισαγωγή στην Πληροφορική και τον Προγραμματισμό Η/Υ</a:t>
            </a:r>
          </a:p>
        </p:txBody>
      </p:sp>
      <p:sp>
        <p:nvSpPr>
          <p:cNvPr id="3" name="Subtitle 2"/>
          <p:cNvSpPr>
            <a:spLocks noGrp="1"/>
          </p:cNvSpPr>
          <p:nvPr>
            <p:ph type="subTitle" idx="1"/>
          </p:nvPr>
        </p:nvSpPr>
        <p:spPr>
          <a:xfrm>
            <a:off x="1468437" y="4855270"/>
            <a:ext cx="6400800" cy="1752600"/>
          </a:xfrm>
        </p:spPr>
        <p:txBody>
          <a:bodyPr rtlCol="0">
            <a:noAutofit/>
          </a:bodyPr>
          <a:lstStyle/>
          <a:p>
            <a:pPr eaLnBrk="1" fontAlgn="auto" hangingPunct="1">
              <a:spcAft>
                <a:spcPts val="0"/>
              </a:spcAft>
              <a:defRPr/>
            </a:pPr>
            <a:r>
              <a:rPr lang="el-GR" sz="2400" b="1" dirty="0"/>
              <a:t>Λεωνίδας Αλεξόπουλος</a:t>
            </a:r>
          </a:p>
          <a:p>
            <a:pPr eaLnBrk="1" fontAlgn="auto" hangingPunct="1">
              <a:spcAft>
                <a:spcPts val="0"/>
              </a:spcAft>
              <a:defRPr/>
            </a:pPr>
            <a:r>
              <a:rPr lang="el-GR" sz="2400" b="1" dirty="0"/>
              <a:t>Αν. Καθηγητής ΕΜΠ</a:t>
            </a:r>
          </a:p>
          <a:p>
            <a:pPr eaLnBrk="1" fontAlgn="auto" hangingPunct="1">
              <a:spcAft>
                <a:spcPts val="0"/>
              </a:spcAft>
              <a:defRPr/>
            </a:pPr>
            <a:r>
              <a:rPr lang="en-US" sz="2400" b="1" dirty="0"/>
              <a:t>E-mail: </a:t>
            </a:r>
            <a:r>
              <a:rPr lang="en-US" sz="2400" b="1" dirty="0">
                <a:hlinkClick r:id="rId3"/>
              </a:rPr>
              <a:t>leo@mail.ntua.gr</a:t>
            </a:r>
            <a:endParaRPr lang="el-GR" sz="2400" b="1" dirty="0"/>
          </a:p>
          <a:p>
            <a:pPr eaLnBrk="1" fontAlgn="auto" hangingPunct="1">
              <a:spcAft>
                <a:spcPts val="0"/>
              </a:spcAft>
              <a:defRPr/>
            </a:pPr>
            <a:r>
              <a:rPr lang="el-GR" sz="2400" b="1" dirty="0" err="1"/>
              <a:t>Τηλ</a:t>
            </a:r>
            <a:r>
              <a:rPr lang="el-GR" sz="2400" b="1" dirty="0"/>
              <a:t>: 210 772-1666</a:t>
            </a:r>
            <a:endParaRPr lang="en-US" sz="2400" b="1" dirty="0"/>
          </a:p>
          <a:p>
            <a:pPr eaLnBrk="1" fontAlgn="auto" hangingPunct="1">
              <a:spcAft>
                <a:spcPts val="0"/>
              </a:spcAft>
              <a:defRPr/>
            </a:pPr>
            <a:endParaRPr lang="el-GR" sz="2400" b="1" dirty="0"/>
          </a:p>
        </p:txBody>
      </p:sp>
      <p:pic>
        <p:nvPicPr>
          <p:cNvPr id="9220" name="Picture 2"/>
          <p:cNvPicPr>
            <a:picLocks noChangeAspect="1" noChangeArrowheads="1"/>
          </p:cNvPicPr>
          <p:nvPr/>
        </p:nvPicPr>
        <p:blipFill>
          <a:blip r:embed="rId4"/>
          <a:srcRect/>
          <a:stretch>
            <a:fillRect/>
          </a:stretch>
        </p:blipFill>
        <p:spPr bwMode="auto">
          <a:xfrm>
            <a:off x="22225" y="250130"/>
            <a:ext cx="2892425" cy="2892425"/>
          </a:xfrm>
          <a:prstGeom prst="rect">
            <a:avLst/>
          </a:prstGeom>
          <a:noFill/>
          <a:ln w="9525">
            <a:noFill/>
            <a:miter lim="800000"/>
            <a:headEnd/>
            <a:tailEnd/>
          </a:ln>
        </p:spPr>
      </p:pic>
      <p:sp>
        <p:nvSpPr>
          <p:cNvPr id="10" name="TextBox 3"/>
          <p:cNvSpPr txBox="1"/>
          <p:nvPr/>
        </p:nvSpPr>
        <p:spPr>
          <a:xfrm>
            <a:off x="285719" y="2754792"/>
            <a:ext cx="8569325" cy="1384995"/>
          </a:xfrm>
          <a:prstGeom prst="rect">
            <a:avLst/>
          </a:prstGeom>
          <a:noFill/>
        </p:spPr>
        <p:txBody>
          <a:bodyPr wrap="square" lIns="0" tIns="0" rIns="0" bIns="0">
            <a:spAutoFit/>
          </a:bodyPr>
          <a:lstStyle/>
          <a:p>
            <a:pPr algn="ctr" fontAlgn="auto">
              <a:lnSpc>
                <a:spcPts val="3565"/>
              </a:lnSpc>
              <a:spcBef>
                <a:spcPts val="0"/>
              </a:spcBef>
              <a:spcAft>
                <a:spcPts val="0"/>
              </a:spcAft>
              <a:defRPr/>
            </a:pPr>
            <a:endParaRPr lang="en-US" sz="3083" b="1" dirty="0">
              <a:solidFill>
                <a:srgbClr val="FF0000"/>
              </a:solidFill>
              <a:latin typeface="Arial"/>
              <a:cs typeface="Arial"/>
            </a:endParaRPr>
          </a:p>
          <a:p>
            <a:pPr algn="ctr" fontAlgn="auto">
              <a:lnSpc>
                <a:spcPts val="3565"/>
              </a:lnSpc>
              <a:spcBef>
                <a:spcPts val="0"/>
              </a:spcBef>
              <a:spcAft>
                <a:spcPts val="0"/>
              </a:spcAft>
              <a:defRPr/>
            </a:pPr>
            <a:r>
              <a:rPr lang="en-US" sz="3083" b="1" dirty="0">
                <a:solidFill>
                  <a:srgbClr val="FF0000"/>
                </a:solidFill>
                <a:latin typeface="Arial"/>
                <a:cs typeface="Arial"/>
              </a:rPr>
              <a:t>7</a:t>
            </a:r>
            <a:r>
              <a:rPr lang="el-GR" sz="3083" b="1" baseline="30000" dirty="0">
                <a:solidFill>
                  <a:srgbClr val="FF0000"/>
                </a:solidFill>
                <a:latin typeface="Arial"/>
                <a:cs typeface="Arial"/>
              </a:rPr>
              <a:t>ο</a:t>
            </a:r>
            <a:r>
              <a:rPr lang="el-GR" sz="3083" b="1" dirty="0">
                <a:solidFill>
                  <a:srgbClr val="FF0000"/>
                </a:solidFill>
                <a:latin typeface="Arial"/>
                <a:cs typeface="Arial"/>
              </a:rPr>
              <a:t> Μάθημα</a:t>
            </a:r>
            <a:endParaRPr lang="en-CA" sz="3083" b="1" dirty="0">
              <a:solidFill>
                <a:srgbClr val="FF0000"/>
              </a:solidFill>
              <a:latin typeface="Arial"/>
              <a:cs typeface="Arial"/>
            </a:endParaRPr>
          </a:p>
          <a:p>
            <a:pPr algn="ctr" fontAlgn="auto">
              <a:lnSpc>
                <a:spcPts val="3565"/>
              </a:lnSpc>
              <a:spcBef>
                <a:spcPts val="0"/>
              </a:spcBef>
              <a:spcAft>
                <a:spcPts val="0"/>
              </a:spcAft>
              <a:defRPr/>
            </a:pPr>
            <a:endParaRPr lang="en-CA" sz="3083" dirty="0">
              <a:solidFill>
                <a:srgbClr val="000000"/>
              </a:solidFill>
              <a:latin typeface="+mn-lt"/>
            </a:endParaRPr>
          </a:p>
        </p:txBody>
      </p:sp>
      <p:sp>
        <p:nvSpPr>
          <p:cNvPr id="6" name="Slide Number Placeholder 5"/>
          <p:cNvSpPr>
            <a:spLocks noGrp="1"/>
          </p:cNvSpPr>
          <p:nvPr>
            <p:ph type="sldNum" sz="quarter" idx="12"/>
          </p:nvPr>
        </p:nvSpPr>
        <p:spPr>
          <a:xfrm>
            <a:off x="7010400" y="6492875"/>
            <a:ext cx="2133600" cy="365125"/>
          </a:xfrm>
        </p:spPr>
        <p:txBody>
          <a:bodyPr/>
          <a:lstStyle/>
          <a:p>
            <a:pPr>
              <a:defRPr/>
            </a:pPr>
            <a:fld id="{2A5B6304-2CA7-47A5-BF82-3162BEA2A62D}" type="slidenum">
              <a:rPr lang="en-US" smtClean="0"/>
              <a:pPr>
                <a:defRPr/>
              </a:pPr>
              <a:t>1</a:t>
            </a:fld>
            <a:endParaRPr lang="en-US"/>
          </a:p>
        </p:txBody>
      </p:sp>
      <p:sp>
        <p:nvSpPr>
          <p:cNvPr id="7" name="Rectangle 6">
            <a:extLst>
              <a:ext uri="{FF2B5EF4-FFF2-40B4-BE49-F238E27FC236}">
                <a16:creationId xmlns:a16="http://schemas.microsoft.com/office/drawing/2014/main" id="{D707AFB9-9D1E-EA40-92F4-0458A6240F9B}"/>
              </a:ext>
            </a:extLst>
          </p:cNvPr>
          <p:cNvSpPr/>
          <p:nvPr/>
        </p:nvSpPr>
        <p:spPr>
          <a:xfrm>
            <a:off x="501929" y="3870173"/>
            <a:ext cx="8136904" cy="923330"/>
          </a:xfrm>
          <a:prstGeom prst="rect">
            <a:avLst/>
          </a:prstGeom>
        </p:spPr>
        <p:txBody>
          <a:bodyPr wrap="square">
            <a:spAutoFit/>
          </a:bodyPr>
          <a:lstStyle/>
          <a:p>
            <a:pPr algn="ctr"/>
            <a:r>
              <a:rPr lang="el-GR" dirty="0" err="1">
                <a:solidFill>
                  <a:srgbClr val="FF0000"/>
                </a:solidFill>
              </a:rPr>
              <a:t>Υλοπο</a:t>
            </a:r>
            <a:r>
              <a:rPr lang="en-US" dirty="0" err="1">
                <a:solidFill>
                  <a:srgbClr val="FF0000"/>
                </a:solidFill>
              </a:rPr>
              <a:t>ί</a:t>
            </a:r>
            <a:r>
              <a:rPr lang="el-GR" dirty="0" err="1">
                <a:solidFill>
                  <a:srgbClr val="FF0000"/>
                </a:solidFill>
              </a:rPr>
              <a:t>ηση</a:t>
            </a:r>
            <a:r>
              <a:rPr lang="el-GR" dirty="0">
                <a:solidFill>
                  <a:srgbClr val="FF0000"/>
                </a:solidFill>
              </a:rPr>
              <a:t> </a:t>
            </a:r>
            <a:r>
              <a:rPr lang="el-GR" dirty="0">
                <a:solidFill>
                  <a:srgbClr val="FF0000"/>
                </a:solidFill>
                <a:latin typeface="Arial"/>
                <a:cs typeface="Arial"/>
              </a:rPr>
              <a:t>πράξεων στο δυαδικό </a:t>
            </a:r>
            <a:r>
              <a:rPr lang="el-GR" dirty="0">
                <a:solidFill>
                  <a:srgbClr val="FF0000"/>
                </a:solidFill>
              </a:rPr>
              <a:t>σύστημα μέσω Λογικών συναρτήσεων: </a:t>
            </a:r>
            <a:r>
              <a:rPr lang="el" dirty="0">
                <a:solidFill>
                  <a:srgbClr val="FF0000"/>
                </a:solidFill>
              </a:rPr>
              <a:t>Λογικές πύλες, Λογικές Πράξεις. Λογικές συναρτήσεις. </a:t>
            </a:r>
          </a:p>
          <a:p>
            <a:pPr algn="ctr"/>
            <a:r>
              <a:rPr lang="el" dirty="0">
                <a:solidFill>
                  <a:srgbClr val="FF0000"/>
                </a:solidFill>
              </a:rPr>
              <a:t>Λογικά Κυκλώματα &amp; Άλγεβρα Μπουλ</a:t>
            </a:r>
            <a:endParaRPr lang="en-US" dirty="0">
              <a:solidFill>
                <a:srgbClr val="FF0000"/>
              </a:solidFill>
            </a:endParaRPr>
          </a:p>
        </p:txBody>
      </p:sp>
    </p:spTree>
    <p:extLst>
      <p:ext uri="{BB962C8B-B14F-4D97-AF65-F5344CB8AC3E}">
        <p14:creationId xmlns:p14="http://schemas.microsoft.com/office/powerpoint/2010/main" val="1206959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Slide Number Placeholder 5"/>
          <p:cNvSpPr>
            <a:spLocks noGrp="1"/>
          </p:cNvSpPr>
          <p:nvPr>
            <p:ph type="sldNum" sz="quarter" idx="12"/>
          </p:nvPr>
        </p:nvSpPr>
        <p:spPr>
          <a:noFill/>
        </p:spPr>
        <p:txBody>
          <a:bodyPr/>
          <a:lstStyle/>
          <a:p>
            <a:fld id="{9AD08318-03DE-430F-AD08-36D5DF2ED1E7}" type="slidenum">
              <a:rPr lang="en-US" smtClean="0"/>
              <a:pPr/>
              <a:t>10</a:t>
            </a:fld>
            <a:endParaRPr lang="en-US"/>
          </a:p>
        </p:txBody>
      </p:sp>
      <p:sp>
        <p:nvSpPr>
          <p:cNvPr id="8197" name="Rectangle 2"/>
          <p:cNvSpPr>
            <a:spLocks noGrp="1" noChangeArrowheads="1"/>
          </p:cNvSpPr>
          <p:nvPr>
            <p:ph type="title"/>
          </p:nvPr>
        </p:nvSpPr>
        <p:spPr>
          <a:xfrm>
            <a:off x="457200" y="39688"/>
            <a:ext cx="8229600" cy="634080"/>
          </a:xfrm>
        </p:spPr>
        <p:txBody>
          <a:bodyPr/>
          <a:lstStyle/>
          <a:p>
            <a:pPr eaLnBrk="1" hangingPunct="1"/>
            <a:r>
              <a:rPr lang="el-GR" sz="3600" dirty="0">
                <a:latin typeface="Arial"/>
                <a:cs typeface="Arial"/>
              </a:rPr>
              <a:t> Αληθές (1) / Ψευδές</a:t>
            </a:r>
            <a:r>
              <a:rPr lang="en-US" sz="3600" dirty="0">
                <a:latin typeface="Arial"/>
                <a:cs typeface="Arial"/>
              </a:rPr>
              <a:t> </a:t>
            </a:r>
            <a:r>
              <a:rPr lang="el-GR" sz="3600" dirty="0">
                <a:latin typeface="Arial"/>
                <a:cs typeface="Arial"/>
              </a:rPr>
              <a:t>(0) </a:t>
            </a:r>
            <a:r>
              <a:rPr lang="el-GR" sz="3600" dirty="0">
                <a:latin typeface="Arial"/>
                <a:cs typeface="Arial"/>
                <a:sym typeface="Wingdings" pitchFamily="2" charset="2"/>
              </a:rPr>
              <a:t> 0</a:t>
            </a:r>
            <a:r>
              <a:rPr lang="en-US" sz="3600" dirty="0">
                <a:latin typeface="Arial"/>
                <a:cs typeface="Arial"/>
                <a:sym typeface="Wingdings" pitchFamily="2" charset="2"/>
              </a:rPr>
              <a:t> </a:t>
            </a:r>
            <a:r>
              <a:rPr lang="el-GR" sz="3600" dirty="0">
                <a:latin typeface="Arial"/>
                <a:cs typeface="Arial"/>
                <a:sym typeface="Wingdings" pitchFamily="2" charset="2"/>
              </a:rPr>
              <a:t>/</a:t>
            </a:r>
            <a:r>
              <a:rPr lang="en-US" sz="3600" dirty="0">
                <a:latin typeface="Arial"/>
                <a:cs typeface="Arial"/>
                <a:sym typeface="Wingdings" pitchFamily="2" charset="2"/>
              </a:rPr>
              <a:t> +</a:t>
            </a:r>
            <a:r>
              <a:rPr lang="el-GR" sz="3600" dirty="0">
                <a:latin typeface="Arial"/>
                <a:cs typeface="Arial"/>
                <a:sym typeface="Wingdings" pitchFamily="2" charset="2"/>
              </a:rPr>
              <a:t>5</a:t>
            </a:r>
            <a:r>
              <a:rPr lang="en-US" sz="3600" dirty="0">
                <a:latin typeface="Arial"/>
                <a:cs typeface="Arial"/>
                <a:sym typeface="Wingdings" pitchFamily="2" charset="2"/>
              </a:rPr>
              <a:t> Volt</a:t>
            </a:r>
            <a:endParaRPr lang="en-US" sz="3200" dirty="0">
              <a:solidFill>
                <a:srgbClr val="FF0000"/>
              </a:solidFill>
              <a:latin typeface="Comic Sans MS" pitchFamily="66" charset="0"/>
            </a:endParaRPr>
          </a:p>
        </p:txBody>
      </p:sp>
      <p:sp>
        <p:nvSpPr>
          <p:cNvPr id="8198" name="Rectangle 3"/>
          <p:cNvSpPr>
            <a:spLocks noGrp="1" noChangeArrowheads="1"/>
          </p:cNvSpPr>
          <p:nvPr>
            <p:ph type="body" idx="1"/>
          </p:nvPr>
        </p:nvSpPr>
        <p:spPr/>
        <p:txBody>
          <a:bodyPr/>
          <a:lstStyle/>
          <a:p>
            <a:pPr algn="just" eaLnBrk="1" hangingPunct="1">
              <a:lnSpc>
                <a:spcPct val="80000"/>
              </a:lnSpc>
            </a:pPr>
            <a:endParaRPr lang="el-GR" sz="2000" dirty="0">
              <a:latin typeface="Arial"/>
              <a:cs typeface="Arial"/>
            </a:endParaRPr>
          </a:p>
          <a:p>
            <a:pPr algn="just" eaLnBrk="1" hangingPunct="1">
              <a:lnSpc>
                <a:spcPct val="80000"/>
              </a:lnSpc>
            </a:pPr>
            <a:endParaRPr lang="el-GR" sz="2000" dirty="0">
              <a:latin typeface="Arial"/>
              <a:cs typeface="Arial"/>
            </a:endParaRPr>
          </a:p>
          <a:p>
            <a:pPr algn="just" eaLnBrk="1" hangingPunct="1">
              <a:lnSpc>
                <a:spcPct val="80000"/>
              </a:lnSpc>
            </a:pPr>
            <a:endParaRPr lang="el-GR" sz="2000" dirty="0">
              <a:latin typeface="Arial"/>
              <a:cs typeface="Arial"/>
            </a:endParaRPr>
          </a:p>
          <a:p>
            <a:pPr algn="just" eaLnBrk="1" hangingPunct="1">
              <a:lnSpc>
                <a:spcPct val="80000"/>
              </a:lnSpc>
            </a:pPr>
            <a:endParaRPr lang="el-GR" sz="2000" dirty="0">
              <a:latin typeface="Arial"/>
              <a:cs typeface="Arial"/>
            </a:endParaRPr>
          </a:p>
          <a:p>
            <a:pPr algn="just" eaLnBrk="1" hangingPunct="1">
              <a:lnSpc>
                <a:spcPct val="80000"/>
              </a:lnSpc>
            </a:pPr>
            <a:endParaRPr lang="el-GR" sz="2000" dirty="0">
              <a:latin typeface="Arial"/>
              <a:cs typeface="Arial"/>
            </a:endParaRPr>
          </a:p>
          <a:p>
            <a:pPr algn="just" eaLnBrk="1" hangingPunct="1">
              <a:lnSpc>
                <a:spcPct val="80000"/>
              </a:lnSpc>
            </a:pPr>
            <a:endParaRPr lang="el-GR" sz="2000" dirty="0">
              <a:latin typeface="Arial"/>
              <a:cs typeface="Arial"/>
            </a:endParaRPr>
          </a:p>
          <a:p>
            <a:pPr algn="just" eaLnBrk="1" hangingPunct="1">
              <a:lnSpc>
                <a:spcPct val="80000"/>
              </a:lnSpc>
            </a:pPr>
            <a:endParaRPr lang="el-GR" sz="2000" dirty="0">
              <a:latin typeface="Arial"/>
              <a:cs typeface="Arial"/>
            </a:endParaRPr>
          </a:p>
          <a:p>
            <a:pPr algn="just" eaLnBrk="1" hangingPunct="1">
              <a:lnSpc>
                <a:spcPct val="80000"/>
              </a:lnSpc>
            </a:pPr>
            <a:endParaRPr lang="el-GR" sz="2000" dirty="0">
              <a:latin typeface="Arial"/>
              <a:cs typeface="Arial"/>
            </a:endParaRPr>
          </a:p>
          <a:p>
            <a:pPr algn="just" eaLnBrk="1" hangingPunct="1">
              <a:lnSpc>
                <a:spcPct val="80000"/>
              </a:lnSpc>
            </a:pPr>
            <a:endParaRPr lang="el-GR" sz="2000" dirty="0">
              <a:latin typeface="Arial"/>
              <a:cs typeface="Arial"/>
            </a:endParaRPr>
          </a:p>
          <a:p>
            <a:pPr algn="just" eaLnBrk="1" hangingPunct="1">
              <a:lnSpc>
                <a:spcPct val="80000"/>
              </a:lnSpc>
            </a:pPr>
            <a:endParaRPr lang="el-GR" sz="2000" dirty="0">
              <a:latin typeface="Arial"/>
              <a:cs typeface="Arial"/>
            </a:endParaRPr>
          </a:p>
          <a:p>
            <a:pPr algn="just" eaLnBrk="1" hangingPunct="1">
              <a:lnSpc>
                <a:spcPct val="80000"/>
              </a:lnSpc>
            </a:pPr>
            <a:endParaRPr lang="el-GR" sz="2000" dirty="0">
              <a:latin typeface="Arial"/>
              <a:cs typeface="Arial"/>
            </a:endParaRPr>
          </a:p>
          <a:p>
            <a:pPr algn="just" eaLnBrk="1" hangingPunct="1">
              <a:lnSpc>
                <a:spcPct val="80000"/>
              </a:lnSpc>
            </a:pPr>
            <a:endParaRPr lang="en-US" sz="2000" dirty="0">
              <a:latin typeface="Arial"/>
              <a:cs typeface="Arial"/>
            </a:endParaRPr>
          </a:p>
          <a:p>
            <a:pPr algn="just" eaLnBrk="1" hangingPunct="1">
              <a:lnSpc>
                <a:spcPct val="80000"/>
              </a:lnSpc>
            </a:pPr>
            <a:r>
              <a:rPr lang="el-GR" sz="2000" dirty="0">
                <a:latin typeface="Arial"/>
                <a:cs typeface="Arial"/>
              </a:rPr>
              <a:t>Κατά την ηλεκτρονική υλοποίηση τύπου </a:t>
            </a:r>
            <a:r>
              <a:rPr lang="en-US" sz="2000" dirty="0">
                <a:latin typeface="Arial"/>
                <a:cs typeface="Arial"/>
              </a:rPr>
              <a:t>TTL</a:t>
            </a:r>
            <a:r>
              <a:rPr lang="el-GR" sz="2000" dirty="0">
                <a:latin typeface="Arial"/>
                <a:cs typeface="Arial"/>
              </a:rPr>
              <a:t> (</a:t>
            </a:r>
            <a:r>
              <a:rPr lang="en-US" sz="2000" dirty="0">
                <a:latin typeface="Arial"/>
                <a:cs typeface="Arial"/>
              </a:rPr>
              <a:t>Transistor</a:t>
            </a:r>
            <a:r>
              <a:rPr lang="el-GR" sz="2000" dirty="0">
                <a:latin typeface="Arial"/>
                <a:cs typeface="Arial"/>
              </a:rPr>
              <a:t> – </a:t>
            </a:r>
            <a:r>
              <a:rPr lang="en-US" sz="2000" dirty="0">
                <a:latin typeface="Arial"/>
                <a:cs typeface="Arial"/>
              </a:rPr>
              <a:t>to</a:t>
            </a:r>
            <a:r>
              <a:rPr lang="el-GR" sz="2000" dirty="0">
                <a:latin typeface="Arial"/>
                <a:cs typeface="Arial"/>
              </a:rPr>
              <a:t> – </a:t>
            </a:r>
            <a:r>
              <a:rPr lang="en-US" sz="2000" dirty="0">
                <a:latin typeface="Arial"/>
                <a:cs typeface="Arial"/>
              </a:rPr>
              <a:t>Transistor</a:t>
            </a:r>
            <a:r>
              <a:rPr lang="el-GR" sz="2000" dirty="0">
                <a:latin typeface="Arial"/>
                <a:cs typeface="Arial"/>
              </a:rPr>
              <a:t> </a:t>
            </a:r>
            <a:r>
              <a:rPr lang="en-US" sz="2000" dirty="0">
                <a:latin typeface="Arial"/>
                <a:cs typeface="Arial"/>
              </a:rPr>
              <a:t>Logic</a:t>
            </a:r>
            <a:r>
              <a:rPr lang="el-GR" sz="2000" dirty="0">
                <a:latin typeface="Arial"/>
                <a:cs typeface="Arial"/>
              </a:rPr>
              <a:t> ) αντιστοιχίζουμε το λογικό “0” (ψευδές) με τάση  0 </a:t>
            </a:r>
            <a:r>
              <a:rPr lang="en-US" sz="2000" dirty="0">
                <a:latin typeface="Arial"/>
                <a:cs typeface="Arial"/>
              </a:rPr>
              <a:t>Volt</a:t>
            </a:r>
            <a:r>
              <a:rPr lang="el-GR" sz="2000" dirty="0">
                <a:latin typeface="Arial"/>
                <a:cs typeface="Arial"/>
              </a:rPr>
              <a:t> και το λογικό “1” (αληθές) με τάση +5 </a:t>
            </a:r>
            <a:r>
              <a:rPr lang="en-US" sz="2000" dirty="0">
                <a:latin typeface="Arial"/>
                <a:cs typeface="Arial"/>
              </a:rPr>
              <a:t>Volt</a:t>
            </a:r>
            <a:r>
              <a:rPr lang="el-GR" sz="2000" dirty="0">
                <a:latin typeface="Arial"/>
                <a:cs typeface="Arial"/>
              </a:rPr>
              <a:t>. Όμως το αληθές και το ψευδές δεν αντιστοιχούν με απόλυτη ακρίβεια στα +5 και 0 </a:t>
            </a:r>
            <a:r>
              <a:rPr lang="en-US" sz="2000" dirty="0">
                <a:latin typeface="Arial"/>
                <a:cs typeface="Arial"/>
              </a:rPr>
              <a:t>Volt</a:t>
            </a:r>
            <a:r>
              <a:rPr lang="el-GR" sz="2000" dirty="0">
                <a:latin typeface="Arial"/>
                <a:cs typeface="Arial"/>
              </a:rPr>
              <a:t>, αλλά σε μια </a:t>
            </a:r>
            <a:r>
              <a:rPr lang="el-GR" sz="2000" i="1" u="sng" dirty="0">
                <a:latin typeface="Arial"/>
                <a:cs typeface="Arial"/>
              </a:rPr>
              <a:t>περιοχή</a:t>
            </a:r>
            <a:r>
              <a:rPr lang="el-GR" sz="2000" dirty="0">
                <a:latin typeface="Arial"/>
                <a:cs typeface="Arial"/>
              </a:rPr>
              <a:t> γύρω από αυτά.</a:t>
            </a:r>
            <a:endParaRPr lang="en-US" sz="2000" dirty="0">
              <a:latin typeface="Arial"/>
              <a:cs typeface="Arial"/>
            </a:endParaRPr>
          </a:p>
        </p:txBody>
      </p:sp>
      <p:sp>
        <p:nvSpPr>
          <p:cNvPr id="8199" name="Line 4"/>
          <p:cNvSpPr>
            <a:spLocks noChangeShapeType="1"/>
          </p:cNvSpPr>
          <p:nvPr/>
        </p:nvSpPr>
        <p:spPr bwMode="auto">
          <a:xfrm>
            <a:off x="395288" y="836712"/>
            <a:ext cx="8353425" cy="0"/>
          </a:xfrm>
          <a:prstGeom prst="line">
            <a:avLst/>
          </a:prstGeom>
          <a:noFill/>
          <a:ln w="38100">
            <a:solidFill>
              <a:srgbClr val="339933"/>
            </a:solidFill>
            <a:round/>
            <a:headEnd/>
            <a:tailEnd/>
          </a:ln>
        </p:spPr>
        <p:txBody>
          <a:bodyPr/>
          <a:lstStyle/>
          <a:p>
            <a:endParaRPr lang="el-GR"/>
          </a:p>
        </p:txBody>
      </p:sp>
      <p:sp>
        <p:nvSpPr>
          <p:cNvPr id="8200"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l-GR"/>
          </a:p>
        </p:txBody>
      </p:sp>
      <p:graphicFrame>
        <p:nvGraphicFramePr>
          <p:cNvPr id="10245" name="Object 5"/>
          <p:cNvGraphicFramePr>
            <a:graphicFrameLocks noChangeAspect="1"/>
          </p:cNvGraphicFramePr>
          <p:nvPr>
            <p:extLst>
              <p:ext uri="{D42A27DB-BD31-4B8C-83A1-F6EECF244321}">
                <p14:modId xmlns:p14="http://schemas.microsoft.com/office/powerpoint/2010/main" val="1201657016"/>
              </p:ext>
            </p:extLst>
          </p:nvPr>
        </p:nvGraphicFramePr>
        <p:xfrm>
          <a:off x="2265363" y="1452563"/>
          <a:ext cx="5091112" cy="3213100"/>
        </p:xfrm>
        <a:graphic>
          <a:graphicData uri="http://schemas.openxmlformats.org/presentationml/2006/ole">
            <mc:AlternateContent xmlns:mc="http://schemas.openxmlformats.org/markup-compatibility/2006">
              <mc:Choice xmlns:v="urn:schemas-microsoft-com:vml" Requires="v">
                <p:oleObj spid="_x0000_s646164" name="Bitmap Image" r:id="rId4" imgW="3982006" imgH="2514286" progId="PBrush">
                  <p:embed/>
                </p:oleObj>
              </mc:Choice>
              <mc:Fallback>
                <p:oleObj name="Bitmap Image" r:id="rId4" imgW="3982006" imgH="2514286" progId="PBrush">
                  <p:embed/>
                  <p:pic>
                    <p:nvPicPr>
                      <p:cNvPr id="1024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363" y="1452563"/>
                        <a:ext cx="5091112" cy="32131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8858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p:cTn id="7" dur="500" fill="hold"/>
                                        <p:tgtEl>
                                          <p:spTgt spid="10245"/>
                                        </p:tgtEl>
                                        <p:attrNameLst>
                                          <p:attrName>ppt_w</p:attrName>
                                        </p:attrNameLst>
                                      </p:cBhvr>
                                      <p:tavLst>
                                        <p:tav tm="0">
                                          <p:val>
                                            <p:fltVal val="0"/>
                                          </p:val>
                                        </p:tav>
                                        <p:tav tm="100000">
                                          <p:val>
                                            <p:strVal val="#ppt_w"/>
                                          </p:val>
                                        </p:tav>
                                      </p:tavLst>
                                    </p:anim>
                                    <p:anim calcmode="lin" valueType="num">
                                      <p:cBhvr>
                                        <p:cTn id="8" dur="500" fill="hold"/>
                                        <p:tgtEl>
                                          <p:spTgt spid="10245"/>
                                        </p:tgtEl>
                                        <p:attrNameLst>
                                          <p:attrName>ppt_h</p:attrName>
                                        </p:attrNameLst>
                                      </p:cBhvr>
                                      <p:tavLst>
                                        <p:tav tm="0">
                                          <p:val>
                                            <p:fltVal val="0"/>
                                          </p:val>
                                        </p:tav>
                                        <p:tav tm="100000">
                                          <p:val>
                                            <p:strVal val="#ppt_h"/>
                                          </p:val>
                                        </p:tav>
                                      </p:tavLst>
                                    </p:anim>
                                    <p:animEffect transition="in" filter="fade">
                                      <p:cBhvr>
                                        <p:cTn id="9"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5"/>
          <p:cNvSpPr>
            <a:spLocks noGrp="1"/>
          </p:cNvSpPr>
          <p:nvPr>
            <p:ph type="sldNum" sz="quarter" idx="12"/>
          </p:nvPr>
        </p:nvSpPr>
        <p:spPr>
          <a:noFill/>
        </p:spPr>
        <p:txBody>
          <a:bodyPr/>
          <a:lstStyle/>
          <a:p>
            <a:fld id="{3800EB71-9334-4F69-9C15-F5F774633848}" type="slidenum">
              <a:rPr lang="en-US" smtClean="0"/>
              <a:pPr/>
              <a:t>11</a:t>
            </a:fld>
            <a:endParaRPr lang="en-US"/>
          </a:p>
        </p:txBody>
      </p:sp>
      <p:sp>
        <p:nvSpPr>
          <p:cNvPr id="9221" name="Rectangle 2"/>
          <p:cNvSpPr>
            <a:spLocks noGrp="1" noChangeArrowheads="1"/>
          </p:cNvSpPr>
          <p:nvPr>
            <p:ph type="title"/>
          </p:nvPr>
        </p:nvSpPr>
        <p:spPr>
          <a:xfrm>
            <a:off x="-30763" y="0"/>
            <a:ext cx="9144000" cy="909638"/>
          </a:xfrm>
        </p:spPr>
        <p:txBody>
          <a:bodyPr/>
          <a:lstStyle/>
          <a:p>
            <a:pPr eaLnBrk="1" hangingPunct="1"/>
            <a:r>
              <a:rPr lang="el-GR" sz="3600" dirty="0">
                <a:latin typeface="Comic Sans MS" pitchFamily="66" charset="0"/>
              </a:rPr>
              <a:t>Συχνότητα  Υλοποίησης </a:t>
            </a:r>
            <a:r>
              <a:rPr lang="el-GR" sz="3600" dirty="0" err="1">
                <a:latin typeface="Comic Sans MS" pitchFamily="66" charset="0"/>
              </a:rPr>
              <a:t>λογικ</a:t>
            </a:r>
            <a:r>
              <a:rPr lang="en-US" sz="3600" dirty="0" err="1">
                <a:latin typeface="Comic Sans MS" pitchFamily="66" charset="0"/>
              </a:rPr>
              <a:t>ή</a:t>
            </a:r>
            <a:r>
              <a:rPr lang="el-GR" sz="3600" dirty="0">
                <a:latin typeface="Comic Sans MS" pitchFamily="66" charset="0"/>
              </a:rPr>
              <a:t>ς πράξης  </a:t>
            </a:r>
            <a:endParaRPr lang="en-US" sz="3200" dirty="0">
              <a:solidFill>
                <a:srgbClr val="FF0000"/>
              </a:solidFill>
              <a:latin typeface="Comic Sans MS" pitchFamily="66" charset="0"/>
            </a:endParaRPr>
          </a:p>
        </p:txBody>
      </p:sp>
      <p:sp>
        <p:nvSpPr>
          <p:cNvPr id="9222" name="Line 4"/>
          <p:cNvSpPr>
            <a:spLocks noChangeShapeType="1"/>
          </p:cNvSpPr>
          <p:nvPr/>
        </p:nvSpPr>
        <p:spPr bwMode="auto">
          <a:xfrm>
            <a:off x="381000" y="817563"/>
            <a:ext cx="8353425" cy="0"/>
          </a:xfrm>
          <a:prstGeom prst="line">
            <a:avLst/>
          </a:prstGeom>
          <a:noFill/>
          <a:ln w="38100">
            <a:solidFill>
              <a:srgbClr val="339933"/>
            </a:solidFill>
            <a:round/>
            <a:headEnd/>
            <a:tailEnd/>
          </a:ln>
        </p:spPr>
        <p:txBody>
          <a:bodyPr/>
          <a:lstStyle/>
          <a:p>
            <a:endParaRPr lang="el-GR"/>
          </a:p>
        </p:txBody>
      </p:sp>
      <p:sp>
        <p:nvSpPr>
          <p:cNvPr id="9223" name="Rectangle 6"/>
          <p:cNvSpPr>
            <a:spLocks noChangeArrowheads="1"/>
          </p:cNvSpPr>
          <p:nvPr/>
        </p:nvSpPr>
        <p:spPr bwMode="auto">
          <a:xfrm>
            <a:off x="0" y="1738313"/>
            <a:ext cx="9144000" cy="0"/>
          </a:xfrm>
          <a:prstGeom prst="rect">
            <a:avLst/>
          </a:prstGeom>
          <a:noFill/>
          <a:ln w="9525">
            <a:noFill/>
            <a:miter lim="800000"/>
            <a:headEnd/>
            <a:tailEnd/>
          </a:ln>
        </p:spPr>
        <p:txBody>
          <a:bodyPr wrap="none" anchor="ctr">
            <a:spAutoFit/>
          </a:bodyPr>
          <a:lstStyle/>
          <a:p>
            <a:endParaRPr lang="el-GR"/>
          </a:p>
        </p:txBody>
      </p:sp>
      <p:sp>
        <p:nvSpPr>
          <p:cNvPr id="11267" name="Rectangle 3"/>
          <p:cNvSpPr>
            <a:spLocks noGrp="1" noChangeArrowheads="1"/>
          </p:cNvSpPr>
          <p:nvPr>
            <p:ph type="body" idx="1"/>
          </p:nvPr>
        </p:nvSpPr>
        <p:spPr>
          <a:xfrm>
            <a:off x="27377" y="1643541"/>
            <a:ext cx="4115542" cy="4152301"/>
          </a:xfrm>
        </p:spPr>
        <p:txBody>
          <a:bodyPr/>
          <a:lstStyle/>
          <a:p>
            <a:pPr marL="174625" indent="-174625" algn="just" eaLnBrk="1" hangingPunct="1">
              <a:lnSpc>
                <a:spcPct val="80000"/>
              </a:lnSpc>
            </a:pPr>
            <a:r>
              <a:rPr lang="el-GR" sz="1600" dirty="0">
                <a:latin typeface="Arial"/>
                <a:cs typeface="Arial"/>
              </a:rPr>
              <a:t>Έστω η λογική συνάρτηση</a:t>
            </a:r>
          </a:p>
          <a:p>
            <a:pPr marL="0" indent="0" algn="just" eaLnBrk="1" hangingPunct="1">
              <a:lnSpc>
                <a:spcPct val="80000"/>
              </a:lnSpc>
              <a:buNone/>
            </a:pPr>
            <a:r>
              <a:rPr lang="el-GR" sz="1600" i="1" dirty="0">
                <a:latin typeface="Arial"/>
                <a:cs typeface="Arial"/>
              </a:rPr>
              <a:t>     </a:t>
            </a:r>
            <a:r>
              <a:rPr lang="en-US" sz="1600" i="1" dirty="0">
                <a:latin typeface="Arial"/>
                <a:cs typeface="Arial"/>
              </a:rPr>
              <a:t>Z</a:t>
            </a:r>
            <a:r>
              <a:rPr lang="el-GR" sz="1600" i="1" dirty="0">
                <a:latin typeface="Arial"/>
                <a:cs typeface="Arial"/>
              </a:rPr>
              <a:t> </a:t>
            </a:r>
            <a:r>
              <a:rPr lang="en-US" sz="1600" i="1" dirty="0">
                <a:latin typeface="Arial"/>
                <a:cs typeface="Arial"/>
              </a:rPr>
              <a:t>=</a:t>
            </a:r>
            <a:r>
              <a:rPr lang="el-GR" sz="1600" i="1" dirty="0">
                <a:latin typeface="Arial"/>
                <a:cs typeface="Arial"/>
              </a:rPr>
              <a:t> </a:t>
            </a:r>
            <a:r>
              <a:rPr lang="en-US" sz="1600" i="1" dirty="0">
                <a:latin typeface="Arial"/>
                <a:cs typeface="Arial"/>
              </a:rPr>
              <a:t>f(X</a:t>
            </a:r>
            <a:r>
              <a:rPr lang="el-GR" sz="1600" i="1" dirty="0">
                <a:latin typeface="Arial"/>
                <a:cs typeface="Arial"/>
              </a:rPr>
              <a:t>,</a:t>
            </a:r>
            <a:r>
              <a:rPr lang="en-US" sz="1600" i="1" dirty="0">
                <a:latin typeface="Arial"/>
                <a:cs typeface="Arial"/>
              </a:rPr>
              <a:t>Y)</a:t>
            </a:r>
            <a:r>
              <a:rPr lang="el-GR" sz="1600" i="1" dirty="0">
                <a:latin typeface="Arial"/>
                <a:cs typeface="Arial"/>
              </a:rPr>
              <a:t> </a:t>
            </a:r>
            <a:r>
              <a:rPr lang="en-US" sz="1600" i="1" dirty="0">
                <a:latin typeface="Arial"/>
                <a:cs typeface="Arial"/>
              </a:rPr>
              <a:t>=</a:t>
            </a:r>
            <a:r>
              <a:rPr lang="el-GR" sz="1600" i="1" dirty="0">
                <a:latin typeface="Arial"/>
                <a:cs typeface="Arial"/>
              </a:rPr>
              <a:t> </a:t>
            </a:r>
            <a:r>
              <a:rPr lang="en-US" sz="1600" i="1" dirty="0">
                <a:latin typeface="Arial"/>
                <a:cs typeface="Arial"/>
              </a:rPr>
              <a:t>X•Y</a:t>
            </a:r>
            <a:r>
              <a:rPr lang="el-GR" sz="1600" i="1" dirty="0">
                <a:latin typeface="Arial"/>
                <a:cs typeface="Arial"/>
              </a:rPr>
              <a:t> = </a:t>
            </a:r>
            <a:r>
              <a:rPr lang="en-US" sz="1600" i="1" dirty="0">
                <a:latin typeface="Arial"/>
                <a:cs typeface="Arial"/>
              </a:rPr>
              <a:t>X</a:t>
            </a:r>
            <a:r>
              <a:rPr lang="el-GR" sz="1600" i="1" dirty="0">
                <a:latin typeface="Arial"/>
                <a:cs typeface="Arial"/>
              </a:rPr>
              <a:t> </a:t>
            </a:r>
            <a:r>
              <a:rPr lang="en-US" sz="1600" i="1" dirty="0">
                <a:latin typeface="Arial"/>
                <a:cs typeface="Arial"/>
              </a:rPr>
              <a:t>AND Y</a:t>
            </a:r>
            <a:r>
              <a:rPr lang="el-GR" sz="1600" i="1" dirty="0">
                <a:latin typeface="Arial"/>
                <a:cs typeface="Arial"/>
              </a:rPr>
              <a:t> </a:t>
            </a:r>
            <a:endParaRPr lang="en-US" sz="1600" dirty="0">
              <a:latin typeface="Arial"/>
              <a:cs typeface="Arial"/>
            </a:endParaRPr>
          </a:p>
          <a:p>
            <a:pPr marL="174625" indent="-174625" algn="just" eaLnBrk="1" hangingPunct="1">
              <a:lnSpc>
                <a:spcPct val="80000"/>
              </a:lnSpc>
            </a:pPr>
            <a:r>
              <a:rPr lang="el-GR" sz="1600" dirty="0">
                <a:latin typeface="Arial"/>
                <a:cs typeface="Arial"/>
              </a:rPr>
              <a:t>Παρατηρούμε ότι στις μεταβατικές καταστάσεις βρισκόμαστε εκτός των ορισθέντων ορίων για μικρό χρόνο </a:t>
            </a:r>
            <a:r>
              <a:rPr lang="el-GR" sz="1600" b="1" i="1" dirty="0">
                <a:solidFill>
                  <a:srgbClr val="FF0000"/>
                </a:solidFill>
                <a:latin typeface="Arial"/>
                <a:cs typeface="Arial"/>
              </a:rPr>
              <a:t>τ</a:t>
            </a:r>
            <a:r>
              <a:rPr lang="el-GR" sz="1600" dirty="0">
                <a:latin typeface="Arial"/>
                <a:cs typeface="Arial"/>
              </a:rPr>
              <a:t>, που λέγεται </a:t>
            </a:r>
            <a:r>
              <a:rPr lang="el-GR" sz="1600" b="1" i="1" dirty="0">
                <a:solidFill>
                  <a:srgbClr val="FF0000"/>
                </a:solidFill>
                <a:latin typeface="Arial"/>
                <a:cs typeface="Arial"/>
              </a:rPr>
              <a:t>χρονική καθυστέρηση</a:t>
            </a:r>
            <a:r>
              <a:rPr lang="el-GR" sz="1600" dirty="0">
                <a:latin typeface="Arial"/>
                <a:cs typeface="Arial"/>
              </a:rPr>
              <a:t> και δείχνει το χρόνο που πρέπει να περάσει από την αλλαγή μιας εισόδου για να σιγουρευτούμε για την τιμή της εξόδου. </a:t>
            </a:r>
          </a:p>
          <a:p>
            <a:pPr marL="174625" indent="-174625" algn="just" eaLnBrk="1" hangingPunct="1">
              <a:lnSpc>
                <a:spcPct val="80000"/>
              </a:lnSpc>
            </a:pPr>
            <a:r>
              <a:rPr lang="el-GR" sz="1600" b="1" dirty="0">
                <a:solidFill>
                  <a:schemeClr val="accent2"/>
                </a:solidFill>
                <a:latin typeface="Arial"/>
                <a:cs typeface="Arial"/>
              </a:rPr>
              <a:t>Η περίοδος του συστήματος πρέπει να είναι μεγαλύτερη από την χρονική καθυστέρηση</a:t>
            </a:r>
            <a:r>
              <a:rPr lang="el-GR" sz="1600" dirty="0">
                <a:latin typeface="Arial"/>
                <a:cs typeface="Arial"/>
              </a:rPr>
              <a:t> για να αποφευχθεί το πρόβλημα του να βρεθεί το σύστημα σε «αόριστη» κατάσταση. </a:t>
            </a:r>
          </a:p>
          <a:p>
            <a:pPr marL="174625" indent="-174625" algn="just" eaLnBrk="1" hangingPunct="1">
              <a:lnSpc>
                <a:spcPct val="80000"/>
              </a:lnSpc>
            </a:pPr>
            <a:r>
              <a:rPr lang="el-GR" sz="1600" dirty="0">
                <a:latin typeface="Arial"/>
                <a:cs typeface="Arial"/>
              </a:rPr>
              <a:t>Δηλαδή υπάρχει περιορισμός στη συχνότητα του συστήματος. </a:t>
            </a:r>
          </a:p>
          <a:p>
            <a:pPr marL="174625" indent="-174625" algn="just" eaLnBrk="1" hangingPunct="1">
              <a:lnSpc>
                <a:spcPct val="80000"/>
              </a:lnSpc>
            </a:pPr>
            <a:r>
              <a:rPr lang="el-GR" sz="1600" dirty="0">
                <a:latin typeface="Arial"/>
                <a:cs typeface="Arial"/>
              </a:rPr>
              <a:t>Σήμερα έχει επιτευχθεί δραστική μείωση της χρονικής καθυστέρησης. Έτσι οι σημερινοί υπολογιστές έχουν φτάσει σε συχνότητες, της τάξης των </a:t>
            </a:r>
            <a:r>
              <a:rPr lang="en-US" sz="1600" dirty="0">
                <a:latin typeface="Arial"/>
                <a:cs typeface="Arial"/>
              </a:rPr>
              <a:t>GHz</a:t>
            </a:r>
            <a:r>
              <a:rPr lang="el-GR" sz="1600" dirty="0">
                <a:latin typeface="Arial"/>
                <a:cs typeface="Arial"/>
              </a:rPr>
              <a:t>.</a:t>
            </a:r>
            <a:endParaRPr lang="en-US" sz="1600" dirty="0">
              <a:latin typeface="Arial"/>
              <a:cs typeface="Arial"/>
            </a:endParaRPr>
          </a:p>
        </p:txBody>
      </p:sp>
      <p:grpSp>
        <p:nvGrpSpPr>
          <p:cNvPr id="6" name="Group 5">
            <a:extLst>
              <a:ext uri="{FF2B5EF4-FFF2-40B4-BE49-F238E27FC236}">
                <a16:creationId xmlns:a16="http://schemas.microsoft.com/office/drawing/2014/main" id="{FF709BE4-B1B6-304D-9228-30650786EA29}"/>
              </a:ext>
            </a:extLst>
          </p:cNvPr>
          <p:cNvGrpSpPr/>
          <p:nvPr/>
        </p:nvGrpSpPr>
        <p:grpSpPr>
          <a:xfrm>
            <a:off x="4154488" y="959128"/>
            <a:ext cx="5010541" cy="5301972"/>
            <a:chOff x="4154488" y="959128"/>
            <a:chExt cx="5010541" cy="5301972"/>
          </a:xfrm>
        </p:grpSpPr>
        <p:grpSp>
          <p:nvGrpSpPr>
            <p:cNvPr id="5" name="Group 4">
              <a:extLst>
                <a:ext uri="{FF2B5EF4-FFF2-40B4-BE49-F238E27FC236}">
                  <a16:creationId xmlns:a16="http://schemas.microsoft.com/office/drawing/2014/main" id="{E32E8C3F-527F-C343-9974-460F759BF7D3}"/>
                </a:ext>
              </a:extLst>
            </p:cNvPr>
            <p:cNvGrpSpPr/>
            <p:nvPr/>
          </p:nvGrpSpPr>
          <p:grpSpPr>
            <a:xfrm>
              <a:off x="4154488" y="959128"/>
              <a:ext cx="5010541" cy="5301972"/>
              <a:chOff x="4154488" y="959128"/>
              <a:chExt cx="5010541" cy="5301972"/>
            </a:xfrm>
          </p:grpSpPr>
          <p:graphicFrame>
            <p:nvGraphicFramePr>
              <p:cNvPr id="11269" name="Object 5"/>
              <p:cNvGraphicFramePr>
                <a:graphicFrameLocks noChangeAspect="1"/>
              </p:cNvGraphicFramePr>
              <p:nvPr>
                <p:extLst>
                  <p:ext uri="{D42A27DB-BD31-4B8C-83A1-F6EECF244321}">
                    <p14:modId xmlns:p14="http://schemas.microsoft.com/office/powerpoint/2010/main" val="2036712589"/>
                  </p:ext>
                </p:extLst>
              </p:nvPr>
            </p:nvGraphicFramePr>
            <p:xfrm>
              <a:off x="4154488" y="1446213"/>
              <a:ext cx="4989512" cy="4787900"/>
            </p:xfrm>
            <a:graphic>
              <a:graphicData uri="http://schemas.openxmlformats.org/presentationml/2006/ole">
                <mc:AlternateContent xmlns:mc="http://schemas.openxmlformats.org/markup-compatibility/2006">
                  <mc:Choice xmlns:v="urn:schemas-microsoft-com:vml" Requires="v">
                    <p:oleObj spid="_x0000_s647189" name="Bitmap Image" r:id="rId4" imgW="4638095" imgH="4439270" progId="PBrush">
                      <p:embed/>
                    </p:oleObj>
                  </mc:Choice>
                  <mc:Fallback>
                    <p:oleObj name="Bitmap Image" r:id="rId4" imgW="4638095" imgH="4439270" progId="PBrush">
                      <p:embed/>
                      <p:pic>
                        <p:nvPicPr>
                          <p:cNvPr id="1126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4488" y="1446213"/>
                            <a:ext cx="4989512" cy="47879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272" name="Rectangle 8"/>
              <p:cNvSpPr>
                <a:spLocks noChangeArrowheads="1"/>
              </p:cNvSpPr>
              <p:nvPr/>
            </p:nvSpPr>
            <p:spPr bwMode="auto">
              <a:xfrm>
                <a:off x="6396038" y="5894388"/>
                <a:ext cx="866775" cy="366712"/>
              </a:xfrm>
              <a:prstGeom prst="rect">
                <a:avLst/>
              </a:prstGeom>
              <a:noFill/>
              <a:ln w="9525">
                <a:noFill/>
                <a:miter lim="800000"/>
                <a:headEnd/>
                <a:tailEnd/>
              </a:ln>
            </p:spPr>
            <p:txBody>
              <a:bodyPr wrap="none">
                <a:spAutoFit/>
              </a:bodyPr>
              <a:lstStyle/>
              <a:p>
                <a:r>
                  <a:rPr lang="en-US" i="1" dirty="0"/>
                  <a:t>C=A•B</a:t>
                </a:r>
                <a:endParaRPr lang="el-GR" i="1" dirty="0"/>
              </a:p>
            </p:txBody>
          </p:sp>
          <p:sp>
            <p:nvSpPr>
              <p:cNvPr id="2" name="Rectangle 1">
                <a:extLst>
                  <a:ext uri="{FF2B5EF4-FFF2-40B4-BE49-F238E27FC236}">
                    <a16:creationId xmlns:a16="http://schemas.microsoft.com/office/drawing/2014/main" id="{CF64B1E4-8849-1940-B7D6-AA70F3B19A14}"/>
                  </a:ext>
                </a:extLst>
              </p:cNvPr>
              <p:cNvSpPr/>
              <p:nvPr/>
            </p:nvSpPr>
            <p:spPr>
              <a:xfrm>
                <a:off x="4278696" y="1020699"/>
                <a:ext cx="511679" cy="369332"/>
              </a:xfrm>
              <a:prstGeom prst="rect">
                <a:avLst/>
              </a:prstGeom>
            </p:spPr>
            <p:txBody>
              <a:bodyPr wrap="none">
                <a:spAutoFit/>
              </a:bodyPr>
              <a:lstStyle/>
              <a:p>
                <a:r>
                  <a:rPr lang="en-US" dirty="0">
                    <a:latin typeface="Arial"/>
                    <a:cs typeface="Arial"/>
                  </a:rPr>
                  <a:t>t=0</a:t>
                </a:r>
                <a:endParaRPr lang="en-GR" dirty="0"/>
              </a:p>
            </p:txBody>
          </p:sp>
          <p:sp>
            <p:nvSpPr>
              <p:cNvPr id="13" name="Rectangle 12">
                <a:extLst>
                  <a:ext uri="{FF2B5EF4-FFF2-40B4-BE49-F238E27FC236}">
                    <a16:creationId xmlns:a16="http://schemas.microsoft.com/office/drawing/2014/main" id="{02653B03-9FCF-BA4B-AF28-E6DAAC75EFE0}"/>
                  </a:ext>
                </a:extLst>
              </p:cNvPr>
              <p:cNvSpPr/>
              <p:nvPr/>
            </p:nvSpPr>
            <p:spPr>
              <a:xfrm>
                <a:off x="5724128" y="980728"/>
                <a:ext cx="537327" cy="369332"/>
              </a:xfrm>
              <a:prstGeom prst="rect">
                <a:avLst/>
              </a:prstGeom>
            </p:spPr>
            <p:txBody>
              <a:bodyPr wrap="none">
                <a:spAutoFit/>
              </a:bodyPr>
              <a:lstStyle/>
              <a:p>
                <a:r>
                  <a:rPr lang="en-US" dirty="0">
                    <a:latin typeface="Arial"/>
                    <a:cs typeface="Arial"/>
                  </a:rPr>
                  <a:t>+</a:t>
                </a:r>
                <a:r>
                  <a:rPr lang="el-GR" dirty="0">
                    <a:latin typeface="Arial"/>
                    <a:cs typeface="Arial"/>
                  </a:rPr>
                  <a:t>Δ</a:t>
                </a:r>
                <a:r>
                  <a:rPr lang="en-US" dirty="0">
                    <a:latin typeface="Arial"/>
                    <a:cs typeface="Arial"/>
                  </a:rPr>
                  <a:t>t</a:t>
                </a:r>
                <a:endParaRPr lang="en-GR" dirty="0"/>
              </a:p>
            </p:txBody>
          </p:sp>
          <p:sp>
            <p:nvSpPr>
              <p:cNvPr id="14" name="Rectangle 13">
                <a:extLst>
                  <a:ext uri="{FF2B5EF4-FFF2-40B4-BE49-F238E27FC236}">
                    <a16:creationId xmlns:a16="http://schemas.microsoft.com/office/drawing/2014/main" id="{85830907-770C-944F-9ECD-48657F7C5CA7}"/>
                  </a:ext>
                </a:extLst>
              </p:cNvPr>
              <p:cNvSpPr/>
              <p:nvPr/>
            </p:nvSpPr>
            <p:spPr>
              <a:xfrm>
                <a:off x="7427494" y="959128"/>
                <a:ext cx="665567" cy="369332"/>
              </a:xfrm>
              <a:prstGeom prst="rect">
                <a:avLst/>
              </a:prstGeom>
            </p:spPr>
            <p:txBody>
              <a:bodyPr wrap="none">
                <a:spAutoFit/>
              </a:bodyPr>
              <a:lstStyle/>
              <a:p>
                <a:r>
                  <a:rPr lang="en-US" dirty="0">
                    <a:latin typeface="Arial"/>
                    <a:cs typeface="Arial"/>
                  </a:rPr>
                  <a:t>+2</a:t>
                </a:r>
                <a:r>
                  <a:rPr lang="el-GR" dirty="0">
                    <a:latin typeface="Arial"/>
                    <a:cs typeface="Arial"/>
                  </a:rPr>
                  <a:t>Δ</a:t>
                </a:r>
                <a:r>
                  <a:rPr lang="en-US" dirty="0">
                    <a:latin typeface="Arial"/>
                    <a:cs typeface="Arial"/>
                  </a:rPr>
                  <a:t>t</a:t>
                </a:r>
                <a:endParaRPr lang="en-GR" dirty="0"/>
              </a:p>
            </p:txBody>
          </p:sp>
          <p:cxnSp>
            <p:nvCxnSpPr>
              <p:cNvPr id="4" name="Straight Connector 3">
                <a:extLst>
                  <a:ext uri="{FF2B5EF4-FFF2-40B4-BE49-F238E27FC236}">
                    <a16:creationId xmlns:a16="http://schemas.microsoft.com/office/drawing/2014/main" id="{1AF33DEF-5B9D-0A41-A9D6-1DCCAF0B3CA0}"/>
                  </a:ext>
                </a:extLst>
              </p:cNvPr>
              <p:cNvCxnSpPr/>
              <p:nvPr/>
            </p:nvCxnSpPr>
            <p:spPr>
              <a:xfrm>
                <a:off x="4572000" y="2564904"/>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89F26FB-2E2F-1D4E-B148-82999DEC4832}"/>
                  </a:ext>
                </a:extLst>
              </p:cNvPr>
              <p:cNvCxnSpPr/>
              <p:nvPr/>
            </p:nvCxnSpPr>
            <p:spPr>
              <a:xfrm>
                <a:off x="4572000" y="4005064"/>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D74FA3-0663-ED4D-9D36-7369D79BF52C}"/>
                  </a:ext>
                </a:extLst>
              </p:cNvPr>
              <p:cNvCxnSpPr/>
              <p:nvPr/>
            </p:nvCxnSpPr>
            <p:spPr>
              <a:xfrm>
                <a:off x="4593029" y="5157192"/>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F1DBA96-ADA0-6C47-9A8F-54DB9C4FC007}"/>
                  </a:ext>
                </a:extLst>
              </p:cNvPr>
              <p:cNvCxnSpPr/>
              <p:nvPr/>
            </p:nvCxnSpPr>
            <p:spPr>
              <a:xfrm>
                <a:off x="4572000" y="2132856"/>
                <a:ext cx="457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104385-2BC6-6247-90F8-D6677574550A}"/>
                  </a:ext>
                </a:extLst>
              </p:cNvPr>
              <p:cNvCxnSpPr/>
              <p:nvPr/>
            </p:nvCxnSpPr>
            <p:spPr>
              <a:xfrm>
                <a:off x="4572000" y="3573016"/>
                <a:ext cx="457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8020DB1-2D34-1748-8477-382B00E71145}"/>
                  </a:ext>
                </a:extLst>
              </p:cNvPr>
              <p:cNvCxnSpPr/>
              <p:nvPr/>
            </p:nvCxnSpPr>
            <p:spPr>
              <a:xfrm>
                <a:off x="4593029" y="4797152"/>
                <a:ext cx="457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EDF52ED4-84BC-9B42-AE43-5FE465FC9EC2}"/>
                </a:ext>
              </a:extLst>
            </p:cNvPr>
            <p:cNvSpPr/>
            <p:nvPr/>
          </p:nvSpPr>
          <p:spPr>
            <a:xfrm>
              <a:off x="4284774" y="2503929"/>
              <a:ext cx="269626" cy="276999"/>
            </a:xfrm>
            <a:prstGeom prst="rect">
              <a:avLst/>
            </a:prstGeom>
          </p:spPr>
          <p:txBody>
            <a:bodyPr wrap="none">
              <a:spAutoFit/>
            </a:bodyPr>
            <a:lstStyle/>
            <a:p>
              <a:r>
                <a:rPr lang="en-US" sz="1200" dirty="0">
                  <a:solidFill>
                    <a:srgbClr val="FF0000"/>
                  </a:solidFill>
                  <a:latin typeface="Arial"/>
                  <a:cs typeface="Arial"/>
                </a:rPr>
                <a:t>0</a:t>
              </a:r>
              <a:endParaRPr lang="en-GR" sz="1200" dirty="0">
                <a:solidFill>
                  <a:srgbClr val="FF0000"/>
                </a:solidFill>
              </a:endParaRPr>
            </a:p>
          </p:txBody>
        </p:sp>
        <p:sp>
          <p:nvSpPr>
            <p:cNvPr id="26" name="Rectangle 25">
              <a:extLst>
                <a:ext uri="{FF2B5EF4-FFF2-40B4-BE49-F238E27FC236}">
                  <a16:creationId xmlns:a16="http://schemas.microsoft.com/office/drawing/2014/main" id="{17CF27AB-38DF-C54F-8748-869A4C5EEA50}"/>
                </a:ext>
              </a:extLst>
            </p:cNvPr>
            <p:cNvSpPr/>
            <p:nvPr/>
          </p:nvSpPr>
          <p:spPr>
            <a:xfrm>
              <a:off x="4177214" y="1987084"/>
              <a:ext cx="372218" cy="276999"/>
            </a:xfrm>
            <a:prstGeom prst="rect">
              <a:avLst/>
            </a:prstGeom>
          </p:spPr>
          <p:txBody>
            <a:bodyPr wrap="none">
              <a:spAutoFit/>
            </a:bodyPr>
            <a:lstStyle/>
            <a:p>
              <a:r>
                <a:rPr lang="en-US" sz="1200" dirty="0">
                  <a:solidFill>
                    <a:srgbClr val="00B050"/>
                  </a:solidFill>
                  <a:latin typeface="Arial"/>
                  <a:cs typeface="Arial"/>
                </a:rPr>
                <a:t>5V</a:t>
              </a:r>
              <a:endParaRPr lang="en-GR" sz="1200" dirty="0">
                <a:solidFill>
                  <a:srgbClr val="00B050"/>
                </a:solidFill>
              </a:endParaRPr>
            </a:p>
          </p:txBody>
        </p:sp>
        <p:sp>
          <p:nvSpPr>
            <p:cNvPr id="27" name="Rectangle 26">
              <a:extLst>
                <a:ext uri="{FF2B5EF4-FFF2-40B4-BE49-F238E27FC236}">
                  <a16:creationId xmlns:a16="http://schemas.microsoft.com/office/drawing/2014/main" id="{C45FBFA6-DD26-8C41-A9E2-15120E10B5AD}"/>
                </a:ext>
              </a:extLst>
            </p:cNvPr>
            <p:cNvSpPr/>
            <p:nvPr/>
          </p:nvSpPr>
          <p:spPr>
            <a:xfrm>
              <a:off x="4302154" y="3922560"/>
              <a:ext cx="269626" cy="276999"/>
            </a:xfrm>
            <a:prstGeom prst="rect">
              <a:avLst/>
            </a:prstGeom>
          </p:spPr>
          <p:txBody>
            <a:bodyPr wrap="none">
              <a:spAutoFit/>
            </a:bodyPr>
            <a:lstStyle/>
            <a:p>
              <a:r>
                <a:rPr lang="en-US" sz="1200" dirty="0">
                  <a:solidFill>
                    <a:srgbClr val="FF0000"/>
                  </a:solidFill>
                  <a:latin typeface="Arial"/>
                  <a:cs typeface="Arial"/>
                </a:rPr>
                <a:t>0</a:t>
              </a:r>
              <a:endParaRPr lang="en-GR" sz="1200" dirty="0">
                <a:solidFill>
                  <a:srgbClr val="FF0000"/>
                </a:solidFill>
              </a:endParaRPr>
            </a:p>
          </p:txBody>
        </p:sp>
        <p:sp>
          <p:nvSpPr>
            <p:cNvPr id="28" name="Rectangle 27">
              <a:extLst>
                <a:ext uri="{FF2B5EF4-FFF2-40B4-BE49-F238E27FC236}">
                  <a16:creationId xmlns:a16="http://schemas.microsoft.com/office/drawing/2014/main" id="{8EA9FB0A-0B71-CB4D-BB3D-BB494D919B1F}"/>
                </a:ext>
              </a:extLst>
            </p:cNvPr>
            <p:cNvSpPr/>
            <p:nvPr/>
          </p:nvSpPr>
          <p:spPr>
            <a:xfrm>
              <a:off x="4194594" y="3405715"/>
              <a:ext cx="372218" cy="276999"/>
            </a:xfrm>
            <a:prstGeom prst="rect">
              <a:avLst/>
            </a:prstGeom>
          </p:spPr>
          <p:txBody>
            <a:bodyPr wrap="none">
              <a:spAutoFit/>
            </a:bodyPr>
            <a:lstStyle/>
            <a:p>
              <a:r>
                <a:rPr lang="en-US" sz="1200" dirty="0">
                  <a:solidFill>
                    <a:srgbClr val="00B050"/>
                  </a:solidFill>
                  <a:latin typeface="Arial"/>
                  <a:cs typeface="Arial"/>
                </a:rPr>
                <a:t>5V</a:t>
              </a:r>
              <a:endParaRPr lang="en-GR" sz="1200" dirty="0">
                <a:solidFill>
                  <a:srgbClr val="00B050"/>
                </a:solidFill>
              </a:endParaRPr>
            </a:p>
          </p:txBody>
        </p:sp>
        <p:sp>
          <p:nvSpPr>
            <p:cNvPr id="29" name="Rectangle 28">
              <a:extLst>
                <a:ext uri="{FF2B5EF4-FFF2-40B4-BE49-F238E27FC236}">
                  <a16:creationId xmlns:a16="http://schemas.microsoft.com/office/drawing/2014/main" id="{94469E95-8B13-A14F-8649-DDD41EF85B80}"/>
                </a:ext>
              </a:extLst>
            </p:cNvPr>
            <p:cNvSpPr/>
            <p:nvPr/>
          </p:nvSpPr>
          <p:spPr>
            <a:xfrm>
              <a:off x="4289425" y="5138907"/>
              <a:ext cx="269626" cy="276999"/>
            </a:xfrm>
            <a:prstGeom prst="rect">
              <a:avLst/>
            </a:prstGeom>
          </p:spPr>
          <p:txBody>
            <a:bodyPr wrap="none">
              <a:spAutoFit/>
            </a:bodyPr>
            <a:lstStyle/>
            <a:p>
              <a:r>
                <a:rPr lang="en-US" sz="1200" dirty="0">
                  <a:solidFill>
                    <a:srgbClr val="FF0000"/>
                  </a:solidFill>
                  <a:latin typeface="Arial"/>
                  <a:cs typeface="Arial"/>
                </a:rPr>
                <a:t>0</a:t>
              </a:r>
              <a:endParaRPr lang="en-GR" sz="1200" dirty="0">
                <a:solidFill>
                  <a:srgbClr val="FF0000"/>
                </a:solidFill>
              </a:endParaRPr>
            </a:p>
          </p:txBody>
        </p:sp>
        <p:sp>
          <p:nvSpPr>
            <p:cNvPr id="30" name="Rectangle 29">
              <a:extLst>
                <a:ext uri="{FF2B5EF4-FFF2-40B4-BE49-F238E27FC236}">
                  <a16:creationId xmlns:a16="http://schemas.microsoft.com/office/drawing/2014/main" id="{C75BD3B6-3C21-674C-B4DF-E1B955B704E4}"/>
                </a:ext>
              </a:extLst>
            </p:cNvPr>
            <p:cNvSpPr/>
            <p:nvPr/>
          </p:nvSpPr>
          <p:spPr>
            <a:xfrm>
              <a:off x="4181865" y="4622062"/>
              <a:ext cx="372218" cy="276999"/>
            </a:xfrm>
            <a:prstGeom prst="rect">
              <a:avLst/>
            </a:prstGeom>
          </p:spPr>
          <p:txBody>
            <a:bodyPr wrap="none">
              <a:spAutoFit/>
            </a:bodyPr>
            <a:lstStyle/>
            <a:p>
              <a:r>
                <a:rPr lang="en-US" sz="1200" dirty="0">
                  <a:solidFill>
                    <a:srgbClr val="00B050"/>
                  </a:solidFill>
                  <a:latin typeface="Arial"/>
                  <a:cs typeface="Arial"/>
                </a:rPr>
                <a:t>5V</a:t>
              </a:r>
              <a:endParaRPr lang="en-GR" sz="1200" dirty="0">
                <a:solidFill>
                  <a:srgbClr val="00B050"/>
                </a:solidFill>
              </a:endParaRPr>
            </a:p>
          </p:txBody>
        </p:sp>
      </p:grpSp>
      <p:pic>
        <p:nvPicPr>
          <p:cNvPr id="12" name="Picture 6" descr="http://upload.wikimedia.org/wikipedia/commons/thumb/f/fc/Overclock.jpg/350px-Overclock.jpg"/>
          <p:cNvPicPr>
            <a:picLocks noChangeAspect="1" noChangeArrowheads="1"/>
          </p:cNvPicPr>
          <p:nvPr/>
        </p:nvPicPr>
        <p:blipFill rotWithShape="1">
          <a:blip r:embed="rId6">
            <a:extLst>
              <a:ext uri="{28A0092B-C50C-407E-A947-70E740481C1C}">
                <a14:useLocalDpi xmlns:a14="http://schemas.microsoft.com/office/drawing/2010/main" val="0"/>
              </a:ext>
            </a:extLst>
          </a:blip>
          <a:srcRect b="65077"/>
          <a:stretch/>
        </p:blipFill>
        <p:spPr bwMode="auto">
          <a:xfrm>
            <a:off x="232151" y="5922439"/>
            <a:ext cx="5760640" cy="804715"/>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9">
            <a:extLst>
              <a:ext uri="{FF2B5EF4-FFF2-40B4-BE49-F238E27FC236}">
                <a16:creationId xmlns:a16="http://schemas.microsoft.com/office/drawing/2014/main" id="{4CF92776-8ACD-6649-A4EF-00A101C19C35}"/>
              </a:ext>
            </a:extLst>
          </p:cNvPr>
          <p:cNvPicPr>
            <a:picLocks noChangeAspect="1" noChangeArrowheads="1"/>
          </p:cNvPicPr>
          <p:nvPr/>
        </p:nvPicPr>
        <p:blipFill rotWithShape="1">
          <a:blip r:embed="rId7"/>
          <a:srcRect l="55985" b="89485"/>
          <a:stretch/>
        </p:blipFill>
        <p:spPr bwMode="auto">
          <a:xfrm>
            <a:off x="201323" y="987553"/>
            <a:ext cx="3726185" cy="641247"/>
          </a:xfrm>
          <a:prstGeom prst="rect">
            <a:avLst/>
          </a:prstGeom>
          <a:noFill/>
          <a:ln w="9525">
            <a:noFill/>
            <a:miter lim="800000"/>
            <a:headEnd/>
            <a:tailEnd/>
          </a:ln>
          <a:effectLst/>
        </p:spPr>
      </p:pic>
      <p:sp>
        <p:nvSpPr>
          <p:cNvPr id="7" name="TextBox 6">
            <a:extLst>
              <a:ext uri="{FF2B5EF4-FFF2-40B4-BE49-F238E27FC236}">
                <a16:creationId xmlns:a16="http://schemas.microsoft.com/office/drawing/2014/main" id="{1B5CD77F-304B-0D4D-A56F-6D90D8BE26FE}"/>
              </a:ext>
            </a:extLst>
          </p:cNvPr>
          <p:cNvSpPr txBox="1"/>
          <p:nvPr/>
        </p:nvSpPr>
        <p:spPr>
          <a:xfrm>
            <a:off x="4271918" y="2195572"/>
            <a:ext cx="300082" cy="369332"/>
          </a:xfrm>
          <a:prstGeom prst="rect">
            <a:avLst/>
          </a:prstGeom>
          <a:noFill/>
        </p:spPr>
        <p:txBody>
          <a:bodyPr wrap="none" rtlCol="0">
            <a:spAutoFit/>
          </a:bodyPr>
          <a:lstStyle/>
          <a:p>
            <a:r>
              <a:rPr lang="en-GR" dirty="0">
                <a:highlight>
                  <a:srgbClr val="FFFFFF"/>
                </a:highlight>
              </a:rPr>
              <a:t>x</a:t>
            </a:r>
          </a:p>
        </p:txBody>
      </p:sp>
      <p:sp>
        <p:nvSpPr>
          <p:cNvPr id="34" name="TextBox 33">
            <a:extLst>
              <a:ext uri="{FF2B5EF4-FFF2-40B4-BE49-F238E27FC236}">
                <a16:creationId xmlns:a16="http://schemas.microsoft.com/office/drawing/2014/main" id="{EEED7B52-358C-FF4C-9E19-44ECF6766027}"/>
              </a:ext>
            </a:extLst>
          </p:cNvPr>
          <p:cNvSpPr txBox="1"/>
          <p:nvPr/>
        </p:nvSpPr>
        <p:spPr>
          <a:xfrm>
            <a:off x="4211960" y="3635732"/>
            <a:ext cx="300082" cy="369332"/>
          </a:xfrm>
          <a:prstGeom prst="rect">
            <a:avLst/>
          </a:prstGeom>
          <a:noFill/>
        </p:spPr>
        <p:txBody>
          <a:bodyPr wrap="none" rtlCol="0">
            <a:spAutoFit/>
          </a:bodyPr>
          <a:lstStyle/>
          <a:p>
            <a:r>
              <a:rPr lang="en-GR" dirty="0">
                <a:highlight>
                  <a:srgbClr val="FFFFFF"/>
                </a:highlight>
              </a:rPr>
              <a:t>y</a:t>
            </a:r>
          </a:p>
        </p:txBody>
      </p:sp>
      <p:sp>
        <p:nvSpPr>
          <p:cNvPr id="35" name="TextBox 34">
            <a:extLst>
              <a:ext uri="{FF2B5EF4-FFF2-40B4-BE49-F238E27FC236}">
                <a16:creationId xmlns:a16="http://schemas.microsoft.com/office/drawing/2014/main" id="{6EBC1C41-F202-BF46-8117-0E0FE518F601}"/>
              </a:ext>
            </a:extLst>
          </p:cNvPr>
          <p:cNvSpPr txBox="1"/>
          <p:nvPr/>
        </p:nvSpPr>
        <p:spPr>
          <a:xfrm>
            <a:off x="4211960" y="4859868"/>
            <a:ext cx="300082" cy="369332"/>
          </a:xfrm>
          <a:prstGeom prst="rect">
            <a:avLst/>
          </a:prstGeom>
          <a:noFill/>
        </p:spPr>
        <p:txBody>
          <a:bodyPr wrap="none" rtlCol="0">
            <a:spAutoFit/>
          </a:bodyPr>
          <a:lstStyle/>
          <a:p>
            <a:r>
              <a:rPr lang="en-GR" dirty="0">
                <a:highlight>
                  <a:srgbClr val="FFFFFF"/>
                </a:highlight>
              </a:rPr>
              <a:t>z</a:t>
            </a:r>
          </a:p>
        </p:txBody>
      </p:sp>
    </p:spTree>
    <p:extLst>
      <p:ext uri="{BB962C8B-B14F-4D97-AF65-F5344CB8AC3E}">
        <p14:creationId xmlns:p14="http://schemas.microsoft.com/office/powerpoint/2010/main" val="250027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2000"/>
                                        <p:tgtEl>
                                          <p:spTgt spid="1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fade">
                                      <p:cBhvr>
                                        <p:cTn id="12" dur="2000"/>
                                        <p:tgtEl>
                                          <p:spTgt spid="1126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animEffect transition="in" filter="fade">
                                      <p:cBhvr>
                                        <p:cTn id="15" dur="2000"/>
                                        <p:tgtEl>
                                          <p:spTgt spid="1126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267">
                                            <p:txEl>
                                              <p:pRg st="3" end="3"/>
                                            </p:txEl>
                                          </p:spTgt>
                                        </p:tgtEl>
                                        <p:attrNameLst>
                                          <p:attrName>style.visibility</p:attrName>
                                        </p:attrNameLst>
                                      </p:cBhvr>
                                      <p:to>
                                        <p:strVal val="visible"/>
                                      </p:to>
                                    </p:set>
                                    <p:animEffect transition="in" filter="fade">
                                      <p:cBhvr>
                                        <p:cTn id="20" dur="2000"/>
                                        <p:tgtEl>
                                          <p:spTgt spid="11267">
                                            <p:txEl>
                                              <p:pRg st="3" end="3"/>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1267">
                                            <p:txEl>
                                              <p:pRg st="4" end="4"/>
                                            </p:txEl>
                                          </p:spTgt>
                                        </p:tgtEl>
                                        <p:attrNameLst>
                                          <p:attrName>style.visibility</p:attrName>
                                        </p:attrNameLst>
                                      </p:cBhvr>
                                      <p:to>
                                        <p:strVal val="visible"/>
                                      </p:to>
                                    </p:set>
                                    <p:animEffect transition="in" filter="fade">
                                      <p:cBhvr>
                                        <p:cTn id="24" dur="2000"/>
                                        <p:tgtEl>
                                          <p:spTgt spid="11267">
                                            <p:txEl>
                                              <p:pRg st="4" end="4"/>
                                            </p:txEl>
                                          </p:spTgt>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11267">
                                            <p:txEl>
                                              <p:pRg st="5" end="5"/>
                                            </p:txEl>
                                          </p:spTgt>
                                        </p:tgtEl>
                                        <p:attrNameLst>
                                          <p:attrName>style.visibility</p:attrName>
                                        </p:attrNameLst>
                                      </p:cBhvr>
                                      <p:to>
                                        <p:strVal val="visible"/>
                                      </p:to>
                                    </p:set>
                                    <p:animEffect transition="in" filter="fade">
                                      <p:cBhvr>
                                        <p:cTn id="28" dur="2000"/>
                                        <p:tgtEl>
                                          <p:spTgt spid="11267">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Grp="1" noChangeArrowheads="1"/>
          </p:cNvSpPr>
          <p:nvPr>
            <p:ph type="title"/>
          </p:nvPr>
        </p:nvSpPr>
        <p:spPr>
          <a:xfrm>
            <a:off x="441325" y="0"/>
            <a:ext cx="8229600" cy="823913"/>
          </a:xfrm>
        </p:spPr>
        <p:txBody>
          <a:bodyPr/>
          <a:lstStyle/>
          <a:p>
            <a:pPr eaLnBrk="1" hangingPunct="1"/>
            <a:r>
              <a:rPr lang="el-GR" dirty="0">
                <a:latin typeface="Comic Sans MS" pitchFamily="66" charset="0"/>
              </a:rPr>
              <a:t>Κατασκευή </a:t>
            </a:r>
            <a:r>
              <a:rPr lang="en-US" dirty="0">
                <a:latin typeface="Comic Sans MS" pitchFamily="66" charset="0"/>
              </a:rPr>
              <a:t>Transistor</a:t>
            </a:r>
          </a:p>
        </p:txBody>
      </p:sp>
      <p:sp>
        <p:nvSpPr>
          <p:cNvPr id="14342" name="Line 4"/>
          <p:cNvSpPr>
            <a:spLocks noChangeShapeType="1"/>
          </p:cNvSpPr>
          <p:nvPr/>
        </p:nvSpPr>
        <p:spPr bwMode="auto">
          <a:xfrm>
            <a:off x="395288" y="703263"/>
            <a:ext cx="8353425" cy="0"/>
          </a:xfrm>
          <a:prstGeom prst="line">
            <a:avLst/>
          </a:prstGeom>
          <a:noFill/>
          <a:ln w="38100">
            <a:solidFill>
              <a:srgbClr val="339933"/>
            </a:solidFill>
            <a:round/>
            <a:headEnd/>
            <a:tailEnd/>
          </a:ln>
        </p:spPr>
        <p:txBody>
          <a:bodyPr/>
          <a:lstStyle/>
          <a:p>
            <a:endParaRPr lang="el-GR"/>
          </a:p>
        </p:txBody>
      </p:sp>
      <p:pic>
        <p:nvPicPr>
          <p:cNvPr id="19" name="Picture 3"/>
          <p:cNvPicPr>
            <a:picLocks noChangeAspect="1" noChangeArrowheads="1"/>
          </p:cNvPicPr>
          <p:nvPr/>
        </p:nvPicPr>
        <p:blipFill>
          <a:blip r:embed="rId4"/>
          <a:srcRect l="21875" t="42500" r="51758" b="15312"/>
          <a:stretch>
            <a:fillRect/>
          </a:stretch>
        </p:blipFill>
        <p:spPr bwMode="auto">
          <a:xfrm>
            <a:off x="5715008" y="1000108"/>
            <a:ext cx="2786082" cy="2786082"/>
          </a:xfrm>
          <a:prstGeom prst="rect">
            <a:avLst/>
          </a:prstGeom>
          <a:noFill/>
          <a:ln w="9525">
            <a:noFill/>
            <a:miter lim="800000"/>
            <a:headEnd/>
            <a:tailEnd/>
          </a:ln>
          <a:effectLst/>
        </p:spPr>
      </p:pic>
      <p:sp>
        <p:nvSpPr>
          <p:cNvPr id="23" name="Oval 22"/>
          <p:cNvSpPr/>
          <p:nvPr/>
        </p:nvSpPr>
        <p:spPr>
          <a:xfrm>
            <a:off x="7072330" y="1214422"/>
            <a:ext cx="142876" cy="1428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Oval 23"/>
          <p:cNvSpPr/>
          <p:nvPr/>
        </p:nvSpPr>
        <p:spPr>
          <a:xfrm>
            <a:off x="5929322" y="2357430"/>
            <a:ext cx="142876" cy="1428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Oval 24"/>
          <p:cNvSpPr/>
          <p:nvPr/>
        </p:nvSpPr>
        <p:spPr>
          <a:xfrm>
            <a:off x="8215338" y="2357430"/>
            <a:ext cx="142876" cy="1428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Oval 25"/>
          <p:cNvSpPr/>
          <p:nvPr/>
        </p:nvSpPr>
        <p:spPr>
          <a:xfrm>
            <a:off x="7072330" y="3500438"/>
            <a:ext cx="142876" cy="1428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68007" name="Picture 7"/>
          <p:cNvPicPr>
            <a:picLocks noChangeAspect="1" noChangeArrowheads="1"/>
          </p:cNvPicPr>
          <p:nvPr/>
        </p:nvPicPr>
        <p:blipFill>
          <a:blip r:embed="rId5"/>
          <a:srcRect/>
          <a:stretch>
            <a:fillRect/>
          </a:stretch>
        </p:blipFill>
        <p:spPr bwMode="auto">
          <a:xfrm>
            <a:off x="500034" y="3786190"/>
            <a:ext cx="8143932" cy="3020911"/>
          </a:xfrm>
          <a:prstGeom prst="rect">
            <a:avLst/>
          </a:prstGeom>
          <a:noFill/>
          <a:ln w="9525">
            <a:noFill/>
            <a:miter lim="800000"/>
            <a:headEnd/>
            <a:tailEnd/>
          </a:ln>
          <a:effectLst/>
        </p:spPr>
      </p:pic>
      <p:sp>
        <p:nvSpPr>
          <p:cNvPr id="79" name="Rectangle 78"/>
          <p:cNvSpPr/>
          <p:nvPr/>
        </p:nvSpPr>
        <p:spPr>
          <a:xfrm>
            <a:off x="142844" y="6429396"/>
            <a:ext cx="5572164" cy="369332"/>
          </a:xfrm>
          <a:prstGeom prst="rect">
            <a:avLst/>
          </a:prstGeom>
          <a:solidFill>
            <a:srgbClr val="FFFFFF"/>
          </a:solidFill>
        </p:spPr>
        <p:txBody>
          <a:bodyPr wrap="square">
            <a:spAutoFit/>
          </a:bodyPr>
          <a:lstStyle/>
          <a:p>
            <a:r>
              <a:rPr lang="en-US" dirty="0"/>
              <a:t>http://www.allaboutcircuits.com/vol_3/chpt_2/6.html</a:t>
            </a:r>
            <a:endParaRPr lang="el-GR" dirty="0"/>
          </a:p>
        </p:txBody>
      </p:sp>
      <p:sp>
        <p:nvSpPr>
          <p:cNvPr id="2" name="Ορθογώνιο 1"/>
          <p:cNvSpPr/>
          <p:nvPr/>
        </p:nvSpPr>
        <p:spPr>
          <a:xfrm>
            <a:off x="7625636" y="815442"/>
            <a:ext cx="1518364" cy="646331"/>
          </a:xfrm>
          <a:prstGeom prst="rect">
            <a:avLst/>
          </a:prstGeom>
        </p:spPr>
        <p:txBody>
          <a:bodyPr wrap="none">
            <a:spAutoFit/>
          </a:bodyPr>
          <a:lstStyle/>
          <a:p>
            <a:r>
              <a:rPr lang="en-US" b="1" dirty="0"/>
              <a:t>Atomic </a:t>
            </a:r>
          </a:p>
          <a:p>
            <a:r>
              <a:rPr lang="en-US" b="1" dirty="0"/>
              <a:t>Number:</a:t>
            </a:r>
            <a:r>
              <a:rPr lang="en-US" dirty="0"/>
              <a:t> 14 </a:t>
            </a:r>
            <a:endParaRPr lang="el-GR" dirty="0"/>
          </a:p>
        </p:txBody>
      </p:sp>
      <p:grpSp>
        <p:nvGrpSpPr>
          <p:cNvPr id="3" name="Group 2">
            <a:extLst>
              <a:ext uri="{FF2B5EF4-FFF2-40B4-BE49-F238E27FC236}">
                <a16:creationId xmlns:a16="http://schemas.microsoft.com/office/drawing/2014/main" id="{6614F8C4-F7FB-2C46-AF77-9FCFCA404840}"/>
              </a:ext>
            </a:extLst>
          </p:cNvPr>
          <p:cNvGrpSpPr/>
          <p:nvPr/>
        </p:nvGrpSpPr>
        <p:grpSpPr>
          <a:xfrm>
            <a:off x="0" y="704502"/>
            <a:ext cx="5962124" cy="3367440"/>
            <a:chOff x="0" y="704502"/>
            <a:chExt cx="5962124" cy="3367440"/>
          </a:xfrm>
        </p:grpSpPr>
        <p:graphicFrame>
          <p:nvGraphicFramePr>
            <p:cNvPr id="768004" name="Object 4"/>
            <p:cNvGraphicFramePr>
              <a:graphicFrameLocks noChangeAspect="1"/>
            </p:cNvGraphicFramePr>
            <p:nvPr>
              <p:extLst>
                <p:ext uri="{D42A27DB-BD31-4B8C-83A1-F6EECF244321}">
                  <p14:modId xmlns:p14="http://schemas.microsoft.com/office/powerpoint/2010/main" val="1319537496"/>
                </p:ext>
              </p:extLst>
            </p:nvPr>
          </p:nvGraphicFramePr>
          <p:xfrm>
            <a:off x="500034" y="1928802"/>
            <a:ext cx="4992890" cy="2143140"/>
          </p:xfrm>
          <a:graphic>
            <a:graphicData uri="http://schemas.openxmlformats.org/presentationml/2006/ole">
              <mc:AlternateContent xmlns:mc="http://schemas.openxmlformats.org/markup-compatibility/2006">
                <mc:Choice xmlns:v="urn:schemas-microsoft-com:vml" Requires="v">
                  <p:oleObj spid="_x0000_s640032" name="VISIO" r:id="rId6" imgW="2437920" imgH="1046880" progId="">
                    <p:embed/>
                  </p:oleObj>
                </mc:Choice>
                <mc:Fallback>
                  <p:oleObj name="VISIO" r:id="rId6" imgW="2437920" imgH="1046880" progId="">
                    <p:embed/>
                    <p:pic>
                      <p:nvPicPr>
                        <p:cNvPr id="76800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034" y="1928802"/>
                          <a:ext cx="4992890" cy="21431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 name="Picture 5"/>
            <p:cNvPicPr>
              <a:picLocks noChangeAspect="1" noChangeArrowheads="1"/>
            </p:cNvPicPr>
            <p:nvPr/>
          </p:nvPicPr>
          <p:blipFill>
            <a:blip r:embed="rId8"/>
            <a:srcRect l="16992" t="21562" r="53711" b="32500"/>
            <a:stretch>
              <a:fillRect/>
            </a:stretch>
          </p:blipFill>
          <p:spPr bwMode="auto">
            <a:xfrm>
              <a:off x="3714744" y="785794"/>
              <a:ext cx="1312127" cy="1285884"/>
            </a:xfrm>
            <a:prstGeom prst="rect">
              <a:avLst/>
            </a:prstGeom>
            <a:noFill/>
            <a:ln w="9525">
              <a:noFill/>
              <a:miter lim="800000"/>
              <a:headEnd/>
              <a:tailEnd/>
            </a:ln>
            <a:effectLst/>
          </p:spPr>
        </p:pic>
        <p:sp>
          <p:nvSpPr>
            <p:cNvPr id="21" name="TextBox 20"/>
            <p:cNvSpPr txBox="1"/>
            <p:nvPr/>
          </p:nvSpPr>
          <p:spPr>
            <a:xfrm>
              <a:off x="3071802" y="857232"/>
              <a:ext cx="877163" cy="369332"/>
            </a:xfrm>
            <a:prstGeom prst="rect">
              <a:avLst/>
            </a:prstGeom>
            <a:noFill/>
          </p:spPr>
          <p:txBody>
            <a:bodyPr wrap="none" rtlCol="0">
              <a:spAutoFit/>
            </a:bodyPr>
            <a:lstStyle/>
            <a:p>
              <a:r>
                <a:rPr lang="en-US" b="1" dirty="0"/>
                <a:t>p-type</a:t>
              </a:r>
              <a:endParaRPr lang="el-GR" b="1" dirty="0"/>
            </a:p>
          </p:txBody>
        </p:sp>
        <p:pic>
          <p:nvPicPr>
            <p:cNvPr id="768005" name="Picture 5"/>
            <p:cNvPicPr>
              <a:picLocks noChangeAspect="1" noChangeArrowheads="1"/>
            </p:cNvPicPr>
            <p:nvPr/>
          </p:nvPicPr>
          <p:blipFill>
            <a:blip r:embed="rId9" cstate="print"/>
            <a:srcRect l="11133" t="25312" r="46679" b="10740"/>
            <a:stretch>
              <a:fillRect/>
            </a:stretch>
          </p:blipFill>
          <p:spPr bwMode="auto">
            <a:xfrm>
              <a:off x="1000100" y="785794"/>
              <a:ext cx="1357322" cy="1285884"/>
            </a:xfrm>
            <a:prstGeom prst="rect">
              <a:avLst/>
            </a:prstGeom>
            <a:noFill/>
            <a:ln w="9525">
              <a:noFill/>
              <a:miter lim="800000"/>
              <a:headEnd/>
              <a:tailEnd/>
            </a:ln>
            <a:effectLst/>
          </p:spPr>
        </p:pic>
        <p:sp>
          <p:nvSpPr>
            <p:cNvPr id="22" name="TextBox 21"/>
            <p:cNvSpPr txBox="1"/>
            <p:nvPr/>
          </p:nvSpPr>
          <p:spPr>
            <a:xfrm>
              <a:off x="0" y="1571612"/>
              <a:ext cx="877163" cy="369332"/>
            </a:xfrm>
            <a:prstGeom prst="rect">
              <a:avLst/>
            </a:prstGeom>
            <a:noFill/>
          </p:spPr>
          <p:txBody>
            <a:bodyPr wrap="none" rtlCol="0">
              <a:spAutoFit/>
            </a:bodyPr>
            <a:lstStyle/>
            <a:p>
              <a:r>
                <a:rPr lang="en-US" b="1" dirty="0"/>
                <a:t>n-type</a:t>
              </a:r>
              <a:endParaRPr lang="el-GR" b="1" dirty="0"/>
            </a:p>
          </p:txBody>
        </p:sp>
        <p:sp>
          <p:nvSpPr>
            <p:cNvPr id="27" name="Oval 26"/>
            <p:cNvSpPr/>
            <p:nvPr/>
          </p:nvSpPr>
          <p:spPr>
            <a:xfrm>
              <a:off x="3786182" y="1643050"/>
              <a:ext cx="142876" cy="1428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Oval 27"/>
            <p:cNvSpPr/>
            <p:nvPr/>
          </p:nvSpPr>
          <p:spPr>
            <a:xfrm>
              <a:off x="4786314" y="1643050"/>
              <a:ext cx="142876" cy="1428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Oval 28"/>
            <p:cNvSpPr/>
            <p:nvPr/>
          </p:nvSpPr>
          <p:spPr>
            <a:xfrm>
              <a:off x="4286248" y="785794"/>
              <a:ext cx="142876" cy="1428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Oval 29"/>
            <p:cNvSpPr/>
            <p:nvPr/>
          </p:nvSpPr>
          <p:spPr>
            <a:xfrm>
              <a:off x="1571604" y="785794"/>
              <a:ext cx="142876" cy="1428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Oval 30"/>
            <p:cNvSpPr/>
            <p:nvPr/>
          </p:nvSpPr>
          <p:spPr>
            <a:xfrm>
              <a:off x="1000100" y="1214422"/>
              <a:ext cx="142876" cy="1428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Oval 31"/>
            <p:cNvSpPr/>
            <p:nvPr/>
          </p:nvSpPr>
          <p:spPr>
            <a:xfrm>
              <a:off x="1214414" y="1857364"/>
              <a:ext cx="142876" cy="1428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Oval 32"/>
            <p:cNvSpPr/>
            <p:nvPr/>
          </p:nvSpPr>
          <p:spPr>
            <a:xfrm>
              <a:off x="1928794" y="1928802"/>
              <a:ext cx="142876" cy="1428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Oval 33"/>
            <p:cNvSpPr/>
            <p:nvPr/>
          </p:nvSpPr>
          <p:spPr>
            <a:xfrm>
              <a:off x="2143108" y="1214422"/>
              <a:ext cx="142876" cy="1428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Ορθογώνιο 34"/>
            <p:cNvSpPr/>
            <p:nvPr/>
          </p:nvSpPr>
          <p:spPr>
            <a:xfrm>
              <a:off x="4572000" y="785794"/>
              <a:ext cx="1390124" cy="646331"/>
            </a:xfrm>
            <a:prstGeom prst="rect">
              <a:avLst/>
            </a:prstGeom>
          </p:spPr>
          <p:txBody>
            <a:bodyPr wrap="none">
              <a:spAutoFit/>
            </a:bodyPr>
            <a:lstStyle/>
            <a:p>
              <a:r>
                <a:rPr lang="en-US" b="1" dirty="0"/>
                <a:t>Atomic </a:t>
              </a:r>
            </a:p>
            <a:p>
              <a:r>
                <a:rPr lang="en-US" b="1" dirty="0"/>
                <a:t>Number:</a:t>
              </a:r>
              <a:r>
                <a:rPr lang="en-US" dirty="0"/>
                <a:t> 5 </a:t>
              </a:r>
              <a:endParaRPr lang="el-GR" dirty="0"/>
            </a:p>
          </p:txBody>
        </p:sp>
        <p:sp>
          <p:nvSpPr>
            <p:cNvPr id="36" name="Ορθογώνιο 35"/>
            <p:cNvSpPr/>
            <p:nvPr/>
          </p:nvSpPr>
          <p:spPr>
            <a:xfrm>
              <a:off x="142844" y="704502"/>
              <a:ext cx="979755" cy="369332"/>
            </a:xfrm>
            <a:prstGeom prst="rect">
              <a:avLst/>
            </a:prstGeom>
          </p:spPr>
          <p:txBody>
            <a:bodyPr wrap="none">
              <a:spAutoFit/>
            </a:bodyPr>
            <a:lstStyle/>
            <a:p>
              <a:r>
                <a:rPr lang="en-US" b="1" dirty="0"/>
                <a:t>AN: </a:t>
              </a:r>
              <a:r>
                <a:rPr lang="en-US" dirty="0"/>
                <a:t>33 </a:t>
              </a:r>
              <a:endParaRPr lang="el-GR" dirty="0"/>
            </a:p>
          </p:txBody>
        </p:sp>
      </p:grpSp>
    </p:spTree>
    <p:extLst>
      <p:ext uri="{BB962C8B-B14F-4D97-AF65-F5344CB8AC3E}">
        <p14:creationId xmlns:p14="http://schemas.microsoft.com/office/powerpoint/2010/main" val="360842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0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Grp="1" noChangeArrowheads="1"/>
          </p:cNvSpPr>
          <p:nvPr>
            <p:ph type="title"/>
          </p:nvPr>
        </p:nvSpPr>
        <p:spPr>
          <a:xfrm>
            <a:off x="441325" y="0"/>
            <a:ext cx="8229600" cy="823913"/>
          </a:xfrm>
        </p:spPr>
        <p:txBody>
          <a:bodyPr/>
          <a:lstStyle/>
          <a:p>
            <a:pPr eaLnBrk="1" hangingPunct="1"/>
            <a:r>
              <a:rPr lang="el-GR" dirty="0">
                <a:latin typeface="Comic Sans MS" pitchFamily="66" charset="0"/>
              </a:rPr>
              <a:t>Κατασκευή </a:t>
            </a:r>
            <a:r>
              <a:rPr lang="en-US" dirty="0">
                <a:latin typeface="Comic Sans MS" pitchFamily="66" charset="0"/>
              </a:rPr>
              <a:t>Transistor</a:t>
            </a:r>
          </a:p>
        </p:txBody>
      </p:sp>
      <p:sp>
        <p:nvSpPr>
          <p:cNvPr id="14342" name="Line 4"/>
          <p:cNvSpPr>
            <a:spLocks noChangeShapeType="1"/>
          </p:cNvSpPr>
          <p:nvPr/>
        </p:nvSpPr>
        <p:spPr bwMode="auto">
          <a:xfrm>
            <a:off x="395288" y="703263"/>
            <a:ext cx="8353425" cy="0"/>
          </a:xfrm>
          <a:prstGeom prst="line">
            <a:avLst/>
          </a:prstGeom>
          <a:noFill/>
          <a:ln w="38100">
            <a:solidFill>
              <a:srgbClr val="339933"/>
            </a:solidFill>
            <a:round/>
            <a:headEnd/>
            <a:tailEnd/>
          </a:ln>
        </p:spPr>
        <p:txBody>
          <a:bodyPr/>
          <a:lstStyle/>
          <a:p>
            <a:endParaRPr lang="el-GR"/>
          </a:p>
        </p:txBody>
      </p:sp>
      <p:pic>
        <p:nvPicPr>
          <p:cNvPr id="867330" name="Picture 2"/>
          <p:cNvPicPr>
            <a:picLocks noChangeAspect="1" noChangeArrowheads="1"/>
          </p:cNvPicPr>
          <p:nvPr/>
        </p:nvPicPr>
        <p:blipFill>
          <a:blip r:embed="rId3"/>
          <a:srcRect/>
          <a:stretch>
            <a:fillRect/>
          </a:stretch>
        </p:blipFill>
        <p:spPr bwMode="auto">
          <a:xfrm>
            <a:off x="285720" y="857232"/>
            <a:ext cx="6000792" cy="3940143"/>
          </a:xfrm>
          <a:prstGeom prst="rect">
            <a:avLst/>
          </a:prstGeom>
          <a:noFill/>
          <a:ln w="9525">
            <a:noFill/>
            <a:miter lim="800000"/>
            <a:headEnd/>
            <a:tailEnd/>
          </a:ln>
          <a:effectLst/>
        </p:spPr>
      </p:pic>
      <p:pic>
        <p:nvPicPr>
          <p:cNvPr id="867331" name="Picture 3"/>
          <p:cNvPicPr>
            <a:picLocks noChangeAspect="1" noChangeArrowheads="1"/>
          </p:cNvPicPr>
          <p:nvPr/>
        </p:nvPicPr>
        <p:blipFill>
          <a:blip r:embed="rId4"/>
          <a:srcRect/>
          <a:stretch>
            <a:fillRect/>
          </a:stretch>
        </p:blipFill>
        <p:spPr bwMode="auto">
          <a:xfrm>
            <a:off x="4283968" y="3429000"/>
            <a:ext cx="4727331" cy="3305289"/>
          </a:xfrm>
          <a:prstGeom prst="rect">
            <a:avLst/>
          </a:prstGeom>
          <a:noFill/>
          <a:ln w="9525">
            <a:noFill/>
            <a:miter lim="800000"/>
            <a:headEnd/>
            <a:tailEnd/>
          </a:ln>
          <a:effectLst/>
        </p:spPr>
      </p:pic>
      <p:sp>
        <p:nvSpPr>
          <p:cNvPr id="43" name="Rectangle 42"/>
          <p:cNvSpPr/>
          <p:nvPr/>
        </p:nvSpPr>
        <p:spPr>
          <a:xfrm>
            <a:off x="428596" y="5572140"/>
            <a:ext cx="3214710" cy="584775"/>
          </a:xfrm>
          <a:prstGeom prst="rect">
            <a:avLst/>
          </a:prstGeom>
        </p:spPr>
        <p:txBody>
          <a:bodyPr wrap="square">
            <a:spAutoFit/>
          </a:bodyPr>
          <a:lstStyle/>
          <a:p>
            <a:pPr algn="ctr"/>
            <a:r>
              <a:rPr lang="en-US" sz="3200" b="1" dirty="0"/>
              <a:t>Clean Rooms</a:t>
            </a:r>
            <a:endParaRPr lang="el-GR" sz="3200" b="1" dirty="0"/>
          </a:p>
        </p:txBody>
      </p:sp>
    </p:spTree>
    <p:extLst>
      <p:ext uri="{BB962C8B-B14F-4D97-AF65-F5344CB8AC3E}">
        <p14:creationId xmlns:p14="http://schemas.microsoft.com/office/powerpoint/2010/main" val="3046515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Grp="1" noChangeArrowheads="1"/>
          </p:cNvSpPr>
          <p:nvPr>
            <p:ph type="title"/>
          </p:nvPr>
        </p:nvSpPr>
        <p:spPr>
          <a:xfrm>
            <a:off x="441325" y="0"/>
            <a:ext cx="8229600" cy="823913"/>
          </a:xfrm>
        </p:spPr>
        <p:txBody>
          <a:bodyPr/>
          <a:lstStyle/>
          <a:p>
            <a:pPr eaLnBrk="1" hangingPunct="1"/>
            <a:r>
              <a:rPr lang="el-GR" dirty="0">
                <a:latin typeface="Comic Sans MS" pitchFamily="66" charset="0"/>
              </a:rPr>
              <a:t>Κατασκευή </a:t>
            </a:r>
            <a:r>
              <a:rPr lang="en-US" dirty="0">
                <a:latin typeface="Comic Sans MS" pitchFamily="66" charset="0"/>
              </a:rPr>
              <a:t>Transistor</a:t>
            </a:r>
          </a:p>
        </p:txBody>
      </p:sp>
      <p:sp>
        <p:nvSpPr>
          <p:cNvPr id="14342" name="Line 4"/>
          <p:cNvSpPr>
            <a:spLocks noChangeShapeType="1"/>
          </p:cNvSpPr>
          <p:nvPr/>
        </p:nvSpPr>
        <p:spPr bwMode="auto">
          <a:xfrm>
            <a:off x="395288" y="703263"/>
            <a:ext cx="8353425" cy="0"/>
          </a:xfrm>
          <a:prstGeom prst="line">
            <a:avLst/>
          </a:prstGeom>
          <a:noFill/>
          <a:ln w="38100">
            <a:solidFill>
              <a:srgbClr val="339933"/>
            </a:solidFill>
            <a:round/>
            <a:headEnd/>
            <a:tailEnd/>
          </a:ln>
        </p:spPr>
        <p:txBody>
          <a:bodyPr/>
          <a:lstStyle/>
          <a:p>
            <a:endParaRPr lang="el-GR"/>
          </a:p>
        </p:txBody>
      </p:sp>
      <p:grpSp>
        <p:nvGrpSpPr>
          <p:cNvPr id="7" name="Group 6">
            <a:extLst>
              <a:ext uri="{FF2B5EF4-FFF2-40B4-BE49-F238E27FC236}">
                <a16:creationId xmlns:a16="http://schemas.microsoft.com/office/drawing/2014/main" id="{51E76994-3774-FF4F-AD0C-D5BE90D7374E}"/>
              </a:ext>
            </a:extLst>
          </p:cNvPr>
          <p:cNvGrpSpPr/>
          <p:nvPr/>
        </p:nvGrpSpPr>
        <p:grpSpPr>
          <a:xfrm>
            <a:off x="480958" y="944458"/>
            <a:ext cx="3573298" cy="2158139"/>
            <a:chOff x="395288" y="944458"/>
            <a:chExt cx="3024584" cy="2158139"/>
          </a:xfrm>
        </p:grpSpPr>
        <p:pic>
          <p:nvPicPr>
            <p:cNvPr id="8" name="Picture 7">
              <a:extLst>
                <a:ext uri="{FF2B5EF4-FFF2-40B4-BE49-F238E27FC236}">
                  <a16:creationId xmlns:a16="http://schemas.microsoft.com/office/drawing/2014/main" id="{E26354D1-9AE6-7943-AF06-0627F635D30C}"/>
                </a:ext>
              </a:extLst>
            </p:cNvPr>
            <p:cNvPicPr>
              <a:picLocks noChangeAspect="1"/>
            </p:cNvPicPr>
            <p:nvPr/>
          </p:nvPicPr>
          <p:blipFill>
            <a:blip r:embed="rId3"/>
            <a:stretch>
              <a:fillRect/>
            </a:stretch>
          </p:blipFill>
          <p:spPr>
            <a:xfrm>
              <a:off x="395288" y="944458"/>
              <a:ext cx="3024584" cy="2158139"/>
            </a:xfrm>
            <a:prstGeom prst="rect">
              <a:avLst/>
            </a:prstGeom>
          </p:spPr>
        </p:pic>
        <p:sp>
          <p:nvSpPr>
            <p:cNvPr id="5" name="TextBox 4">
              <a:extLst>
                <a:ext uri="{FF2B5EF4-FFF2-40B4-BE49-F238E27FC236}">
                  <a16:creationId xmlns:a16="http://schemas.microsoft.com/office/drawing/2014/main" id="{6EB6D7C4-2DBF-0D44-8969-EA6DCBEA3118}"/>
                </a:ext>
              </a:extLst>
            </p:cNvPr>
            <p:cNvSpPr txBox="1"/>
            <p:nvPr/>
          </p:nvSpPr>
          <p:spPr>
            <a:xfrm>
              <a:off x="1117940" y="1067063"/>
              <a:ext cx="1579278" cy="400110"/>
            </a:xfrm>
            <a:prstGeom prst="rect">
              <a:avLst/>
            </a:prstGeom>
            <a:noFill/>
          </p:spPr>
          <p:txBody>
            <a:bodyPr wrap="none" rtlCol="0">
              <a:spAutoFit/>
            </a:bodyPr>
            <a:lstStyle/>
            <a:p>
              <a:r>
                <a:rPr lang="en-GR" sz="2000" b="1" dirty="0"/>
                <a:t>1. Sand (Si)</a:t>
              </a:r>
            </a:p>
          </p:txBody>
        </p:sp>
      </p:grpSp>
      <p:grpSp>
        <p:nvGrpSpPr>
          <p:cNvPr id="9" name="Group 8">
            <a:extLst>
              <a:ext uri="{FF2B5EF4-FFF2-40B4-BE49-F238E27FC236}">
                <a16:creationId xmlns:a16="http://schemas.microsoft.com/office/drawing/2014/main" id="{DC59F306-77FF-E142-9F25-1D00D948B979}"/>
              </a:ext>
            </a:extLst>
          </p:cNvPr>
          <p:cNvGrpSpPr/>
          <p:nvPr/>
        </p:nvGrpSpPr>
        <p:grpSpPr>
          <a:xfrm>
            <a:off x="4054256" y="1005247"/>
            <a:ext cx="4257727" cy="2097350"/>
            <a:chOff x="4054256" y="1005247"/>
            <a:chExt cx="4257727" cy="2097350"/>
          </a:xfrm>
        </p:grpSpPr>
        <p:pic>
          <p:nvPicPr>
            <p:cNvPr id="4" name="Picture 3">
              <a:extLst>
                <a:ext uri="{FF2B5EF4-FFF2-40B4-BE49-F238E27FC236}">
                  <a16:creationId xmlns:a16="http://schemas.microsoft.com/office/drawing/2014/main" id="{F3E141FC-9A28-AE4C-9D2F-F6098F9C355E}"/>
                </a:ext>
              </a:extLst>
            </p:cNvPr>
            <p:cNvPicPr>
              <a:picLocks noChangeAspect="1"/>
            </p:cNvPicPr>
            <p:nvPr/>
          </p:nvPicPr>
          <p:blipFill>
            <a:blip r:embed="rId4"/>
            <a:stretch>
              <a:fillRect/>
            </a:stretch>
          </p:blipFill>
          <p:spPr>
            <a:xfrm>
              <a:off x="5350134" y="1005247"/>
              <a:ext cx="2961849" cy="2097350"/>
            </a:xfrm>
            <a:prstGeom prst="rect">
              <a:avLst/>
            </a:prstGeom>
          </p:spPr>
        </p:pic>
        <p:sp>
          <p:nvSpPr>
            <p:cNvPr id="13" name="TextBox 12">
              <a:extLst>
                <a:ext uri="{FF2B5EF4-FFF2-40B4-BE49-F238E27FC236}">
                  <a16:creationId xmlns:a16="http://schemas.microsoft.com/office/drawing/2014/main" id="{48533A76-726D-144F-B0FC-315AE01F6983}"/>
                </a:ext>
              </a:extLst>
            </p:cNvPr>
            <p:cNvSpPr txBox="1"/>
            <p:nvPr/>
          </p:nvSpPr>
          <p:spPr>
            <a:xfrm>
              <a:off x="4054256" y="1067063"/>
              <a:ext cx="1322798" cy="1015663"/>
            </a:xfrm>
            <a:prstGeom prst="rect">
              <a:avLst/>
            </a:prstGeom>
            <a:noFill/>
          </p:spPr>
          <p:txBody>
            <a:bodyPr wrap="none" rtlCol="0">
              <a:spAutoFit/>
            </a:bodyPr>
            <a:lstStyle/>
            <a:p>
              <a:r>
                <a:rPr lang="en-GR" sz="2000" b="1" dirty="0"/>
                <a:t>2. Wafers</a:t>
              </a:r>
            </a:p>
            <a:p>
              <a:r>
                <a:rPr lang="en-GR" sz="2000" b="1" dirty="0"/>
                <a:t>2/4/6/8/12</a:t>
              </a:r>
            </a:p>
            <a:p>
              <a:r>
                <a:rPr lang="en-GR" sz="2000" b="1" dirty="0"/>
                <a:t>inches</a:t>
              </a:r>
            </a:p>
          </p:txBody>
        </p:sp>
      </p:grpSp>
      <p:grpSp>
        <p:nvGrpSpPr>
          <p:cNvPr id="10" name="Group 9">
            <a:extLst>
              <a:ext uri="{FF2B5EF4-FFF2-40B4-BE49-F238E27FC236}">
                <a16:creationId xmlns:a16="http://schemas.microsoft.com/office/drawing/2014/main" id="{99D97A09-16E3-6845-B9F8-B97C5A72C1D3}"/>
              </a:ext>
            </a:extLst>
          </p:cNvPr>
          <p:cNvGrpSpPr/>
          <p:nvPr/>
        </p:nvGrpSpPr>
        <p:grpSpPr>
          <a:xfrm>
            <a:off x="338232" y="3276112"/>
            <a:ext cx="3858749" cy="3340635"/>
            <a:chOff x="338232" y="3276112"/>
            <a:chExt cx="3858749" cy="3340635"/>
          </a:xfrm>
        </p:grpSpPr>
        <p:pic>
          <p:nvPicPr>
            <p:cNvPr id="6" name="Picture 5">
              <a:extLst>
                <a:ext uri="{FF2B5EF4-FFF2-40B4-BE49-F238E27FC236}">
                  <a16:creationId xmlns:a16="http://schemas.microsoft.com/office/drawing/2014/main" id="{C492FBAD-D4A8-9544-9DE0-6B91A403CD6A}"/>
                </a:ext>
              </a:extLst>
            </p:cNvPr>
            <p:cNvPicPr>
              <a:picLocks noChangeAspect="1"/>
            </p:cNvPicPr>
            <p:nvPr/>
          </p:nvPicPr>
          <p:blipFill>
            <a:blip r:embed="rId5"/>
            <a:stretch>
              <a:fillRect/>
            </a:stretch>
          </p:blipFill>
          <p:spPr>
            <a:xfrm>
              <a:off x="480958" y="3706134"/>
              <a:ext cx="3573298" cy="2910613"/>
            </a:xfrm>
            <a:prstGeom prst="rect">
              <a:avLst/>
            </a:prstGeom>
          </p:spPr>
        </p:pic>
        <p:sp>
          <p:nvSpPr>
            <p:cNvPr id="15" name="TextBox 14">
              <a:extLst>
                <a:ext uri="{FF2B5EF4-FFF2-40B4-BE49-F238E27FC236}">
                  <a16:creationId xmlns:a16="http://schemas.microsoft.com/office/drawing/2014/main" id="{328F425D-ED31-B44B-9456-06FEA8E367DC}"/>
                </a:ext>
              </a:extLst>
            </p:cNvPr>
            <p:cNvSpPr txBox="1"/>
            <p:nvPr/>
          </p:nvSpPr>
          <p:spPr>
            <a:xfrm>
              <a:off x="338232" y="3276112"/>
              <a:ext cx="3858749" cy="400110"/>
            </a:xfrm>
            <a:prstGeom prst="rect">
              <a:avLst/>
            </a:prstGeom>
            <a:noFill/>
          </p:spPr>
          <p:txBody>
            <a:bodyPr wrap="none" rtlCol="0">
              <a:spAutoFit/>
            </a:bodyPr>
            <a:lstStyle/>
            <a:p>
              <a:r>
                <a:rPr lang="en-GR" sz="2000" b="1" dirty="0"/>
                <a:t>3. Photolithography on wafers</a:t>
              </a:r>
            </a:p>
          </p:txBody>
        </p:sp>
      </p:grpSp>
      <p:grpSp>
        <p:nvGrpSpPr>
          <p:cNvPr id="11" name="Group 10">
            <a:extLst>
              <a:ext uri="{FF2B5EF4-FFF2-40B4-BE49-F238E27FC236}">
                <a16:creationId xmlns:a16="http://schemas.microsoft.com/office/drawing/2014/main" id="{A6E9C2DD-CF2C-B942-844A-6E132F4A1B4A}"/>
              </a:ext>
            </a:extLst>
          </p:cNvPr>
          <p:cNvGrpSpPr/>
          <p:nvPr/>
        </p:nvGrpSpPr>
        <p:grpSpPr>
          <a:xfrm>
            <a:off x="5018076" y="3299180"/>
            <a:ext cx="3730637" cy="3315479"/>
            <a:chOff x="5018076" y="3299180"/>
            <a:chExt cx="3730637" cy="3315479"/>
          </a:xfrm>
        </p:grpSpPr>
        <p:pic>
          <p:nvPicPr>
            <p:cNvPr id="3" name="Picture 2">
              <a:extLst>
                <a:ext uri="{FF2B5EF4-FFF2-40B4-BE49-F238E27FC236}">
                  <a16:creationId xmlns:a16="http://schemas.microsoft.com/office/drawing/2014/main" id="{9A512F28-37DF-AD4E-96A3-46B6ABFCB55D}"/>
                </a:ext>
              </a:extLst>
            </p:cNvPr>
            <p:cNvPicPr>
              <a:picLocks noChangeAspect="1"/>
            </p:cNvPicPr>
            <p:nvPr/>
          </p:nvPicPr>
          <p:blipFill>
            <a:blip r:embed="rId6"/>
            <a:stretch>
              <a:fillRect/>
            </a:stretch>
          </p:blipFill>
          <p:spPr>
            <a:xfrm>
              <a:off x="5185160" y="3773838"/>
              <a:ext cx="3477882" cy="2840821"/>
            </a:xfrm>
            <a:prstGeom prst="rect">
              <a:avLst/>
            </a:prstGeom>
          </p:spPr>
        </p:pic>
        <p:sp>
          <p:nvSpPr>
            <p:cNvPr id="16" name="TextBox 15">
              <a:extLst>
                <a:ext uri="{FF2B5EF4-FFF2-40B4-BE49-F238E27FC236}">
                  <a16:creationId xmlns:a16="http://schemas.microsoft.com/office/drawing/2014/main" id="{C2999A35-C04D-D442-B8C1-CA8493496B9D}"/>
                </a:ext>
              </a:extLst>
            </p:cNvPr>
            <p:cNvSpPr txBox="1"/>
            <p:nvPr/>
          </p:nvSpPr>
          <p:spPr>
            <a:xfrm>
              <a:off x="5018076" y="3299180"/>
              <a:ext cx="3730637" cy="400110"/>
            </a:xfrm>
            <a:prstGeom prst="rect">
              <a:avLst/>
            </a:prstGeom>
            <a:noFill/>
          </p:spPr>
          <p:txBody>
            <a:bodyPr wrap="none" rtlCol="0">
              <a:spAutoFit/>
            </a:bodyPr>
            <a:lstStyle/>
            <a:p>
              <a:r>
                <a:rPr lang="en-GR" sz="2000" b="1" dirty="0"/>
                <a:t>4. </a:t>
              </a:r>
              <a:r>
                <a:rPr lang="en-GB" sz="2000" b="1" dirty="0"/>
                <a:t>W</a:t>
              </a:r>
              <a:r>
                <a:rPr lang="en-GR" sz="2000" b="1" dirty="0"/>
                <a:t>afers with several layers </a:t>
              </a:r>
            </a:p>
          </p:txBody>
        </p:sp>
      </p:grpSp>
    </p:spTree>
    <p:extLst>
      <p:ext uri="{BB962C8B-B14F-4D97-AF65-F5344CB8AC3E}">
        <p14:creationId xmlns:p14="http://schemas.microsoft.com/office/powerpoint/2010/main" val="148058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Grp="1" noChangeArrowheads="1"/>
          </p:cNvSpPr>
          <p:nvPr>
            <p:ph type="title"/>
          </p:nvPr>
        </p:nvSpPr>
        <p:spPr>
          <a:xfrm>
            <a:off x="441325" y="0"/>
            <a:ext cx="8229600" cy="823913"/>
          </a:xfrm>
        </p:spPr>
        <p:txBody>
          <a:bodyPr/>
          <a:lstStyle/>
          <a:p>
            <a:pPr eaLnBrk="1" hangingPunct="1"/>
            <a:r>
              <a:rPr lang="en-GR" b="1" dirty="0"/>
              <a:t>Photolithography on wafers</a:t>
            </a:r>
            <a:endParaRPr lang="en-US" dirty="0">
              <a:latin typeface="Comic Sans MS" pitchFamily="66" charset="0"/>
            </a:endParaRPr>
          </a:p>
        </p:txBody>
      </p:sp>
      <p:sp>
        <p:nvSpPr>
          <p:cNvPr id="14342" name="Line 4"/>
          <p:cNvSpPr>
            <a:spLocks noChangeShapeType="1"/>
          </p:cNvSpPr>
          <p:nvPr/>
        </p:nvSpPr>
        <p:spPr bwMode="auto">
          <a:xfrm>
            <a:off x="395288" y="703263"/>
            <a:ext cx="8353425" cy="0"/>
          </a:xfrm>
          <a:prstGeom prst="line">
            <a:avLst/>
          </a:prstGeom>
          <a:noFill/>
          <a:ln w="38100">
            <a:solidFill>
              <a:srgbClr val="339933"/>
            </a:solidFill>
            <a:round/>
            <a:headEnd/>
            <a:tailEnd/>
          </a:ln>
        </p:spPr>
        <p:txBody>
          <a:bodyPr/>
          <a:lstStyle/>
          <a:p>
            <a:endParaRPr lang="el-GR"/>
          </a:p>
        </p:txBody>
      </p:sp>
      <p:sp>
        <p:nvSpPr>
          <p:cNvPr id="19" name="Rectangle 18">
            <a:extLst>
              <a:ext uri="{FF2B5EF4-FFF2-40B4-BE49-F238E27FC236}">
                <a16:creationId xmlns:a16="http://schemas.microsoft.com/office/drawing/2014/main" id="{BE319A75-47FE-6C4F-BFFA-AA9559C4BE28}"/>
              </a:ext>
            </a:extLst>
          </p:cNvPr>
          <p:cNvSpPr/>
          <p:nvPr/>
        </p:nvSpPr>
        <p:spPr>
          <a:xfrm>
            <a:off x="1396578" y="1088236"/>
            <a:ext cx="2095445" cy="369332"/>
          </a:xfrm>
          <a:prstGeom prst="rect">
            <a:avLst/>
          </a:prstGeom>
        </p:spPr>
        <p:txBody>
          <a:bodyPr wrap="none">
            <a:spAutoFit/>
          </a:bodyPr>
          <a:lstStyle/>
          <a:p>
            <a:r>
              <a:rPr lang="en-GB" b="1" dirty="0"/>
              <a:t>Photolithography</a:t>
            </a:r>
            <a:endParaRPr lang="en-GR" dirty="0"/>
          </a:p>
        </p:txBody>
      </p:sp>
      <p:sp>
        <p:nvSpPr>
          <p:cNvPr id="22" name="Rectangle 21">
            <a:extLst>
              <a:ext uri="{FF2B5EF4-FFF2-40B4-BE49-F238E27FC236}">
                <a16:creationId xmlns:a16="http://schemas.microsoft.com/office/drawing/2014/main" id="{36A0EF7F-512F-4F48-9D70-9DD64BA4DA19}"/>
              </a:ext>
            </a:extLst>
          </p:cNvPr>
          <p:cNvSpPr/>
          <p:nvPr/>
        </p:nvSpPr>
        <p:spPr>
          <a:xfrm>
            <a:off x="331238" y="732553"/>
            <a:ext cx="8580760" cy="307777"/>
          </a:xfrm>
          <a:prstGeom prst="rect">
            <a:avLst/>
          </a:prstGeom>
        </p:spPr>
        <p:txBody>
          <a:bodyPr wrap="square">
            <a:spAutoFit/>
          </a:bodyPr>
          <a:lstStyle/>
          <a:p>
            <a:r>
              <a:rPr lang="en-GB" sz="1400" dirty="0">
                <a:hlinkClick r:id="rId3"/>
              </a:rPr>
              <a:t>https://pt.coursera.org/lecture/nanotechnology/photolithography-sample-patterning-demonstration-TdtAR</a:t>
            </a:r>
            <a:endParaRPr lang="en-GR" sz="1400" dirty="0"/>
          </a:p>
        </p:txBody>
      </p:sp>
      <p:pic>
        <p:nvPicPr>
          <p:cNvPr id="23" name="Picture 22">
            <a:extLst>
              <a:ext uri="{FF2B5EF4-FFF2-40B4-BE49-F238E27FC236}">
                <a16:creationId xmlns:a16="http://schemas.microsoft.com/office/drawing/2014/main" id="{A1311C85-A06F-0347-A3FD-D813D7FB5456}"/>
              </a:ext>
            </a:extLst>
          </p:cNvPr>
          <p:cNvPicPr>
            <a:picLocks noChangeAspect="1"/>
          </p:cNvPicPr>
          <p:nvPr/>
        </p:nvPicPr>
        <p:blipFill>
          <a:blip r:embed="rId4"/>
          <a:stretch>
            <a:fillRect/>
          </a:stretch>
        </p:blipFill>
        <p:spPr>
          <a:xfrm>
            <a:off x="395288" y="1505474"/>
            <a:ext cx="4162149" cy="5141478"/>
          </a:xfrm>
          <a:prstGeom prst="rect">
            <a:avLst/>
          </a:prstGeom>
        </p:spPr>
      </p:pic>
      <p:sp>
        <p:nvSpPr>
          <p:cNvPr id="3" name="Rectangle 2">
            <a:extLst>
              <a:ext uri="{FF2B5EF4-FFF2-40B4-BE49-F238E27FC236}">
                <a16:creationId xmlns:a16="http://schemas.microsoft.com/office/drawing/2014/main" id="{05ED3F43-45F6-AD49-82C5-D53F9D1EB381}"/>
              </a:ext>
            </a:extLst>
          </p:cNvPr>
          <p:cNvSpPr/>
          <p:nvPr/>
        </p:nvSpPr>
        <p:spPr>
          <a:xfrm>
            <a:off x="842108" y="6669940"/>
            <a:ext cx="3268507" cy="215444"/>
          </a:xfrm>
          <a:prstGeom prst="rect">
            <a:avLst/>
          </a:prstGeom>
        </p:spPr>
        <p:txBody>
          <a:bodyPr wrap="square">
            <a:spAutoFit/>
          </a:bodyPr>
          <a:lstStyle/>
          <a:p>
            <a:r>
              <a:rPr lang="en-GB" sz="800" dirty="0">
                <a:hlinkClick r:id="rId5"/>
              </a:rPr>
              <a:t>REF: https://billgascoyne.wordpress.com/eda-in-a-nutshell/</a:t>
            </a:r>
            <a:endParaRPr lang="en-GR" sz="800" dirty="0"/>
          </a:p>
        </p:txBody>
      </p:sp>
      <p:pic>
        <p:nvPicPr>
          <p:cNvPr id="4" name="Picture 3">
            <a:extLst>
              <a:ext uri="{FF2B5EF4-FFF2-40B4-BE49-F238E27FC236}">
                <a16:creationId xmlns:a16="http://schemas.microsoft.com/office/drawing/2014/main" id="{2BD41E11-C4BA-D940-A6D5-8DA9FDD0CAA5}"/>
              </a:ext>
            </a:extLst>
          </p:cNvPr>
          <p:cNvPicPr>
            <a:picLocks noChangeAspect="1"/>
          </p:cNvPicPr>
          <p:nvPr/>
        </p:nvPicPr>
        <p:blipFill>
          <a:blip r:embed="rId6"/>
          <a:stretch>
            <a:fillRect/>
          </a:stretch>
        </p:blipFill>
        <p:spPr>
          <a:xfrm>
            <a:off x="4913136" y="3808626"/>
            <a:ext cx="3835576" cy="2838326"/>
          </a:xfrm>
          <a:prstGeom prst="rect">
            <a:avLst/>
          </a:prstGeom>
        </p:spPr>
      </p:pic>
      <p:sp>
        <p:nvSpPr>
          <p:cNvPr id="18" name="Rectangle 17">
            <a:extLst>
              <a:ext uri="{FF2B5EF4-FFF2-40B4-BE49-F238E27FC236}">
                <a16:creationId xmlns:a16="http://schemas.microsoft.com/office/drawing/2014/main" id="{04146F97-2A1A-8641-980A-6E263783BDC3}"/>
              </a:ext>
            </a:extLst>
          </p:cNvPr>
          <p:cNvSpPr/>
          <p:nvPr/>
        </p:nvSpPr>
        <p:spPr>
          <a:xfrm>
            <a:off x="6588224" y="3407543"/>
            <a:ext cx="761747" cy="369332"/>
          </a:xfrm>
          <a:prstGeom prst="rect">
            <a:avLst/>
          </a:prstGeom>
        </p:spPr>
        <p:txBody>
          <a:bodyPr wrap="none">
            <a:spAutoFit/>
          </a:bodyPr>
          <a:lstStyle/>
          <a:p>
            <a:r>
              <a:rPr lang="en-GB" b="1" dirty="0"/>
              <a:t>Mask</a:t>
            </a:r>
            <a:endParaRPr lang="en-GR" dirty="0"/>
          </a:p>
        </p:txBody>
      </p:sp>
      <p:pic>
        <p:nvPicPr>
          <p:cNvPr id="5" name="Picture 4">
            <a:extLst>
              <a:ext uri="{FF2B5EF4-FFF2-40B4-BE49-F238E27FC236}">
                <a16:creationId xmlns:a16="http://schemas.microsoft.com/office/drawing/2014/main" id="{89AA0654-D945-AA4F-885E-524F5D843EB1}"/>
              </a:ext>
            </a:extLst>
          </p:cNvPr>
          <p:cNvPicPr>
            <a:picLocks noChangeAspect="1"/>
          </p:cNvPicPr>
          <p:nvPr/>
        </p:nvPicPr>
        <p:blipFill>
          <a:blip r:embed="rId7"/>
          <a:stretch>
            <a:fillRect/>
          </a:stretch>
        </p:blipFill>
        <p:spPr>
          <a:xfrm>
            <a:off x="5296589" y="1377165"/>
            <a:ext cx="3218160" cy="2068817"/>
          </a:xfrm>
          <a:prstGeom prst="rect">
            <a:avLst/>
          </a:prstGeom>
        </p:spPr>
      </p:pic>
      <p:sp>
        <p:nvSpPr>
          <p:cNvPr id="25" name="Rectangle 24">
            <a:extLst>
              <a:ext uri="{FF2B5EF4-FFF2-40B4-BE49-F238E27FC236}">
                <a16:creationId xmlns:a16="http://schemas.microsoft.com/office/drawing/2014/main" id="{F3191CB1-8ED3-334A-87B7-8BDBB924150F}"/>
              </a:ext>
            </a:extLst>
          </p:cNvPr>
          <p:cNvSpPr/>
          <p:nvPr/>
        </p:nvSpPr>
        <p:spPr>
          <a:xfrm>
            <a:off x="6588223" y="1110474"/>
            <a:ext cx="817275" cy="369332"/>
          </a:xfrm>
          <a:prstGeom prst="rect">
            <a:avLst/>
          </a:prstGeom>
        </p:spPr>
        <p:txBody>
          <a:bodyPr wrap="none">
            <a:spAutoFit/>
          </a:bodyPr>
          <a:lstStyle/>
          <a:p>
            <a:r>
              <a:rPr lang="en-GB" b="1" dirty="0"/>
              <a:t>Wafer</a:t>
            </a:r>
            <a:endParaRPr lang="en-GR" dirty="0"/>
          </a:p>
        </p:txBody>
      </p:sp>
    </p:spTree>
    <p:extLst>
      <p:ext uri="{BB962C8B-B14F-4D97-AF65-F5344CB8AC3E}">
        <p14:creationId xmlns:p14="http://schemas.microsoft.com/office/powerpoint/2010/main" val="3328567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Grp="1" noChangeArrowheads="1"/>
          </p:cNvSpPr>
          <p:nvPr>
            <p:ph type="title"/>
          </p:nvPr>
        </p:nvSpPr>
        <p:spPr>
          <a:xfrm>
            <a:off x="441325" y="0"/>
            <a:ext cx="8229600" cy="823913"/>
          </a:xfrm>
        </p:spPr>
        <p:txBody>
          <a:bodyPr/>
          <a:lstStyle/>
          <a:p>
            <a:pPr eaLnBrk="1" hangingPunct="1"/>
            <a:r>
              <a:rPr lang="en-GR" b="1" dirty="0"/>
              <a:t>Photolithography on wafers</a:t>
            </a:r>
            <a:endParaRPr lang="en-US" dirty="0">
              <a:latin typeface="Comic Sans MS" pitchFamily="66" charset="0"/>
            </a:endParaRPr>
          </a:p>
        </p:txBody>
      </p:sp>
      <p:sp>
        <p:nvSpPr>
          <p:cNvPr id="14342" name="Line 4"/>
          <p:cNvSpPr>
            <a:spLocks noChangeShapeType="1"/>
          </p:cNvSpPr>
          <p:nvPr/>
        </p:nvSpPr>
        <p:spPr bwMode="auto">
          <a:xfrm>
            <a:off x="395288" y="703263"/>
            <a:ext cx="8353425" cy="0"/>
          </a:xfrm>
          <a:prstGeom prst="line">
            <a:avLst/>
          </a:prstGeom>
          <a:noFill/>
          <a:ln w="38100">
            <a:solidFill>
              <a:srgbClr val="339933"/>
            </a:solidFill>
            <a:round/>
            <a:headEnd/>
            <a:tailEnd/>
          </a:ln>
        </p:spPr>
        <p:txBody>
          <a:bodyPr/>
          <a:lstStyle/>
          <a:p>
            <a:endParaRPr lang="el-GR"/>
          </a:p>
        </p:txBody>
      </p:sp>
      <p:pic>
        <p:nvPicPr>
          <p:cNvPr id="12" name="Picture 11">
            <a:extLst>
              <a:ext uri="{FF2B5EF4-FFF2-40B4-BE49-F238E27FC236}">
                <a16:creationId xmlns:a16="http://schemas.microsoft.com/office/drawing/2014/main" id="{04CE49CA-5F00-9441-9D0A-371106F44F48}"/>
              </a:ext>
            </a:extLst>
          </p:cNvPr>
          <p:cNvPicPr>
            <a:picLocks noChangeAspect="1"/>
          </p:cNvPicPr>
          <p:nvPr/>
        </p:nvPicPr>
        <p:blipFill>
          <a:blip r:embed="rId3"/>
          <a:stretch>
            <a:fillRect/>
          </a:stretch>
        </p:blipFill>
        <p:spPr>
          <a:xfrm>
            <a:off x="331237" y="1424871"/>
            <a:ext cx="3160999" cy="2491459"/>
          </a:xfrm>
          <a:prstGeom prst="rect">
            <a:avLst/>
          </a:prstGeom>
        </p:spPr>
      </p:pic>
      <p:pic>
        <p:nvPicPr>
          <p:cNvPr id="2" name="Picture 1">
            <a:extLst>
              <a:ext uri="{FF2B5EF4-FFF2-40B4-BE49-F238E27FC236}">
                <a16:creationId xmlns:a16="http://schemas.microsoft.com/office/drawing/2014/main" id="{BF53B9E8-BE44-3B42-808A-BA8E3B6B55B4}"/>
              </a:ext>
            </a:extLst>
          </p:cNvPr>
          <p:cNvPicPr>
            <a:picLocks noChangeAspect="1"/>
          </p:cNvPicPr>
          <p:nvPr/>
        </p:nvPicPr>
        <p:blipFill>
          <a:blip r:embed="rId4"/>
          <a:stretch>
            <a:fillRect/>
          </a:stretch>
        </p:blipFill>
        <p:spPr>
          <a:xfrm>
            <a:off x="4016320" y="1420348"/>
            <a:ext cx="4304759" cy="2495982"/>
          </a:xfrm>
          <a:prstGeom prst="rect">
            <a:avLst/>
          </a:prstGeom>
        </p:spPr>
      </p:pic>
      <p:sp>
        <p:nvSpPr>
          <p:cNvPr id="14" name="Rectangle 13">
            <a:extLst>
              <a:ext uri="{FF2B5EF4-FFF2-40B4-BE49-F238E27FC236}">
                <a16:creationId xmlns:a16="http://schemas.microsoft.com/office/drawing/2014/main" id="{828B33BE-7E1E-734F-BDDB-C10CE46AA14A}"/>
              </a:ext>
            </a:extLst>
          </p:cNvPr>
          <p:cNvSpPr/>
          <p:nvPr/>
        </p:nvSpPr>
        <p:spPr>
          <a:xfrm>
            <a:off x="5651764" y="1072925"/>
            <a:ext cx="1479892" cy="369332"/>
          </a:xfrm>
          <a:prstGeom prst="rect">
            <a:avLst/>
          </a:prstGeom>
        </p:spPr>
        <p:txBody>
          <a:bodyPr wrap="none">
            <a:spAutoFit/>
          </a:bodyPr>
          <a:lstStyle/>
          <a:p>
            <a:r>
              <a:rPr lang="en-GB" b="1" dirty="0"/>
              <a:t>Spin Coater</a:t>
            </a:r>
            <a:endParaRPr lang="en-GR" dirty="0"/>
          </a:p>
        </p:txBody>
      </p:sp>
      <p:sp>
        <p:nvSpPr>
          <p:cNvPr id="19" name="Rectangle 18">
            <a:extLst>
              <a:ext uri="{FF2B5EF4-FFF2-40B4-BE49-F238E27FC236}">
                <a16:creationId xmlns:a16="http://schemas.microsoft.com/office/drawing/2014/main" id="{BE319A75-47FE-6C4F-BFFA-AA9559C4BE28}"/>
              </a:ext>
            </a:extLst>
          </p:cNvPr>
          <p:cNvSpPr/>
          <p:nvPr/>
        </p:nvSpPr>
        <p:spPr>
          <a:xfrm>
            <a:off x="1313295" y="1088236"/>
            <a:ext cx="817275" cy="369332"/>
          </a:xfrm>
          <a:prstGeom prst="rect">
            <a:avLst/>
          </a:prstGeom>
        </p:spPr>
        <p:txBody>
          <a:bodyPr wrap="none">
            <a:spAutoFit/>
          </a:bodyPr>
          <a:lstStyle/>
          <a:p>
            <a:r>
              <a:rPr lang="en-GB" b="1" dirty="0"/>
              <a:t>Wafer</a:t>
            </a:r>
            <a:endParaRPr lang="en-GR" dirty="0"/>
          </a:p>
        </p:txBody>
      </p:sp>
      <p:pic>
        <p:nvPicPr>
          <p:cNvPr id="17" name="Picture 16">
            <a:extLst>
              <a:ext uri="{FF2B5EF4-FFF2-40B4-BE49-F238E27FC236}">
                <a16:creationId xmlns:a16="http://schemas.microsoft.com/office/drawing/2014/main" id="{E1DF3E2E-DCF9-4A43-AF5D-31E0BCE2BB92}"/>
              </a:ext>
            </a:extLst>
          </p:cNvPr>
          <p:cNvPicPr>
            <a:picLocks noChangeAspect="1"/>
          </p:cNvPicPr>
          <p:nvPr/>
        </p:nvPicPr>
        <p:blipFill>
          <a:blip r:embed="rId5"/>
          <a:stretch>
            <a:fillRect/>
          </a:stretch>
        </p:blipFill>
        <p:spPr>
          <a:xfrm>
            <a:off x="270553" y="4304083"/>
            <a:ext cx="4812892" cy="2503962"/>
          </a:xfrm>
          <a:prstGeom prst="rect">
            <a:avLst/>
          </a:prstGeom>
        </p:spPr>
      </p:pic>
      <p:sp>
        <p:nvSpPr>
          <p:cNvPr id="21" name="Rectangle 20">
            <a:extLst>
              <a:ext uri="{FF2B5EF4-FFF2-40B4-BE49-F238E27FC236}">
                <a16:creationId xmlns:a16="http://schemas.microsoft.com/office/drawing/2014/main" id="{3F1D5333-BED6-1047-9847-19F95A74CA68}"/>
              </a:ext>
            </a:extLst>
          </p:cNvPr>
          <p:cNvSpPr/>
          <p:nvPr/>
        </p:nvSpPr>
        <p:spPr>
          <a:xfrm>
            <a:off x="1721933" y="3916330"/>
            <a:ext cx="1454244" cy="369332"/>
          </a:xfrm>
          <a:prstGeom prst="rect">
            <a:avLst/>
          </a:prstGeom>
        </p:spPr>
        <p:txBody>
          <a:bodyPr wrap="none">
            <a:spAutoFit/>
          </a:bodyPr>
          <a:lstStyle/>
          <a:p>
            <a:r>
              <a:rPr lang="en-GB" b="1" dirty="0"/>
              <a:t>Photoresist</a:t>
            </a:r>
            <a:endParaRPr lang="en-GR" dirty="0"/>
          </a:p>
        </p:txBody>
      </p:sp>
      <p:pic>
        <p:nvPicPr>
          <p:cNvPr id="20" name="Picture 19">
            <a:extLst>
              <a:ext uri="{FF2B5EF4-FFF2-40B4-BE49-F238E27FC236}">
                <a16:creationId xmlns:a16="http://schemas.microsoft.com/office/drawing/2014/main" id="{6CE3ABEA-AAAC-1E49-A07D-7A7CC057E6A8}"/>
              </a:ext>
            </a:extLst>
          </p:cNvPr>
          <p:cNvPicPr>
            <a:picLocks noChangeAspect="1"/>
          </p:cNvPicPr>
          <p:nvPr/>
        </p:nvPicPr>
        <p:blipFill>
          <a:blip r:embed="rId6"/>
          <a:stretch>
            <a:fillRect/>
          </a:stretch>
        </p:blipFill>
        <p:spPr>
          <a:xfrm>
            <a:off x="5345566" y="4271736"/>
            <a:ext cx="3566432" cy="2503958"/>
          </a:xfrm>
          <a:prstGeom prst="rect">
            <a:avLst/>
          </a:prstGeom>
        </p:spPr>
      </p:pic>
      <p:sp>
        <p:nvSpPr>
          <p:cNvPr id="24" name="Rectangle 23">
            <a:extLst>
              <a:ext uri="{FF2B5EF4-FFF2-40B4-BE49-F238E27FC236}">
                <a16:creationId xmlns:a16="http://schemas.microsoft.com/office/drawing/2014/main" id="{735D4350-83DE-714F-B07E-FB247F60FBD5}"/>
              </a:ext>
            </a:extLst>
          </p:cNvPr>
          <p:cNvSpPr/>
          <p:nvPr/>
        </p:nvSpPr>
        <p:spPr>
          <a:xfrm>
            <a:off x="6376549" y="3913355"/>
            <a:ext cx="1236236" cy="369332"/>
          </a:xfrm>
          <a:prstGeom prst="rect">
            <a:avLst/>
          </a:prstGeom>
        </p:spPr>
        <p:txBody>
          <a:bodyPr wrap="none">
            <a:spAutoFit/>
          </a:bodyPr>
          <a:lstStyle/>
          <a:p>
            <a:r>
              <a:rPr lang="en-GB" b="1" dirty="0"/>
              <a:t>Exposure</a:t>
            </a:r>
            <a:endParaRPr lang="en-GR" dirty="0"/>
          </a:p>
        </p:txBody>
      </p:sp>
      <p:sp>
        <p:nvSpPr>
          <p:cNvPr id="22" name="Rectangle 21">
            <a:extLst>
              <a:ext uri="{FF2B5EF4-FFF2-40B4-BE49-F238E27FC236}">
                <a16:creationId xmlns:a16="http://schemas.microsoft.com/office/drawing/2014/main" id="{36A0EF7F-512F-4F48-9D70-9DD64BA4DA19}"/>
              </a:ext>
            </a:extLst>
          </p:cNvPr>
          <p:cNvSpPr/>
          <p:nvPr/>
        </p:nvSpPr>
        <p:spPr>
          <a:xfrm>
            <a:off x="331238" y="732553"/>
            <a:ext cx="8580760" cy="307777"/>
          </a:xfrm>
          <a:prstGeom prst="rect">
            <a:avLst/>
          </a:prstGeom>
        </p:spPr>
        <p:txBody>
          <a:bodyPr wrap="square">
            <a:spAutoFit/>
          </a:bodyPr>
          <a:lstStyle/>
          <a:p>
            <a:r>
              <a:rPr lang="en-GB" sz="1400" dirty="0">
                <a:hlinkClick r:id="rId7"/>
              </a:rPr>
              <a:t>https://pt.coursera.org/lecture/nanotechnology/photolithography-sample-patterning-demonstration-TdtAR</a:t>
            </a:r>
            <a:endParaRPr lang="en-GR" sz="1400" dirty="0"/>
          </a:p>
        </p:txBody>
      </p:sp>
    </p:spTree>
    <p:extLst>
      <p:ext uri="{BB962C8B-B14F-4D97-AF65-F5344CB8AC3E}">
        <p14:creationId xmlns:p14="http://schemas.microsoft.com/office/powerpoint/2010/main" val="956257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6"/>
          <p:cNvSpPr>
            <a:spLocks noGrp="1"/>
          </p:cNvSpPr>
          <p:nvPr>
            <p:ph type="sldNum" sz="quarter" idx="12"/>
          </p:nvPr>
        </p:nvSpPr>
        <p:spPr>
          <a:noFill/>
        </p:spPr>
        <p:txBody>
          <a:bodyPr/>
          <a:lstStyle/>
          <a:p>
            <a:fld id="{B155A5AA-B4A2-40EE-8B04-7B08090644DF}" type="slidenum">
              <a:rPr lang="en-US" smtClean="0"/>
              <a:pPr/>
              <a:t>17</a:t>
            </a:fld>
            <a:endParaRPr lang="en-US"/>
          </a:p>
        </p:txBody>
      </p:sp>
      <p:sp>
        <p:nvSpPr>
          <p:cNvPr id="14341" name="Rectangle 2"/>
          <p:cNvSpPr>
            <a:spLocks noGrp="1" noChangeArrowheads="1"/>
          </p:cNvSpPr>
          <p:nvPr>
            <p:ph type="title"/>
          </p:nvPr>
        </p:nvSpPr>
        <p:spPr>
          <a:xfrm>
            <a:off x="441325" y="0"/>
            <a:ext cx="8229600" cy="823913"/>
          </a:xfrm>
        </p:spPr>
        <p:txBody>
          <a:bodyPr/>
          <a:lstStyle/>
          <a:p>
            <a:pPr eaLnBrk="1" hangingPunct="1"/>
            <a:r>
              <a:rPr lang="el-GR" dirty="0">
                <a:latin typeface="Comic Sans MS" pitchFamily="66" charset="0"/>
              </a:rPr>
              <a:t>Κατασκευή </a:t>
            </a:r>
            <a:r>
              <a:rPr lang="en-US" dirty="0">
                <a:latin typeface="Comic Sans MS" pitchFamily="66" charset="0"/>
              </a:rPr>
              <a:t>Transistor</a:t>
            </a:r>
          </a:p>
        </p:txBody>
      </p:sp>
      <p:sp>
        <p:nvSpPr>
          <p:cNvPr id="14342" name="Line 4"/>
          <p:cNvSpPr>
            <a:spLocks noChangeShapeType="1"/>
          </p:cNvSpPr>
          <p:nvPr/>
        </p:nvSpPr>
        <p:spPr bwMode="auto">
          <a:xfrm>
            <a:off x="395288" y="703263"/>
            <a:ext cx="8353425" cy="0"/>
          </a:xfrm>
          <a:prstGeom prst="line">
            <a:avLst/>
          </a:prstGeom>
          <a:noFill/>
          <a:ln w="38100">
            <a:solidFill>
              <a:srgbClr val="339933"/>
            </a:solidFill>
            <a:round/>
            <a:headEnd/>
            <a:tailEnd/>
          </a:ln>
        </p:spPr>
        <p:txBody>
          <a:bodyPr/>
          <a:lstStyle/>
          <a:p>
            <a:endParaRPr lang="el-GR"/>
          </a:p>
        </p:txBody>
      </p:sp>
      <p:sp>
        <p:nvSpPr>
          <p:cNvPr id="14343" name="Rectangle 7"/>
          <p:cNvSpPr>
            <a:spLocks noChangeArrowheads="1"/>
          </p:cNvSpPr>
          <p:nvPr/>
        </p:nvSpPr>
        <p:spPr bwMode="auto">
          <a:xfrm>
            <a:off x="142908" y="6000768"/>
            <a:ext cx="9144000" cy="690563"/>
          </a:xfrm>
          <a:prstGeom prst="rect">
            <a:avLst/>
          </a:prstGeom>
          <a:noFill/>
          <a:ln w="9525">
            <a:noFill/>
            <a:miter lim="800000"/>
            <a:headEnd/>
            <a:tailEnd/>
          </a:ln>
        </p:spPr>
        <p:txBody>
          <a:bodyPr/>
          <a:lstStyle/>
          <a:p>
            <a:pPr marL="342900" indent="-342900" algn="just">
              <a:spcBef>
                <a:spcPct val="20000"/>
              </a:spcBef>
            </a:pPr>
            <a:r>
              <a:rPr lang="en-US" dirty="0">
                <a:cs typeface="Arial" pitchFamily="34" charset="0"/>
              </a:rPr>
              <a:t>http://lsmwww.epfl.ch/Education/former/2002-2003/VLSIDesign/ch02/ch02.html</a:t>
            </a:r>
          </a:p>
        </p:txBody>
      </p:sp>
      <p:sp>
        <p:nvSpPr>
          <p:cNvPr id="13" name="Rectangle 12"/>
          <p:cNvSpPr/>
          <p:nvPr/>
        </p:nvSpPr>
        <p:spPr>
          <a:xfrm>
            <a:off x="142844" y="6334141"/>
            <a:ext cx="6143652" cy="369332"/>
          </a:xfrm>
          <a:prstGeom prst="rect">
            <a:avLst/>
          </a:prstGeom>
        </p:spPr>
        <p:txBody>
          <a:bodyPr wrap="square">
            <a:spAutoFit/>
          </a:bodyPr>
          <a:lstStyle/>
          <a:p>
            <a:r>
              <a:rPr lang="en-US" dirty="0">
                <a:cs typeface="Arial" pitchFamily="34" charset="0"/>
              </a:rPr>
              <a:t>http://www2.renesas.com/fab/en/line/line1.html</a:t>
            </a:r>
            <a:endParaRPr lang="el-GR" dirty="0">
              <a:cs typeface="Arial" pitchFamily="34" charset="0"/>
            </a:endParaRPr>
          </a:p>
        </p:txBody>
      </p:sp>
      <p:sp>
        <p:nvSpPr>
          <p:cNvPr id="14" name="Rectangle 13"/>
          <p:cNvSpPr/>
          <p:nvPr/>
        </p:nvSpPr>
        <p:spPr>
          <a:xfrm>
            <a:off x="142844" y="5702874"/>
            <a:ext cx="3057312" cy="369332"/>
          </a:xfrm>
          <a:prstGeom prst="rect">
            <a:avLst/>
          </a:prstGeom>
        </p:spPr>
        <p:txBody>
          <a:bodyPr wrap="none">
            <a:spAutoFit/>
          </a:bodyPr>
          <a:lstStyle/>
          <a:p>
            <a:r>
              <a:rPr lang="en-US" dirty="0"/>
              <a:t>www.cmosvlsi.com/lect0.ppt</a:t>
            </a:r>
            <a:endParaRPr lang="el-GR" dirty="0"/>
          </a:p>
        </p:txBody>
      </p:sp>
      <p:pic>
        <p:nvPicPr>
          <p:cNvPr id="15" name="Picture 9" descr="p114-115"/>
          <p:cNvPicPr>
            <a:picLocks noChangeAspect="1" noChangeArrowheads="1"/>
          </p:cNvPicPr>
          <p:nvPr/>
        </p:nvPicPr>
        <p:blipFill>
          <a:blip r:embed="rId3"/>
          <a:srcRect l="42969" t="5186" b="12995"/>
          <a:stretch>
            <a:fillRect/>
          </a:stretch>
        </p:blipFill>
        <p:spPr bwMode="auto">
          <a:xfrm>
            <a:off x="3929058" y="857232"/>
            <a:ext cx="5214942" cy="4357718"/>
          </a:xfrm>
          <a:prstGeom prst="rect">
            <a:avLst/>
          </a:prstGeom>
          <a:noFill/>
          <a:ln w="9525">
            <a:noFill/>
            <a:miter lim="800000"/>
            <a:headEnd/>
            <a:tailEnd/>
          </a:ln>
        </p:spPr>
      </p:pic>
      <p:sp>
        <p:nvSpPr>
          <p:cNvPr id="19" name="Rectangle 18"/>
          <p:cNvSpPr/>
          <p:nvPr/>
        </p:nvSpPr>
        <p:spPr>
          <a:xfrm>
            <a:off x="500035" y="1785926"/>
            <a:ext cx="2571767" cy="35719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Freeform 19"/>
          <p:cNvSpPr/>
          <p:nvPr/>
        </p:nvSpPr>
        <p:spPr>
          <a:xfrm>
            <a:off x="500035" y="2143116"/>
            <a:ext cx="2571768" cy="642942"/>
          </a:xfrm>
          <a:custGeom>
            <a:avLst/>
            <a:gdLst>
              <a:gd name="connsiteX0" fmla="*/ 0 w 2292823"/>
              <a:gd name="connsiteY0" fmla="*/ 0 h 900752"/>
              <a:gd name="connsiteX1" fmla="*/ 0 w 2292823"/>
              <a:gd name="connsiteY1" fmla="*/ 900752 h 900752"/>
              <a:gd name="connsiteX2" fmla="*/ 2292823 w 2292823"/>
              <a:gd name="connsiteY2" fmla="*/ 900752 h 900752"/>
              <a:gd name="connsiteX3" fmla="*/ 2292823 w 2292823"/>
              <a:gd name="connsiteY3" fmla="*/ 0 h 900752"/>
              <a:gd name="connsiteX4" fmla="*/ 0 w 2292823"/>
              <a:gd name="connsiteY4" fmla="*/ 0 h 90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23" h="900752">
                <a:moveTo>
                  <a:pt x="0" y="0"/>
                </a:moveTo>
                <a:lnTo>
                  <a:pt x="0" y="900752"/>
                </a:lnTo>
                <a:lnTo>
                  <a:pt x="2292823" y="900752"/>
                </a:lnTo>
                <a:lnTo>
                  <a:pt x="2292823" y="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Rectangle 20"/>
          <p:cNvSpPr/>
          <p:nvPr/>
        </p:nvSpPr>
        <p:spPr>
          <a:xfrm>
            <a:off x="840416" y="2143116"/>
            <a:ext cx="642942" cy="35719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22" name="Rectangle 21"/>
          <p:cNvSpPr/>
          <p:nvPr/>
        </p:nvSpPr>
        <p:spPr>
          <a:xfrm>
            <a:off x="2054097" y="2143116"/>
            <a:ext cx="563864" cy="35719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23" name="Rectangle 22"/>
          <p:cNvSpPr/>
          <p:nvPr/>
        </p:nvSpPr>
        <p:spPr>
          <a:xfrm>
            <a:off x="500034" y="1928802"/>
            <a:ext cx="451549"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Rectangle 23"/>
          <p:cNvSpPr/>
          <p:nvPr/>
        </p:nvSpPr>
        <p:spPr>
          <a:xfrm>
            <a:off x="2478141" y="1928802"/>
            <a:ext cx="593661"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TextBox 24"/>
          <p:cNvSpPr txBox="1"/>
          <p:nvPr/>
        </p:nvSpPr>
        <p:spPr>
          <a:xfrm>
            <a:off x="1064069" y="2048524"/>
            <a:ext cx="457108" cy="523220"/>
          </a:xfrm>
          <a:prstGeom prst="rect">
            <a:avLst/>
          </a:prstGeom>
          <a:noFill/>
        </p:spPr>
        <p:txBody>
          <a:bodyPr wrap="none" rtlCol="0">
            <a:spAutoFit/>
          </a:bodyPr>
          <a:lstStyle/>
          <a:p>
            <a:r>
              <a:rPr lang="en-US" sz="2800" dirty="0"/>
              <a:t>n</a:t>
            </a:r>
            <a:endParaRPr lang="el-GR" sz="2800" dirty="0"/>
          </a:p>
        </p:txBody>
      </p:sp>
      <p:sp>
        <p:nvSpPr>
          <p:cNvPr id="26" name="TextBox 25"/>
          <p:cNvSpPr txBox="1"/>
          <p:nvPr/>
        </p:nvSpPr>
        <p:spPr>
          <a:xfrm>
            <a:off x="2239760" y="2048524"/>
            <a:ext cx="457108" cy="523220"/>
          </a:xfrm>
          <a:prstGeom prst="rect">
            <a:avLst/>
          </a:prstGeom>
          <a:noFill/>
        </p:spPr>
        <p:txBody>
          <a:bodyPr wrap="none" rtlCol="0">
            <a:spAutoFit/>
          </a:bodyPr>
          <a:lstStyle/>
          <a:p>
            <a:r>
              <a:rPr lang="en-US" sz="2800" dirty="0"/>
              <a:t>n</a:t>
            </a:r>
            <a:endParaRPr lang="el-GR" sz="2800" dirty="0"/>
          </a:p>
        </p:txBody>
      </p:sp>
      <p:sp>
        <p:nvSpPr>
          <p:cNvPr id="27" name="TextBox 26"/>
          <p:cNvSpPr txBox="1"/>
          <p:nvPr/>
        </p:nvSpPr>
        <p:spPr>
          <a:xfrm>
            <a:off x="1657714" y="2285992"/>
            <a:ext cx="203845" cy="523220"/>
          </a:xfrm>
          <a:prstGeom prst="rect">
            <a:avLst/>
          </a:prstGeom>
          <a:noFill/>
        </p:spPr>
        <p:txBody>
          <a:bodyPr wrap="none" rtlCol="0">
            <a:spAutoFit/>
          </a:bodyPr>
          <a:lstStyle/>
          <a:p>
            <a:pPr algn="ctr"/>
            <a:r>
              <a:rPr lang="en-US" sz="2800" dirty="0"/>
              <a:t>p</a:t>
            </a:r>
            <a:endParaRPr lang="el-GR" sz="2800" dirty="0"/>
          </a:p>
        </p:txBody>
      </p:sp>
      <p:grpSp>
        <p:nvGrpSpPr>
          <p:cNvPr id="28" name="Group 27"/>
          <p:cNvGrpSpPr/>
          <p:nvPr/>
        </p:nvGrpSpPr>
        <p:grpSpPr>
          <a:xfrm>
            <a:off x="1369897" y="1714488"/>
            <a:ext cx="832043" cy="428628"/>
            <a:chOff x="2643174" y="2071678"/>
            <a:chExt cx="1571636" cy="428628"/>
          </a:xfrm>
        </p:grpSpPr>
        <p:sp>
          <p:nvSpPr>
            <p:cNvPr id="29" name="Rectangle 28"/>
            <p:cNvSpPr/>
            <p:nvPr/>
          </p:nvSpPr>
          <p:spPr>
            <a:xfrm>
              <a:off x="2643174" y="2285992"/>
              <a:ext cx="1571636"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Rectangle 29"/>
            <p:cNvSpPr/>
            <p:nvPr/>
          </p:nvSpPr>
          <p:spPr>
            <a:xfrm>
              <a:off x="2786050" y="2071678"/>
              <a:ext cx="1285884"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31" name="Rectangle 30"/>
          <p:cNvSpPr/>
          <p:nvPr/>
        </p:nvSpPr>
        <p:spPr>
          <a:xfrm>
            <a:off x="1545244" y="1857364"/>
            <a:ext cx="424044" cy="2143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Rectangle 32"/>
          <p:cNvSpPr/>
          <p:nvPr/>
        </p:nvSpPr>
        <p:spPr>
          <a:xfrm>
            <a:off x="1000100" y="3143248"/>
            <a:ext cx="428628" cy="2143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TextBox 33"/>
          <p:cNvSpPr txBox="1"/>
          <p:nvPr/>
        </p:nvSpPr>
        <p:spPr>
          <a:xfrm>
            <a:off x="1439904" y="3059668"/>
            <a:ext cx="1274708" cy="369332"/>
          </a:xfrm>
          <a:prstGeom prst="rect">
            <a:avLst/>
          </a:prstGeom>
          <a:noFill/>
        </p:spPr>
        <p:txBody>
          <a:bodyPr wrap="none" rtlCol="0">
            <a:spAutoFit/>
          </a:bodyPr>
          <a:lstStyle/>
          <a:p>
            <a:r>
              <a:rPr lang="en-US" dirty="0" err="1"/>
              <a:t>Polysilicon</a:t>
            </a:r>
            <a:endParaRPr lang="el-GR" dirty="0"/>
          </a:p>
        </p:txBody>
      </p:sp>
      <p:sp>
        <p:nvSpPr>
          <p:cNvPr id="35" name="Rectangle 34"/>
          <p:cNvSpPr/>
          <p:nvPr/>
        </p:nvSpPr>
        <p:spPr>
          <a:xfrm>
            <a:off x="1000100" y="3500438"/>
            <a:ext cx="428628" cy="21431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TextBox 35"/>
          <p:cNvSpPr txBox="1"/>
          <p:nvPr/>
        </p:nvSpPr>
        <p:spPr>
          <a:xfrm>
            <a:off x="1465623" y="3429000"/>
            <a:ext cx="748923" cy="369332"/>
          </a:xfrm>
          <a:prstGeom prst="rect">
            <a:avLst/>
          </a:prstGeom>
          <a:noFill/>
        </p:spPr>
        <p:txBody>
          <a:bodyPr wrap="none" rtlCol="0">
            <a:spAutoFit/>
          </a:bodyPr>
          <a:lstStyle/>
          <a:p>
            <a:r>
              <a:rPr lang="en-US" dirty="0"/>
              <a:t>Metal</a:t>
            </a:r>
            <a:endParaRPr lang="el-GR" dirty="0"/>
          </a:p>
        </p:txBody>
      </p:sp>
      <p:sp>
        <p:nvSpPr>
          <p:cNvPr id="37" name="Freeform 36"/>
          <p:cNvSpPr/>
          <p:nvPr/>
        </p:nvSpPr>
        <p:spPr>
          <a:xfrm>
            <a:off x="1000100" y="3857628"/>
            <a:ext cx="428628" cy="214314"/>
          </a:xfrm>
          <a:custGeom>
            <a:avLst/>
            <a:gdLst>
              <a:gd name="connsiteX0" fmla="*/ 0 w 2292823"/>
              <a:gd name="connsiteY0" fmla="*/ 0 h 900752"/>
              <a:gd name="connsiteX1" fmla="*/ 0 w 2292823"/>
              <a:gd name="connsiteY1" fmla="*/ 900752 h 900752"/>
              <a:gd name="connsiteX2" fmla="*/ 2292823 w 2292823"/>
              <a:gd name="connsiteY2" fmla="*/ 900752 h 900752"/>
              <a:gd name="connsiteX3" fmla="*/ 2292823 w 2292823"/>
              <a:gd name="connsiteY3" fmla="*/ 0 h 900752"/>
              <a:gd name="connsiteX4" fmla="*/ 0 w 2292823"/>
              <a:gd name="connsiteY4" fmla="*/ 0 h 90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23" h="900752">
                <a:moveTo>
                  <a:pt x="0" y="0"/>
                </a:moveTo>
                <a:lnTo>
                  <a:pt x="0" y="900752"/>
                </a:lnTo>
                <a:lnTo>
                  <a:pt x="2292823" y="900752"/>
                </a:lnTo>
                <a:lnTo>
                  <a:pt x="2292823" y="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TextBox 37"/>
          <p:cNvSpPr txBox="1"/>
          <p:nvPr/>
        </p:nvSpPr>
        <p:spPr>
          <a:xfrm>
            <a:off x="1460046" y="3786190"/>
            <a:ext cx="1326004" cy="369332"/>
          </a:xfrm>
          <a:prstGeom prst="rect">
            <a:avLst/>
          </a:prstGeom>
          <a:noFill/>
        </p:spPr>
        <p:txBody>
          <a:bodyPr wrap="none" rtlCol="0">
            <a:spAutoFit/>
          </a:bodyPr>
          <a:lstStyle/>
          <a:p>
            <a:r>
              <a:rPr lang="en-US" dirty="0"/>
              <a:t>p substrate</a:t>
            </a:r>
            <a:endParaRPr lang="el-GR" dirty="0"/>
          </a:p>
        </p:txBody>
      </p:sp>
      <p:sp>
        <p:nvSpPr>
          <p:cNvPr id="39" name="Rectangle 38"/>
          <p:cNvSpPr/>
          <p:nvPr/>
        </p:nvSpPr>
        <p:spPr>
          <a:xfrm>
            <a:off x="1000100" y="4214818"/>
            <a:ext cx="428628" cy="214314"/>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40" name="TextBox 39"/>
          <p:cNvSpPr txBox="1"/>
          <p:nvPr/>
        </p:nvSpPr>
        <p:spPr>
          <a:xfrm>
            <a:off x="1500166" y="4143380"/>
            <a:ext cx="1197764" cy="369332"/>
          </a:xfrm>
          <a:prstGeom prst="rect">
            <a:avLst/>
          </a:prstGeom>
          <a:noFill/>
        </p:spPr>
        <p:txBody>
          <a:bodyPr wrap="none" rtlCol="0">
            <a:spAutoFit/>
          </a:bodyPr>
          <a:lstStyle/>
          <a:p>
            <a:r>
              <a:rPr lang="en-US" dirty="0"/>
              <a:t>n material</a:t>
            </a:r>
            <a:endParaRPr lang="el-GR" dirty="0"/>
          </a:p>
        </p:txBody>
      </p:sp>
      <p:sp>
        <p:nvSpPr>
          <p:cNvPr id="41" name="Rectangle 40"/>
          <p:cNvSpPr/>
          <p:nvPr/>
        </p:nvSpPr>
        <p:spPr>
          <a:xfrm>
            <a:off x="1000100" y="4572008"/>
            <a:ext cx="428628" cy="214314"/>
          </a:xfrm>
          <a:prstGeom prst="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42" name="TextBox 41"/>
          <p:cNvSpPr txBox="1"/>
          <p:nvPr/>
        </p:nvSpPr>
        <p:spPr>
          <a:xfrm>
            <a:off x="1500166" y="4500570"/>
            <a:ext cx="697627" cy="369332"/>
          </a:xfrm>
          <a:prstGeom prst="rect">
            <a:avLst/>
          </a:prstGeom>
          <a:noFill/>
        </p:spPr>
        <p:txBody>
          <a:bodyPr wrap="none" rtlCol="0">
            <a:spAutoFit/>
          </a:bodyPr>
          <a:lstStyle/>
          <a:p>
            <a:r>
              <a:rPr lang="en-US" dirty="0"/>
              <a:t>SiO2</a:t>
            </a:r>
            <a:endParaRPr lang="el-GR" dirty="0"/>
          </a:p>
        </p:txBody>
      </p:sp>
    </p:spTree>
    <p:extLst>
      <p:ext uri="{BB962C8B-B14F-4D97-AF65-F5344CB8AC3E}">
        <p14:creationId xmlns:p14="http://schemas.microsoft.com/office/powerpoint/2010/main" val="2957970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73"/>
          <p:cNvSpPr/>
          <p:nvPr/>
        </p:nvSpPr>
        <p:spPr>
          <a:xfrm>
            <a:off x="500034" y="3357562"/>
            <a:ext cx="5143536" cy="1500198"/>
          </a:xfrm>
          <a:custGeom>
            <a:avLst/>
            <a:gdLst>
              <a:gd name="connsiteX0" fmla="*/ 0 w 2292823"/>
              <a:gd name="connsiteY0" fmla="*/ 0 h 900752"/>
              <a:gd name="connsiteX1" fmla="*/ 0 w 2292823"/>
              <a:gd name="connsiteY1" fmla="*/ 900752 h 900752"/>
              <a:gd name="connsiteX2" fmla="*/ 2292823 w 2292823"/>
              <a:gd name="connsiteY2" fmla="*/ 900752 h 900752"/>
              <a:gd name="connsiteX3" fmla="*/ 2292823 w 2292823"/>
              <a:gd name="connsiteY3" fmla="*/ 0 h 900752"/>
              <a:gd name="connsiteX4" fmla="*/ 0 w 2292823"/>
              <a:gd name="connsiteY4" fmla="*/ 0 h 90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23" h="900752">
                <a:moveTo>
                  <a:pt x="0" y="0"/>
                </a:moveTo>
                <a:lnTo>
                  <a:pt x="0" y="900752"/>
                </a:lnTo>
                <a:lnTo>
                  <a:pt x="2292823" y="900752"/>
                </a:lnTo>
                <a:lnTo>
                  <a:pt x="2292823" y="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Footer Placeholder 3"/>
          <p:cNvSpPr>
            <a:spLocks noGrp="1"/>
          </p:cNvSpPr>
          <p:nvPr>
            <p:ph type="ftr" sz="quarter" idx="10"/>
          </p:nvPr>
        </p:nvSpPr>
        <p:spPr/>
        <p:txBody>
          <a:bodyPr/>
          <a:lstStyle/>
          <a:p>
            <a:r>
              <a:rPr lang="en-US" dirty="0"/>
              <a:t>0: Introduction</a:t>
            </a:r>
          </a:p>
        </p:txBody>
      </p:sp>
      <p:sp>
        <p:nvSpPr>
          <p:cNvPr id="6" name="Slide Number Placeholder 4"/>
          <p:cNvSpPr>
            <a:spLocks noGrp="1"/>
          </p:cNvSpPr>
          <p:nvPr>
            <p:ph type="sldNum" sz="quarter" idx="11"/>
          </p:nvPr>
        </p:nvSpPr>
        <p:spPr/>
        <p:txBody>
          <a:bodyPr/>
          <a:lstStyle/>
          <a:p>
            <a:r>
              <a:rPr lang="en-US"/>
              <a:t>Slide </a:t>
            </a:r>
            <a:fld id="{35AC7910-5608-45D2-8CED-BED66DE23936}" type="slidenum">
              <a:rPr lang="en-US"/>
              <a:pPr/>
              <a:t>18</a:t>
            </a:fld>
            <a:endParaRPr lang="en-US"/>
          </a:p>
        </p:txBody>
      </p:sp>
      <p:sp>
        <p:nvSpPr>
          <p:cNvPr id="73730" name="Rectangle 2"/>
          <p:cNvSpPr>
            <a:spLocks noGrp="1" noChangeArrowheads="1"/>
          </p:cNvSpPr>
          <p:nvPr>
            <p:ph type="title"/>
          </p:nvPr>
        </p:nvSpPr>
        <p:spPr/>
        <p:txBody>
          <a:bodyPr/>
          <a:lstStyle/>
          <a:p>
            <a:r>
              <a:rPr lang="en-US" dirty="0"/>
              <a:t>Transistor Cross-section</a:t>
            </a:r>
          </a:p>
        </p:txBody>
      </p:sp>
      <p:grpSp>
        <p:nvGrpSpPr>
          <p:cNvPr id="2" name="Group 55"/>
          <p:cNvGrpSpPr/>
          <p:nvPr/>
        </p:nvGrpSpPr>
        <p:grpSpPr>
          <a:xfrm>
            <a:off x="500034" y="1785926"/>
            <a:ext cx="5143536" cy="1094724"/>
            <a:chOff x="500034" y="1714488"/>
            <a:chExt cx="2571769" cy="1094724"/>
          </a:xfrm>
        </p:grpSpPr>
        <p:sp>
          <p:nvSpPr>
            <p:cNvPr id="33" name="Rectangle 32"/>
            <p:cNvSpPr/>
            <p:nvPr/>
          </p:nvSpPr>
          <p:spPr>
            <a:xfrm>
              <a:off x="500035" y="1785926"/>
              <a:ext cx="2571767" cy="35719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Freeform 33"/>
            <p:cNvSpPr/>
            <p:nvPr/>
          </p:nvSpPr>
          <p:spPr>
            <a:xfrm>
              <a:off x="500035" y="2143116"/>
              <a:ext cx="2571768" cy="642942"/>
            </a:xfrm>
            <a:custGeom>
              <a:avLst/>
              <a:gdLst>
                <a:gd name="connsiteX0" fmla="*/ 0 w 2292823"/>
                <a:gd name="connsiteY0" fmla="*/ 0 h 900752"/>
                <a:gd name="connsiteX1" fmla="*/ 0 w 2292823"/>
                <a:gd name="connsiteY1" fmla="*/ 900752 h 900752"/>
                <a:gd name="connsiteX2" fmla="*/ 2292823 w 2292823"/>
                <a:gd name="connsiteY2" fmla="*/ 900752 h 900752"/>
                <a:gd name="connsiteX3" fmla="*/ 2292823 w 2292823"/>
                <a:gd name="connsiteY3" fmla="*/ 0 h 900752"/>
                <a:gd name="connsiteX4" fmla="*/ 0 w 2292823"/>
                <a:gd name="connsiteY4" fmla="*/ 0 h 90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23" h="900752">
                  <a:moveTo>
                    <a:pt x="0" y="0"/>
                  </a:moveTo>
                  <a:lnTo>
                    <a:pt x="0" y="900752"/>
                  </a:lnTo>
                  <a:lnTo>
                    <a:pt x="2292823" y="900752"/>
                  </a:lnTo>
                  <a:lnTo>
                    <a:pt x="2292823" y="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Rectangle 34"/>
            <p:cNvSpPr/>
            <p:nvPr/>
          </p:nvSpPr>
          <p:spPr>
            <a:xfrm>
              <a:off x="840416" y="2143116"/>
              <a:ext cx="642942" cy="35719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36" name="Rectangle 35"/>
            <p:cNvSpPr/>
            <p:nvPr/>
          </p:nvSpPr>
          <p:spPr>
            <a:xfrm>
              <a:off x="2054097" y="2143116"/>
              <a:ext cx="563864" cy="35719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37" name="Rectangle 36"/>
            <p:cNvSpPr/>
            <p:nvPr/>
          </p:nvSpPr>
          <p:spPr>
            <a:xfrm>
              <a:off x="500034" y="1928802"/>
              <a:ext cx="451549"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Rectangle 37"/>
            <p:cNvSpPr/>
            <p:nvPr/>
          </p:nvSpPr>
          <p:spPr>
            <a:xfrm>
              <a:off x="2478141" y="1928802"/>
              <a:ext cx="593661"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TextBox 38"/>
            <p:cNvSpPr txBox="1"/>
            <p:nvPr/>
          </p:nvSpPr>
          <p:spPr>
            <a:xfrm>
              <a:off x="1064069" y="2048524"/>
              <a:ext cx="457108" cy="523220"/>
            </a:xfrm>
            <a:prstGeom prst="rect">
              <a:avLst/>
            </a:prstGeom>
            <a:noFill/>
          </p:spPr>
          <p:txBody>
            <a:bodyPr wrap="none" rtlCol="0">
              <a:spAutoFit/>
            </a:bodyPr>
            <a:lstStyle/>
            <a:p>
              <a:r>
                <a:rPr lang="en-US" sz="2800" dirty="0"/>
                <a:t>n</a:t>
              </a:r>
              <a:endParaRPr lang="el-GR" sz="2800" dirty="0"/>
            </a:p>
          </p:txBody>
        </p:sp>
        <p:sp>
          <p:nvSpPr>
            <p:cNvPr id="40" name="TextBox 39"/>
            <p:cNvSpPr txBox="1"/>
            <p:nvPr/>
          </p:nvSpPr>
          <p:spPr>
            <a:xfrm>
              <a:off x="2239760" y="2048524"/>
              <a:ext cx="457108" cy="523220"/>
            </a:xfrm>
            <a:prstGeom prst="rect">
              <a:avLst/>
            </a:prstGeom>
            <a:noFill/>
          </p:spPr>
          <p:txBody>
            <a:bodyPr wrap="none" rtlCol="0">
              <a:spAutoFit/>
            </a:bodyPr>
            <a:lstStyle/>
            <a:p>
              <a:r>
                <a:rPr lang="en-US" sz="2800" dirty="0"/>
                <a:t>n</a:t>
              </a:r>
              <a:endParaRPr lang="el-GR" sz="2800" dirty="0"/>
            </a:p>
          </p:txBody>
        </p:sp>
        <p:sp>
          <p:nvSpPr>
            <p:cNvPr id="41" name="TextBox 40"/>
            <p:cNvSpPr txBox="1"/>
            <p:nvPr/>
          </p:nvSpPr>
          <p:spPr>
            <a:xfrm>
              <a:off x="1657714" y="2285992"/>
              <a:ext cx="203845" cy="523220"/>
            </a:xfrm>
            <a:prstGeom prst="rect">
              <a:avLst/>
            </a:prstGeom>
            <a:noFill/>
          </p:spPr>
          <p:txBody>
            <a:bodyPr wrap="none" rtlCol="0">
              <a:spAutoFit/>
            </a:bodyPr>
            <a:lstStyle/>
            <a:p>
              <a:pPr algn="ctr"/>
              <a:r>
                <a:rPr lang="en-US" sz="2800" dirty="0"/>
                <a:t>p</a:t>
              </a:r>
              <a:endParaRPr lang="el-GR" sz="2800" dirty="0"/>
            </a:p>
          </p:txBody>
        </p:sp>
        <p:grpSp>
          <p:nvGrpSpPr>
            <p:cNvPr id="3" name="Group 41"/>
            <p:cNvGrpSpPr/>
            <p:nvPr/>
          </p:nvGrpSpPr>
          <p:grpSpPr>
            <a:xfrm>
              <a:off x="1369897" y="1714488"/>
              <a:ext cx="832043" cy="428628"/>
              <a:chOff x="2643174" y="2071678"/>
              <a:chExt cx="1571636" cy="428628"/>
            </a:xfrm>
          </p:grpSpPr>
          <p:sp>
            <p:nvSpPr>
              <p:cNvPr id="43" name="Rectangle 42"/>
              <p:cNvSpPr/>
              <p:nvPr/>
            </p:nvSpPr>
            <p:spPr>
              <a:xfrm>
                <a:off x="2643174" y="2285992"/>
                <a:ext cx="1571636"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 name="Rectangle 43"/>
              <p:cNvSpPr/>
              <p:nvPr/>
            </p:nvSpPr>
            <p:spPr>
              <a:xfrm>
                <a:off x="2786050" y="2071678"/>
                <a:ext cx="1285884"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45" name="Rectangle 44"/>
            <p:cNvSpPr/>
            <p:nvPr/>
          </p:nvSpPr>
          <p:spPr>
            <a:xfrm>
              <a:off x="1545244" y="1857364"/>
              <a:ext cx="424044" cy="2143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46" name="Rectangle 45"/>
          <p:cNvSpPr/>
          <p:nvPr/>
        </p:nvSpPr>
        <p:spPr>
          <a:xfrm>
            <a:off x="6572264" y="2298134"/>
            <a:ext cx="428628" cy="2143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 name="TextBox 46"/>
          <p:cNvSpPr txBox="1"/>
          <p:nvPr/>
        </p:nvSpPr>
        <p:spPr>
          <a:xfrm>
            <a:off x="7012068" y="2214554"/>
            <a:ext cx="1274708" cy="369332"/>
          </a:xfrm>
          <a:prstGeom prst="rect">
            <a:avLst/>
          </a:prstGeom>
          <a:noFill/>
        </p:spPr>
        <p:txBody>
          <a:bodyPr wrap="none" rtlCol="0">
            <a:spAutoFit/>
          </a:bodyPr>
          <a:lstStyle/>
          <a:p>
            <a:r>
              <a:rPr lang="en-US" dirty="0" err="1"/>
              <a:t>Polysilicon</a:t>
            </a:r>
            <a:endParaRPr lang="el-GR" dirty="0"/>
          </a:p>
        </p:txBody>
      </p:sp>
      <p:sp>
        <p:nvSpPr>
          <p:cNvPr id="48" name="Rectangle 47"/>
          <p:cNvSpPr/>
          <p:nvPr/>
        </p:nvSpPr>
        <p:spPr>
          <a:xfrm>
            <a:off x="6572264" y="2655324"/>
            <a:ext cx="428628" cy="21431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9" name="TextBox 48"/>
          <p:cNvSpPr txBox="1"/>
          <p:nvPr/>
        </p:nvSpPr>
        <p:spPr>
          <a:xfrm>
            <a:off x="7037787" y="2583886"/>
            <a:ext cx="748923" cy="369332"/>
          </a:xfrm>
          <a:prstGeom prst="rect">
            <a:avLst/>
          </a:prstGeom>
          <a:noFill/>
        </p:spPr>
        <p:txBody>
          <a:bodyPr wrap="none" rtlCol="0">
            <a:spAutoFit/>
          </a:bodyPr>
          <a:lstStyle/>
          <a:p>
            <a:r>
              <a:rPr lang="en-US" dirty="0"/>
              <a:t>Metal</a:t>
            </a:r>
            <a:endParaRPr lang="el-GR" dirty="0"/>
          </a:p>
        </p:txBody>
      </p:sp>
      <p:sp>
        <p:nvSpPr>
          <p:cNvPr id="50" name="Freeform 49"/>
          <p:cNvSpPr/>
          <p:nvPr/>
        </p:nvSpPr>
        <p:spPr>
          <a:xfrm>
            <a:off x="6572264" y="3012514"/>
            <a:ext cx="428628" cy="214314"/>
          </a:xfrm>
          <a:custGeom>
            <a:avLst/>
            <a:gdLst>
              <a:gd name="connsiteX0" fmla="*/ 0 w 2292823"/>
              <a:gd name="connsiteY0" fmla="*/ 0 h 900752"/>
              <a:gd name="connsiteX1" fmla="*/ 0 w 2292823"/>
              <a:gd name="connsiteY1" fmla="*/ 900752 h 900752"/>
              <a:gd name="connsiteX2" fmla="*/ 2292823 w 2292823"/>
              <a:gd name="connsiteY2" fmla="*/ 900752 h 900752"/>
              <a:gd name="connsiteX3" fmla="*/ 2292823 w 2292823"/>
              <a:gd name="connsiteY3" fmla="*/ 0 h 900752"/>
              <a:gd name="connsiteX4" fmla="*/ 0 w 2292823"/>
              <a:gd name="connsiteY4" fmla="*/ 0 h 90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23" h="900752">
                <a:moveTo>
                  <a:pt x="0" y="0"/>
                </a:moveTo>
                <a:lnTo>
                  <a:pt x="0" y="900752"/>
                </a:lnTo>
                <a:lnTo>
                  <a:pt x="2292823" y="900752"/>
                </a:lnTo>
                <a:lnTo>
                  <a:pt x="2292823" y="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TextBox 50"/>
          <p:cNvSpPr txBox="1"/>
          <p:nvPr/>
        </p:nvSpPr>
        <p:spPr>
          <a:xfrm>
            <a:off x="7032210" y="2941076"/>
            <a:ext cx="1326004" cy="369332"/>
          </a:xfrm>
          <a:prstGeom prst="rect">
            <a:avLst/>
          </a:prstGeom>
          <a:noFill/>
        </p:spPr>
        <p:txBody>
          <a:bodyPr wrap="none" rtlCol="0">
            <a:spAutoFit/>
          </a:bodyPr>
          <a:lstStyle/>
          <a:p>
            <a:r>
              <a:rPr lang="en-US" dirty="0"/>
              <a:t>p substrate</a:t>
            </a:r>
            <a:endParaRPr lang="el-GR" dirty="0"/>
          </a:p>
        </p:txBody>
      </p:sp>
      <p:sp>
        <p:nvSpPr>
          <p:cNvPr id="52" name="Rectangle 51"/>
          <p:cNvSpPr/>
          <p:nvPr/>
        </p:nvSpPr>
        <p:spPr>
          <a:xfrm>
            <a:off x="6572264" y="3369704"/>
            <a:ext cx="428628" cy="214314"/>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53" name="TextBox 52"/>
          <p:cNvSpPr txBox="1"/>
          <p:nvPr/>
        </p:nvSpPr>
        <p:spPr>
          <a:xfrm>
            <a:off x="7072330" y="3298266"/>
            <a:ext cx="1197764" cy="369332"/>
          </a:xfrm>
          <a:prstGeom prst="rect">
            <a:avLst/>
          </a:prstGeom>
          <a:noFill/>
        </p:spPr>
        <p:txBody>
          <a:bodyPr wrap="none" rtlCol="0">
            <a:spAutoFit/>
          </a:bodyPr>
          <a:lstStyle/>
          <a:p>
            <a:r>
              <a:rPr lang="en-US" dirty="0"/>
              <a:t>n material</a:t>
            </a:r>
            <a:endParaRPr lang="el-GR" dirty="0"/>
          </a:p>
        </p:txBody>
      </p:sp>
      <p:sp>
        <p:nvSpPr>
          <p:cNvPr id="54" name="Rectangle 53"/>
          <p:cNvSpPr/>
          <p:nvPr/>
        </p:nvSpPr>
        <p:spPr>
          <a:xfrm>
            <a:off x="6572264" y="3726894"/>
            <a:ext cx="428628" cy="214314"/>
          </a:xfrm>
          <a:prstGeom prst="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55" name="TextBox 54"/>
          <p:cNvSpPr txBox="1"/>
          <p:nvPr/>
        </p:nvSpPr>
        <p:spPr>
          <a:xfrm>
            <a:off x="7072330" y="3655456"/>
            <a:ext cx="697627" cy="369332"/>
          </a:xfrm>
          <a:prstGeom prst="rect">
            <a:avLst/>
          </a:prstGeom>
          <a:noFill/>
        </p:spPr>
        <p:txBody>
          <a:bodyPr wrap="none" rtlCol="0">
            <a:spAutoFit/>
          </a:bodyPr>
          <a:lstStyle/>
          <a:p>
            <a:r>
              <a:rPr lang="en-US" dirty="0"/>
              <a:t>SiO2</a:t>
            </a:r>
            <a:endParaRPr lang="el-GR" dirty="0"/>
          </a:p>
        </p:txBody>
      </p:sp>
      <p:sp>
        <p:nvSpPr>
          <p:cNvPr id="71" name="Rectangle 70"/>
          <p:cNvSpPr/>
          <p:nvPr/>
        </p:nvSpPr>
        <p:spPr>
          <a:xfrm>
            <a:off x="1214414" y="3643314"/>
            <a:ext cx="1285884" cy="857256"/>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72" name="Rectangle 71"/>
          <p:cNvSpPr/>
          <p:nvPr/>
        </p:nvSpPr>
        <p:spPr>
          <a:xfrm>
            <a:off x="3571868" y="3643314"/>
            <a:ext cx="1143008" cy="857256"/>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73" name="Rectangle 72"/>
          <p:cNvSpPr/>
          <p:nvPr/>
        </p:nvSpPr>
        <p:spPr>
          <a:xfrm>
            <a:off x="214282" y="3714752"/>
            <a:ext cx="2143140" cy="71438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5" name="Rectangle 74"/>
          <p:cNvSpPr/>
          <p:nvPr/>
        </p:nvSpPr>
        <p:spPr>
          <a:xfrm>
            <a:off x="3714744" y="3714752"/>
            <a:ext cx="2214578" cy="71438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6" name="Rectangle 75"/>
          <p:cNvSpPr/>
          <p:nvPr/>
        </p:nvSpPr>
        <p:spPr>
          <a:xfrm>
            <a:off x="2643174" y="3214686"/>
            <a:ext cx="785818" cy="135732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7" name="TextBox 76"/>
          <p:cNvSpPr txBox="1"/>
          <p:nvPr/>
        </p:nvSpPr>
        <p:spPr>
          <a:xfrm>
            <a:off x="2786050" y="3143248"/>
            <a:ext cx="428628"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rPr>
              <a:t>G</a:t>
            </a:r>
            <a:endParaRPr lang="el-GR" sz="3600" b="1" dirty="0">
              <a:effectLst>
                <a:outerShdw blurRad="38100" dist="38100" dir="2700000" algn="tl">
                  <a:srgbClr val="000000">
                    <a:alpha val="43137"/>
                  </a:srgbClr>
                </a:outerShdw>
              </a:effectLst>
            </a:endParaRPr>
          </a:p>
        </p:txBody>
      </p:sp>
      <p:sp>
        <p:nvSpPr>
          <p:cNvPr id="78" name="TextBox 77"/>
          <p:cNvSpPr txBox="1"/>
          <p:nvPr/>
        </p:nvSpPr>
        <p:spPr>
          <a:xfrm>
            <a:off x="214282" y="3714752"/>
            <a:ext cx="428628"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rPr>
              <a:t>S</a:t>
            </a:r>
            <a:endParaRPr lang="el-GR" sz="3600" b="1" dirty="0">
              <a:effectLst>
                <a:outerShdw blurRad="38100" dist="38100" dir="2700000" algn="tl">
                  <a:srgbClr val="000000">
                    <a:alpha val="43137"/>
                  </a:srgbClr>
                </a:outerShdw>
              </a:effectLst>
            </a:endParaRPr>
          </a:p>
        </p:txBody>
      </p:sp>
      <p:sp>
        <p:nvSpPr>
          <p:cNvPr id="79" name="TextBox 78"/>
          <p:cNvSpPr txBox="1"/>
          <p:nvPr/>
        </p:nvSpPr>
        <p:spPr>
          <a:xfrm>
            <a:off x="5429256" y="3714752"/>
            <a:ext cx="428628"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rPr>
              <a:t>D</a:t>
            </a:r>
            <a:endParaRPr lang="el-GR" sz="3600" b="1" dirty="0">
              <a:effectLst>
                <a:outerShdw blurRad="38100" dist="38100" dir="2700000" algn="tl">
                  <a:srgbClr val="000000">
                    <a:alpha val="43137"/>
                  </a:srgbClr>
                </a:outerShdw>
              </a:effectLst>
            </a:endParaRPr>
          </a:p>
        </p:txBody>
      </p:sp>
      <p:cxnSp>
        <p:nvCxnSpPr>
          <p:cNvPr id="81" name="Straight Arrow Connector 80"/>
          <p:cNvCxnSpPr/>
          <p:nvPr/>
        </p:nvCxnSpPr>
        <p:spPr>
          <a:xfrm>
            <a:off x="1643042" y="4071942"/>
            <a:ext cx="2786082" cy="1588"/>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6977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571472" y="4572008"/>
            <a:ext cx="5143536" cy="357190"/>
          </a:xfrm>
          <a:prstGeom prst="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5" name="Footer Placeholder 3"/>
          <p:cNvSpPr>
            <a:spLocks noGrp="1"/>
          </p:cNvSpPr>
          <p:nvPr>
            <p:ph type="ftr" sz="quarter" idx="10"/>
          </p:nvPr>
        </p:nvSpPr>
        <p:spPr/>
        <p:txBody>
          <a:bodyPr/>
          <a:lstStyle/>
          <a:p>
            <a:r>
              <a:rPr lang="en-US" dirty="0"/>
              <a:t>0: Introduction</a:t>
            </a:r>
          </a:p>
        </p:txBody>
      </p:sp>
      <p:sp>
        <p:nvSpPr>
          <p:cNvPr id="6" name="Slide Number Placeholder 4"/>
          <p:cNvSpPr>
            <a:spLocks noGrp="1"/>
          </p:cNvSpPr>
          <p:nvPr>
            <p:ph type="sldNum" sz="quarter" idx="11"/>
          </p:nvPr>
        </p:nvSpPr>
        <p:spPr/>
        <p:txBody>
          <a:bodyPr/>
          <a:lstStyle/>
          <a:p>
            <a:r>
              <a:rPr lang="en-US"/>
              <a:t>Slide </a:t>
            </a:r>
            <a:fld id="{35AC7910-5608-45D2-8CED-BED66DE23936}" type="slidenum">
              <a:rPr lang="en-US"/>
              <a:pPr/>
              <a:t>19</a:t>
            </a:fld>
            <a:endParaRPr lang="en-US"/>
          </a:p>
        </p:txBody>
      </p:sp>
      <p:sp>
        <p:nvSpPr>
          <p:cNvPr id="34" name="Freeform 33"/>
          <p:cNvSpPr/>
          <p:nvPr/>
        </p:nvSpPr>
        <p:spPr>
          <a:xfrm>
            <a:off x="571474" y="4857760"/>
            <a:ext cx="5143534" cy="642942"/>
          </a:xfrm>
          <a:custGeom>
            <a:avLst/>
            <a:gdLst>
              <a:gd name="connsiteX0" fmla="*/ 0 w 2292823"/>
              <a:gd name="connsiteY0" fmla="*/ 0 h 900752"/>
              <a:gd name="connsiteX1" fmla="*/ 0 w 2292823"/>
              <a:gd name="connsiteY1" fmla="*/ 900752 h 900752"/>
              <a:gd name="connsiteX2" fmla="*/ 2292823 w 2292823"/>
              <a:gd name="connsiteY2" fmla="*/ 900752 h 900752"/>
              <a:gd name="connsiteX3" fmla="*/ 2292823 w 2292823"/>
              <a:gd name="connsiteY3" fmla="*/ 0 h 900752"/>
              <a:gd name="connsiteX4" fmla="*/ 0 w 2292823"/>
              <a:gd name="connsiteY4" fmla="*/ 0 h 90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23" h="900752">
                <a:moveTo>
                  <a:pt x="0" y="0"/>
                </a:moveTo>
                <a:lnTo>
                  <a:pt x="0" y="900752"/>
                </a:lnTo>
                <a:lnTo>
                  <a:pt x="2292823" y="900752"/>
                </a:lnTo>
                <a:lnTo>
                  <a:pt x="2292823" y="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6" name="Rectangle 45"/>
          <p:cNvSpPr/>
          <p:nvPr/>
        </p:nvSpPr>
        <p:spPr>
          <a:xfrm>
            <a:off x="6989716" y="4655588"/>
            <a:ext cx="428628" cy="2143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 name="TextBox 46"/>
          <p:cNvSpPr txBox="1"/>
          <p:nvPr/>
        </p:nvSpPr>
        <p:spPr>
          <a:xfrm>
            <a:off x="7429520" y="4572008"/>
            <a:ext cx="1274708" cy="369332"/>
          </a:xfrm>
          <a:prstGeom prst="rect">
            <a:avLst/>
          </a:prstGeom>
          <a:noFill/>
        </p:spPr>
        <p:txBody>
          <a:bodyPr wrap="none" rtlCol="0">
            <a:spAutoFit/>
          </a:bodyPr>
          <a:lstStyle/>
          <a:p>
            <a:r>
              <a:rPr lang="en-US" dirty="0" err="1"/>
              <a:t>Polysilicon</a:t>
            </a:r>
            <a:endParaRPr lang="el-GR" dirty="0"/>
          </a:p>
        </p:txBody>
      </p:sp>
      <p:sp>
        <p:nvSpPr>
          <p:cNvPr id="48" name="Rectangle 47"/>
          <p:cNvSpPr/>
          <p:nvPr/>
        </p:nvSpPr>
        <p:spPr>
          <a:xfrm>
            <a:off x="6989716" y="5012778"/>
            <a:ext cx="428628" cy="21431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9" name="TextBox 48"/>
          <p:cNvSpPr txBox="1"/>
          <p:nvPr/>
        </p:nvSpPr>
        <p:spPr>
          <a:xfrm>
            <a:off x="7455239" y="4941340"/>
            <a:ext cx="748923" cy="369332"/>
          </a:xfrm>
          <a:prstGeom prst="rect">
            <a:avLst/>
          </a:prstGeom>
          <a:noFill/>
        </p:spPr>
        <p:txBody>
          <a:bodyPr wrap="none" rtlCol="0">
            <a:spAutoFit/>
          </a:bodyPr>
          <a:lstStyle/>
          <a:p>
            <a:r>
              <a:rPr lang="en-US" dirty="0"/>
              <a:t>Metal</a:t>
            </a:r>
            <a:endParaRPr lang="el-GR" dirty="0"/>
          </a:p>
        </p:txBody>
      </p:sp>
      <p:sp>
        <p:nvSpPr>
          <p:cNvPr id="50" name="Freeform 49"/>
          <p:cNvSpPr/>
          <p:nvPr/>
        </p:nvSpPr>
        <p:spPr>
          <a:xfrm>
            <a:off x="6989716" y="5369968"/>
            <a:ext cx="428628" cy="214314"/>
          </a:xfrm>
          <a:custGeom>
            <a:avLst/>
            <a:gdLst>
              <a:gd name="connsiteX0" fmla="*/ 0 w 2292823"/>
              <a:gd name="connsiteY0" fmla="*/ 0 h 900752"/>
              <a:gd name="connsiteX1" fmla="*/ 0 w 2292823"/>
              <a:gd name="connsiteY1" fmla="*/ 900752 h 900752"/>
              <a:gd name="connsiteX2" fmla="*/ 2292823 w 2292823"/>
              <a:gd name="connsiteY2" fmla="*/ 900752 h 900752"/>
              <a:gd name="connsiteX3" fmla="*/ 2292823 w 2292823"/>
              <a:gd name="connsiteY3" fmla="*/ 0 h 900752"/>
              <a:gd name="connsiteX4" fmla="*/ 0 w 2292823"/>
              <a:gd name="connsiteY4" fmla="*/ 0 h 90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23" h="900752">
                <a:moveTo>
                  <a:pt x="0" y="0"/>
                </a:moveTo>
                <a:lnTo>
                  <a:pt x="0" y="900752"/>
                </a:lnTo>
                <a:lnTo>
                  <a:pt x="2292823" y="900752"/>
                </a:lnTo>
                <a:lnTo>
                  <a:pt x="2292823" y="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TextBox 50"/>
          <p:cNvSpPr txBox="1"/>
          <p:nvPr/>
        </p:nvSpPr>
        <p:spPr>
          <a:xfrm>
            <a:off x="7449662" y="5298530"/>
            <a:ext cx="1326004" cy="369332"/>
          </a:xfrm>
          <a:prstGeom prst="rect">
            <a:avLst/>
          </a:prstGeom>
          <a:noFill/>
        </p:spPr>
        <p:txBody>
          <a:bodyPr wrap="none" rtlCol="0">
            <a:spAutoFit/>
          </a:bodyPr>
          <a:lstStyle/>
          <a:p>
            <a:r>
              <a:rPr lang="en-US" dirty="0"/>
              <a:t>p substrate</a:t>
            </a:r>
            <a:endParaRPr lang="el-GR" dirty="0"/>
          </a:p>
        </p:txBody>
      </p:sp>
      <p:sp>
        <p:nvSpPr>
          <p:cNvPr id="52" name="Rectangle 51"/>
          <p:cNvSpPr/>
          <p:nvPr/>
        </p:nvSpPr>
        <p:spPr>
          <a:xfrm>
            <a:off x="6989716" y="5727158"/>
            <a:ext cx="428628" cy="214314"/>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53" name="TextBox 52"/>
          <p:cNvSpPr txBox="1"/>
          <p:nvPr/>
        </p:nvSpPr>
        <p:spPr>
          <a:xfrm>
            <a:off x="7489782" y="5655720"/>
            <a:ext cx="1197764" cy="369332"/>
          </a:xfrm>
          <a:prstGeom prst="rect">
            <a:avLst/>
          </a:prstGeom>
          <a:noFill/>
        </p:spPr>
        <p:txBody>
          <a:bodyPr wrap="none" rtlCol="0">
            <a:spAutoFit/>
          </a:bodyPr>
          <a:lstStyle/>
          <a:p>
            <a:r>
              <a:rPr lang="en-US" dirty="0"/>
              <a:t>n material</a:t>
            </a:r>
            <a:endParaRPr lang="el-GR" dirty="0"/>
          </a:p>
        </p:txBody>
      </p:sp>
      <p:sp>
        <p:nvSpPr>
          <p:cNvPr id="54" name="Rectangle 53"/>
          <p:cNvSpPr/>
          <p:nvPr/>
        </p:nvSpPr>
        <p:spPr>
          <a:xfrm>
            <a:off x="6989716" y="6084348"/>
            <a:ext cx="428628" cy="214314"/>
          </a:xfrm>
          <a:prstGeom prst="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55" name="TextBox 54"/>
          <p:cNvSpPr txBox="1"/>
          <p:nvPr/>
        </p:nvSpPr>
        <p:spPr>
          <a:xfrm>
            <a:off x="7489782" y="6012910"/>
            <a:ext cx="697627" cy="369332"/>
          </a:xfrm>
          <a:prstGeom prst="rect">
            <a:avLst/>
          </a:prstGeom>
          <a:noFill/>
        </p:spPr>
        <p:txBody>
          <a:bodyPr wrap="none" rtlCol="0">
            <a:spAutoFit/>
          </a:bodyPr>
          <a:lstStyle/>
          <a:p>
            <a:r>
              <a:rPr lang="en-US" dirty="0"/>
              <a:t>SiO2</a:t>
            </a:r>
            <a:endParaRPr lang="el-GR" dirty="0"/>
          </a:p>
        </p:txBody>
      </p:sp>
      <p:sp>
        <p:nvSpPr>
          <p:cNvPr id="42" name="Rectangle 41"/>
          <p:cNvSpPr/>
          <p:nvPr/>
        </p:nvSpPr>
        <p:spPr>
          <a:xfrm>
            <a:off x="357158" y="71414"/>
            <a:ext cx="8215370" cy="5078313"/>
          </a:xfrm>
          <a:prstGeom prst="rect">
            <a:avLst/>
          </a:prstGeom>
        </p:spPr>
        <p:txBody>
          <a:bodyPr wrap="square">
            <a:spAutoFit/>
          </a:bodyPr>
          <a:lstStyle/>
          <a:p>
            <a:pPr lvl="1"/>
            <a:r>
              <a:rPr lang="en-US" dirty="0">
                <a:solidFill>
                  <a:srgbClr val="000000"/>
                </a:solidFill>
                <a:sym typeface="Wingdings" pitchFamily="2" charset="2"/>
              </a:rPr>
              <a:t> </a:t>
            </a:r>
            <a:r>
              <a:rPr lang="en-US" dirty="0">
                <a:solidFill>
                  <a:srgbClr val="000000"/>
                </a:solidFill>
              </a:rPr>
              <a:t>Cover wafer with protective layer of SiO</a:t>
            </a:r>
            <a:r>
              <a:rPr lang="en-US" baseline="-25000" dirty="0">
                <a:solidFill>
                  <a:srgbClr val="000000"/>
                </a:solidFill>
              </a:rPr>
              <a:t>2</a:t>
            </a:r>
            <a:r>
              <a:rPr lang="en-US" dirty="0">
                <a:solidFill>
                  <a:srgbClr val="000000"/>
                </a:solidFill>
              </a:rPr>
              <a:t> (oxide)</a:t>
            </a:r>
          </a:p>
          <a:p>
            <a:pPr lvl="1">
              <a:buFont typeface="Wingdings" pitchFamily="2" charset="2"/>
              <a:buChar char="à"/>
            </a:pPr>
            <a:r>
              <a:rPr lang="en-US" dirty="0">
                <a:solidFill>
                  <a:srgbClr val="000000"/>
                </a:solidFill>
                <a:sym typeface="Wingdings" pitchFamily="2" charset="2"/>
              </a:rPr>
              <a:t> Spin </a:t>
            </a:r>
            <a:r>
              <a:rPr lang="en-US" dirty="0" err="1">
                <a:solidFill>
                  <a:srgbClr val="000000"/>
                </a:solidFill>
                <a:sym typeface="Wingdings" pitchFamily="2" charset="2"/>
              </a:rPr>
              <a:t>photoresist</a:t>
            </a:r>
            <a:endParaRPr lang="en-US" dirty="0">
              <a:solidFill>
                <a:srgbClr val="000000"/>
              </a:solidFill>
              <a:sym typeface="Wingdings" pitchFamily="2" charset="2"/>
            </a:endParaRPr>
          </a:p>
          <a:p>
            <a:pPr lvl="1">
              <a:buFont typeface="Wingdings" pitchFamily="2" charset="2"/>
              <a:buChar char="à"/>
            </a:pPr>
            <a:r>
              <a:rPr lang="en-US" dirty="0">
                <a:solidFill>
                  <a:srgbClr val="000000"/>
                </a:solidFill>
                <a:sym typeface="Wingdings" pitchFamily="2" charset="2"/>
              </a:rPr>
              <a:t> n-well mask </a:t>
            </a:r>
          </a:p>
          <a:p>
            <a:pPr lvl="1">
              <a:buFont typeface="Wingdings" pitchFamily="2" charset="2"/>
              <a:buChar char="à"/>
            </a:pPr>
            <a:r>
              <a:rPr lang="en-US" dirty="0"/>
              <a:t> Etch oxide with hydrofluoric acid (HF!)</a:t>
            </a:r>
          </a:p>
          <a:p>
            <a:pPr lvl="1">
              <a:buFont typeface="Wingdings" pitchFamily="2" charset="2"/>
              <a:buChar char="à"/>
            </a:pPr>
            <a:r>
              <a:rPr lang="en-US" dirty="0"/>
              <a:t> Strip off remaining </a:t>
            </a:r>
            <a:r>
              <a:rPr lang="en-US" dirty="0" err="1"/>
              <a:t>photoresist</a:t>
            </a:r>
            <a:r>
              <a:rPr lang="en-US" dirty="0"/>
              <a:t> (</a:t>
            </a:r>
            <a:r>
              <a:rPr lang="en-US" dirty="0" err="1"/>
              <a:t>Piranah</a:t>
            </a:r>
            <a:r>
              <a:rPr lang="en-US" dirty="0"/>
              <a:t>!)</a:t>
            </a:r>
          </a:p>
          <a:p>
            <a:pPr lvl="1">
              <a:buFont typeface="Wingdings" pitchFamily="2" charset="2"/>
              <a:buChar char="à"/>
            </a:pPr>
            <a:r>
              <a:rPr lang="en-US" dirty="0"/>
              <a:t> Place wafer in furnace and heat until As atoms diffuse into exposed Si</a:t>
            </a:r>
          </a:p>
          <a:p>
            <a:pPr lvl="1">
              <a:buFont typeface="Wingdings" pitchFamily="2" charset="2"/>
              <a:buChar char="à"/>
            </a:pPr>
            <a:r>
              <a:rPr lang="en-US" dirty="0"/>
              <a:t> Strip off the remaining oxide using HF</a:t>
            </a:r>
          </a:p>
          <a:p>
            <a:pPr lvl="1">
              <a:buFont typeface="Wingdings" pitchFamily="2" charset="2"/>
              <a:buChar char="à"/>
            </a:pPr>
            <a:r>
              <a:rPr lang="en-US" dirty="0"/>
              <a:t> Deposit very thin layer of gate oxide</a:t>
            </a:r>
          </a:p>
          <a:p>
            <a:pPr lvl="1">
              <a:buFont typeface="Wingdings" pitchFamily="2" charset="2"/>
              <a:buChar char="à"/>
            </a:pPr>
            <a:r>
              <a:rPr lang="en-US" dirty="0"/>
              <a:t> Place wafer in furnace with </a:t>
            </a:r>
            <a:r>
              <a:rPr lang="en-US" dirty="0" err="1"/>
              <a:t>Silane</a:t>
            </a:r>
            <a:r>
              <a:rPr lang="en-US" dirty="0"/>
              <a:t> gas (SiH</a:t>
            </a:r>
            <a:r>
              <a:rPr lang="en-US" baseline="-25000" dirty="0"/>
              <a:t>4</a:t>
            </a:r>
            <a:r>
              <a:rPr lang="en-US" dirty="0"/>
              <a:t>) to form </a:t>
            </a:r>
            <a:r>
              <a:rPr lang="en-US" dirty="0" err="1"/>
              <a:t>polysilicon</a:t>
            </a:r>
            <a:endParaRPr lang="en-US" dirty="0"/>
          </a:p>
          <a:p>
            <a:pPr lvl="1">
              <a:buFont typeface="Wingdings" pitchFamily="2" charset="2"/>
              <a:buChar char="à"/>
            </a:pPr>
            <a:r>
              <a:rPr lang="en-US" dirty="0"/>
              <a:t> </a:t>
            </a:r>
            <a:r>
              <a:rPr lang="en-US" dirty="0" err="1"/>
              <a:t>polysilicon</a:t>
            </a:r>
            <a:r>
              <a:rPr lang="en-US" dirty="0"/>
              <a:t> mask, etch oxide with HF</a:t>
            </a:r>
          </a:p>
          <a:p>
            <a:pPr lvl="1">
              <a:buFont typeface="Wingdings" pitchFamily="2" charset="2"/>
              <a:buChar char="à"/>
            </a:pPr>
            <a:r>
              <a:rPr lang="en-US" dirty="0"/>
              <a:t> </a:t>
            </a:r>
            <a:r>
              <a:rPr lang="en-US" dirty="0">
                <a:solidFill>
                  <a:srgbClr val="000000"/>
                </a:solidFill>
              </a:rPr>
              <a:t>Cover wafer with SiO</a:t>
            </a:r>
            <a:r>
              <a:rPr lang="en-US" baseline="-25000" dirty="0">
                <a:solidFill>
                  <a:srgbClr val="000000"/>
                </a:solidFill>
              </a:rPr>
              <a:t>2</a:t>
            </a:r>
            <a:endParaRPr lang="en-US" dirty="0"/>
          </a:p>
          <a:p>
            <a:pPr lvl="1">
              <a:buFont typeface="Wingdings" pitchFamily="2" charset="2"/>
              <a:buChar char="à"/>
            </a:pPr>
            <a:r>
              <a:rPr lang="en-US" dirty="0">
                <a:solidFill>
                  <a:srgbClr val="000000"/>
                </a:solidFill>
              </a:rPr>
              <a:t> Etch with HF to expose contacts </a:t>
            </a:r>
          </a:p>
          <a:p>
            <a:pPr lvl="1">
              <a:buFont typeface="Wingdings" pitchFamily="2" charset="2"/>
              <a:buChar char="à"/>
            </a:pPr>
            <a:r>
              <a:rPr lang="en-US" dirty="0"/>
              <a:t> </a:t>
            </a:r>
            <a:r>
              <a:rPr lang="en-US" b="1" dirty="0">
                <a:solidFill>
                  <a:srgbClr val="FF0000"/>
                </a:solidFill>
              </a:rPr>
              <a:t>Sputter on aluminum over whole wafer and pattern to remove excess metal, leaving wires</a:t>
            </a:r>
          </a:p>
          <a:p>
            <a:pPr lvl="1">
              <a:buFont typeface="Wingdings" pitchFamily="2" charset="2"/>
              <a:buChar char="à"/>
            </a:pPr>
            <a:endParaRPr lang="en-US" dirty="0"/>
          </a:p>
          <a:p>
            <a:pPr lvl="1">
              <a:buFont typeface="Wingdings" pitchFamily="2" charset="2"/>
              <a:buChar char="à"/>
            </a:pPr>
            <a:endParaRPr lang="en-US" b="1" dirty="0">
              <a:solidFill>
                <a:srgbClr val="FF0000"/>
              </a:solidFill>
            </a:endParaRPr>
          </a:p>
          <a:p>
            <a:pPr lvl="1"/>
            <a:endParaRPr lang="en-US" b="1" dirty="0">
              <a:solidFill>
                <a:srgbClr val="FF0000"/>
              </a:solidFill>
            </a:endParaRPr>
          </a:p>
          <a:p>
            <a:pPr lvl="1"/>
            <a:endParaRPr lang="en-US" dirty="0"/>
          </a:p>
        </p:txBody>
      </p:sp>
      <p:sp>
        <p:nvSpPr>
          <p:cNvPr id="24" name="Rectangle 23"/>
          <p:cNvSpPr/>
          <p:nvPr/>
        </p:nvSpPr>
        <p:spPr>
          <a:xfrm>
            <a:off x="571472" y="4357694"/>
            <a:ext cx="1000132" cy="21431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Rectangle 27"/>
          <p:cNvSpPr/>
          <p:nvPr/>
        </p:nvSpPr>
        <p:spPr>
          <a:xfrm>
            <a:off x="928662" y="4857760"/>
            <a:ext cx="1714512" cy="285752"/>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29" name="Rectangle 28"/>
          <p:cNvSpPr/>
          <p:nvPr/>
        </p:nvSpPr>
        <p:spPr>
          <a:xfrm>
            <a:off x="3357554" y="4857760"/>
            <a:ext cx="1714512" cy="285752"/>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25" name="Rectangle 24"/>
          <p:cNvSpPr/>
          <p:nvPr/>
        </p:nvSpPr>
        <p:spPr>
          <a:xfrm>
            <a:off x="1142976" y="4572008"/>
            <a:ext cx="1357322" cy="28575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Rectangle 25"/>
          <p:cNvSpPr/>
          <p:nvPr/>
        </p:nvSpPr>
        <p:spPr>
          <a:xfrm>
            <a:off x="3571868" y="4572008"/>
            <a:ext cx="1357322" cy="28575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Rectangle 26"/>
          <p:cNvSpPr/>
          <p:nvPr/>
        </p:nvSpPr>
        <p:spPr>
          <a:xfrm>
            <a:off x="4714876" y="4357694"/>
            <a:ext cx="1000132" cy="21431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Rectangle 29"/>
          <p:cNvSpPr/>
          <p:nvPr/>
        </p:nvSpPr>
        <p:spPr>
          <a:xfrm>
            <a:off x="2643174" y="4643446"/>
            <a:ext cx="714380" cy="1428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17560910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5"/>
          <p:cNvSpPr>
            <a:spLocks noGrp="1"/>
          </p:cNvSpPr>
          <p:nvPr>
            <p:ph type="sldNum" sz="quarter" idx="12"/>
          </p:nvPr>
        </p:nvSpPr>
        <p:spPr>
          <a:noFill/>
        </p:spPr>
        <p:txBody>
          <a:bodyPr/>
          <a:lstStyle/>
          <a:p>
            <a:fld id="{C41E340D-A94B-4F5A-95B0-457730B1F7D5}" type="slidenum">
              <a:rPr lang="en-US" smtClean="0">
                <a:latin typeface="Arial" pitchFamily="34" charset="0"/>
              </a:rPr>
              <a:pPr/>
              <a:t>2</a:t>
            </a:fld>
            <a:endParaRPr lang="en-US">
              <a:latin typeface="Arial" pitchFamily="34" charset="0"/>
            </a:endParaRPr>
          </a:p>
        </p:txBody>
      </p:sp>
      <p:sp>
        <p:nvSpPr>
          <p:cNvPr id="6149" name="Rectangle 3"/>
          <p:cNvSpPr>
            <a:spLocks noGrp="1" noChangeArrowheads="1"/>
          </p:cNvSpPr>
          <p:nvPr>
            <p:ph type="body" idx="1"/>
          </p:nvPr>
        </p:nvSpPr>
        <p:spPr>
          <a:xfrm>
            <a:off x="450953" y="188640"/>
            <a:ext cx="8496944" cy="648072"/>
          </a:xfrm>
        </p:spPr>
        <p:txBody>
          <a:bodyPr/>
          <a:lstStyle/>
          <a:p>
            <a:pPr marL="0" indent="0" eaLnBrk="1" hangingPunct="1">
              <a:lnSpc>
                <a:spcPct val="90000"/>
              </a:lnSpc>
              <a:buNone/>
            </a:pPr>
            <a:r>
              <a:rPr lang="el-GR" sz="2800" dirty="0">
                <a:latin typeface="Arial"/>
                <a:cs typeface="Arial"/>
              </a:rPr>
              <a:t>Σ</a:t>
            </a:r>
            <a:r>
              <a:rPr lang="en-US" sz="2800" dirty="0" err="1">
                <a:latin typeface="Arial"/>
                <a:cs typeface="Arial"/>
              </a:rPr>
              <a:t>ύ</a:t>
            </a:r>
            <a:r>
              <a:rPr lang="el-GR" sz="2800" dirty="0" err="1">
                <a:latin typeface="Arial"/>
                <a:cs typeface="Arial"/>
              </a:rPr>
              <a:t>νοψη</a:t>
            </a:r>
            <a:r>
              <a:rPr lang="el-GR" sz="2800" dirty="0">
                <a:latin typeface="Arial"/>
                <a:cs typeface="Arial"/>
              </a:rPr>
              <a:t> Μέχρι Σήμερα:</a:t>
            </a:r>
            <a:endParaRPr lang="en-US" sz="2800" dirty="0">
              <a:latin typeface="Arial"/>
              <a:cs typeface="Arial"/>
            </a:endParaRPr>
          </a:p>
          <a:p>
            <a:pPr marL="0" indent="0" eaLnBrk="1" hangingPunct="1">
              <a:lnSpc>
                <a:spcPct val="90000"/>
              </a:lnSpc>
              <a:buNone/>
            </a:pPr>
            <a:endParaRPr lang="en-US" sz="2400" dirty="0">
              <a:cs typeface="Arial"/>
            </a:endParaRPr>
          </a:p>
          <a:p>
            <a:pPr marL="0" indent="0" eaLnBrk="1" hangingPunct="1">
              <a:lnSpc>
                <a:spcPct val="90000"/>
              </a:lnSpc>
              <a:buNone/>
            </a:pPr>
            <a:r>
              <a:rPr lang="el-GR" sz="2400" dirty="0">
                <a:latin typeface="Arial"/>
                <a:cs typeface="Arial"/>
              </a:rPr>
              <a:t>Στα προηγούμενα μαθήματα μάθαμε το</a:t>
            </a:r>
            <a:r>
              <a:rPr lang="el-GR" sz="2400" dirty="0">
                <a:solidFill>
                  <a:srgbClr val="FF0000"/>
                </a:solidFill>
                <a:latin typeface="Arial"/>
                <a:cs typeface="Arial"/>
              </a:rPr>
              <a:t> </a:t>
            </a:r>
            <a:r>
              <a:rPr lang="el-GR" sz="2400" b="1" dirty="0">
                <a:solidFill>
                  <a:srgbClr val="FF0000"/>
                </a:solidFill>
                <a:latin typeface="Arial"/>
                <a:cs typeface="Arial"/>
              </a:rPr>
              <a:t>Δυαδικό Σύστημα </a:t>
            </a:r>
            <a:endParaRPr lang="en-US" sz="2400" b="1" dirty="0">
              <a:solidFill>
                <a:srgbClr val="FF0000"/>
              </a:solidFill>
              <a:latin typeface="Arial"/>
              <a:cs typeface="Arial"/>
            </a:endParaRPr>
          </a:p>
          <a:p>
            <a:pPr eaLnBrk="1" hangingPunct="1">
              <a:lnSpc>
                <a:spcPct val="90000"/>
              </a:lnSpc>
              <a:buFont typeface="Wingdings" pitchFamily="2" charset="2"/>
              <a:buChar char="à"/>
            </a:pPr>
            <a:r>
              <a:rPr lang="el-GR" sz="2400" dirty="0">
                <a:cs typeface="Arial"/>
              </a:rPr>
              <a:t>Κωδικοποίηση </a:t>
            </a:r>
            <a:r>
              <a:rPr lang="en-US" sz="2400" dirty="0">
                <a:cs typeface="Arial"/>
              </a:rPr>
              <a:t>–</a:t>
            </a:r>
            <a:r>
              <a:rPr lang="el-GR" sz="2400" dirty="0">
                <a:cs typeface="Arial"/>
              </a:rPr>
              <a:t> Επεξεργασία – Αποκωδικοποίηση</a:t>
            </a:r>
          </a:p>
          <a:p>
            <a:pPr eaLnBrk="1" hangingPunct="1">
              <a:lnSpc>
                <a:spcPct val="90000"/>
              </a:lnSpc>
              <a:buFont typeface="Wingdings" pitchFamily="2" charset="2"/>
              <a:buChar char="à"/>
            </a:pPr>
            <a:r>
              <a:rPr lang="en-US" sz="2400" dirty="0">
                <a:cs typeface="Arial"/>
              </a:rPr>
              <a:t>Bit/Byte/Word</a:t>
            </a:r>
            <a:endParaRPr lang="el-GR" sz="2400" dirty="0">
              <a:cs typeface="Arial"/>
            </a:endParaRPr>
          </a:p>
          <a:p>
            <a:pPr eaLnBrk="1" hangingPunct="1">
              <a:lnSpc>
                <a:spcPct val="90000"/>
              </a:lnSpc>
              <a:buFont typeface="Wingdings" pitchFamily="2" charset="2"/>
              <a:buChar char="à"/>
            </a:pPr>
            <a:r>
              <a:rPr lang="el-GR" sz="2400" dirty="0">
                <a:cs typeface="Arial"/>
              </a:rPr>
              <a:t>Κωδικοποίηση αριθμών </a:t>
            </a:r>
          </a:p>
          <a:p>
            <a:pPr lvl="1" eaLnBrk="1" hangingPunct="1">
              <a:lnSpc>
                <a:spcPct val="90000"/>
              </a:lnSpc>
              <a:buFont typeface="Wingdings" pitchFamily="2" charset="2"/>
              <a:buChar char="à"/>
            </a:pPr>
            <a:r>
              <a:rPr lang="el-GR" sz="2000" dirty="0">
                <a:cs typeface="Arial"/>
              </a:rPr>
              <a:t>Παρ</a:t>
            </a:r>
            <a:r>
              <a:rPr lang="en-US" sz="2000" dirty="0" err="1">
                <a:cs typeface="Arial"/>
              </a:rPr>
              <a:t>ά</a:t>
            </a:r>
            <a:r>
              <a:rPr lang="el-GR" sz="2000" dirty="0" err="1">
                <a:cs typeface="Arial"/>
              </a:rPr>
              <a:t>σταση</a:t>
            </a:r>
            <a:r>
              <a:rPr lang="el-GR" sz="2000" dirty="0">
                <a:cs typeface="Arial"/>
              </a:rPr>
              <a:t> Ακέραιων Θετικών /</a:t>
            </a:r>
            <a:r>
              <a:rPr lang="el-GR" sz="2000" dirty="0">
                <a:cs typeface="Calibri"/>
              </a:rPr>
              <a:t> Αρνητικών, </a:t>
            </a:r>
            <a:r>
              <a:rPr lang="en-US" sz="2000" dirty="0">
                <a:cs typeface="Arial"/>
              </a:rPr>
              <a:t>Fixed &amp;</a:t>
            </a:r>
            <a:r>
              <a:rPr lang="el-GR" sz="2000" dirty="0">
                <a:cs typeface="Arial"/>
              </a:rPr>
              <a:t> </a:t>
            </a:r>
            <a:r>
              <a:rPr lang="en-US" sz="2000" dirty="0">
                <a:cs typeface="Arial"/>
              </a:rPr>
              <a:t>Floating point</a:t>
            </a:r>
            <a:r>
              <a:rPr lang="el-GR" sz="2000" dirty="0">
                <a:cs typeface="Arial"/>
              </a:rPr>
              <a:t>, </a:t>
            </a:r>
            <a:r>
              <a:rPr lang="el-GR" sz="2000" dirty="0">
                <a:cs typeface="Calibri"/>
              </a:rPr>
              <a:t> Πρόσθεση, Αφαίρεση, Πολλαπλασιασμός,</a:t>
            </a:r>
            <a:endParaRPr lang="el-GR" sz="2000" dirty="0">
              <a:cs typeface="Arial"/>
            </a:endParaRPr>
          </a:p>
          <a:p>
            <a:pPr eaLnBrk="1" hangingPunct="1">
              <a:lnSpc>
                <a:spcPct val="90000"/>
              </a:lnSpc>
              <a:buFont typeface="Wingdings" pitchFamily="2" charset="2"/>
              <a:buChar char="à"/>
            </a:pPr>
            <a:r>
              <a:rPr lang="el-GR" sz="2400" dirty="0">
                <a:cs typeface="Arial"/>
              </a:rPr>
              <a:t>Κωδικοποίηση άλλων δεδομένων</a:t>
            </a:r>
          </a:p>
          <a:p>
            <a:pPr lvl="1" eaLnBrk="1" hangingPunct="1">
              <a:lnSpc>
                <a:spcPct val="90000"/>
              </a:lnSpc>
              <a:buFont typeface="Wingdings" pitchFamily="2" charset="2"/>
              <a:buChar char="à"/>
            </a:pPr>
            <a:r>
              <a:rPr lang="el-GR" sz="2000" dirty="0">
                <a:cs typeface="Arial"/>
              </a:rPr>
              <a:t>Χαρακτήρες, Εικόνα, Ήχος</a:t>
            </a:r>
            <a:r>
              <a:rPr lang="en-US" sz="2000" dirty="0">
                <a:cs typeface="Arial"/>
              </a:rPr>
              <a:t>, </a:t>
            </a:r>
            <a:r>
              <a:rPr lang="el-GR" sz="2000" dirty="0">
                <a:cs typeface="Arial"/>
              </a:rPr>
              <a:t>Αναλογικό Σήμα</a:t>
            </a:r>
          </a:p>
          <a:p>
            <a:pPr eaLnBrk="1" hangingPunct="1">
              <a:lnSpc>
                <a:spcPct val="90000"/>
              </a:lnSpc>
              <a:buFont typeface="Wingdings" pitchFamily="2" charset="2"/>
              <a:buChar char="à"/>
            </a:pPr>
            <a:r>
              <a:rPr lang="el-GR" sz="2400" dirty="0">
                <a:cs typeface="Arial"/>
              </a:rPr>
              <a:t>Μετατροπή Αναλογικού Σήματος σε Ψηφιακό (</a:t>
            </a:r>
            <a:r>
              <a:rPr lang="en-GB" sz="2400" dirty="0">
                <a:cs typeface="Arial"/>
              </a:rPr>
              <a:t>ADC/DAC)</a:t>
            </a:r>
            <a:r>
              <a:rPr lang="el-GR" sz="2400" dirty="0">
                <a:cs typeface="Arial"/>
              </a:rPr>
              <a:t>, </a:t>
            </a:r>
            <a:r>
              <a:rPr lang="el" sz="2400" dirty="0">
                <a:cs typeface="Arial"/>
              </a:rPr>
              <a:t>Μέθοδοι Επαλήθευσης Δεδομένων</a:t>
            </a:r>
            <a:endParaRPr lang="en-US" sz="2400" dirty="0">
              <a:cs typeface="Arial"/>
            </a:endParaRPr>
          </a:p>
          <a:p>
            <a:pPr marL="0" indent="0" eaLnBrk="1" hangingPunct="1">
              <a:lnSpc>
                <a:spcPct val="90000"/>
              </a:lnSpc>
              <a:buNone/>
            </a:pPr>
            <a:endParaRPr lang="en-US" sz="2400" dirty="0">
              <a:cs typeface="Arial"/>
            </a:endParaRPr>
          </a:p>
        </p:txBody>
      </p:sp>
      <p:sp>
        <p:nvSpPr>
          <p:cNvPr id="6" name="Line 34">
            <a:extLst>
              <a:ext uri="{FF2B5EF4-FFF2-40B4-BE49-F238E27FC236}">
                <a16:creationId xmlns:a16="http://schemas.microsoft.com/office/drawing/2014/main" id="{52AF3F29-01CC-914A-81D6-4125BAC44563}"/>
              </a:ext>
            </a:extLst>
          </p:cNvPr>
          <p:cNvSpPr>
            <a:spLocks noChangeShapeType="1"/>
          </p:cNvSpPr>
          <p:nvPr/>
        </p:nvSpPr>
        <p:spPr bwMode="auto">
          <a:xfrm>
            <a:off x="395287" y="764704"/>
            <a:ext cx="8353425" cy="0"/>
          </a:xfrm>
          <a:prstGeom prst="line">
            <a:avLst/>
          </a:prstGeom>
          <a:noFill/>
          <a:ln w="38100">
            <a:solidFill>
              <a:srgbClr val="FF99FF"/>
            </a:solidFill>
            <a:round/>
            <a:headEnd/>
            <a:tailEnd/>
          </a:ln>
        </p:spPr>
        <p:txBody>
          <a:bodyPr/>
          <a:lstStyle/>
          <a:p>
            <a:endParaRPr lang="el-GR"/>
          </a:p>
        </p:txBody>
      </p:sp>
      <p:sp>
        <p:nvSpPr>
          <p:cNvPr id="2" name="Rectangle 1">
            <a:extLst>
              <a:ext uri="{FF2B5EF4-FFF2-40B4-BE49-F238E27FC236}">
                <a16:creationId xmlns:a16="http://schemas.microsoft.com/office/drawing/2014/main" id="{D7444896-865B-F541-BEDD-1E61A42FA674}"/>
              </a:ext>
            </a:extLst>
          </p:cNvPr>
          <p:cNvSpPr/>
          <p:nvPr/>
        </p:nvSpPr>
        <p:spPr>
          <a:xfrm>
            <a:off x="223811" y="5148212"/>
            <a:ext cx="8696376" cy="923330"/>
          </a:xfrm>
          <a:prstGeom prst="rect">
            <a:avLst/>
          </a:prstGeom>
        </p:spPr>
        <p:txBody>
          <a:bodyPr wrap="square">
            <a:spAutoFit/>
          </a:bodyPr>
          <a:lstStyle/>
          <a:p>
            <a:pPr algn="ctr"/>
            <a:r>
              <a:rPr lang="el-GR" b="1" dirty="0">
                <a:solidFill>
                  <a:srgbClr val="FF0000"/>
                </a:solidFill>
                <a:latin typeface="Arial"/>
                <a:cs typeface="Arial"/>
              </a:rPr>
              <a:t>Πως η θεωρία αυτή υλοποιείται σε επίπεδο Η/Υ?</a:t>
            </a:r>
          </a:p>
          <a:p>
            <a:pPr algn="ctr"/>
            <a:r>
              <a:rPr lang="en-US" b="1" dirty="0">
                <a:solidFill>
                  <a:srgbClr val="FF0000"/>
                </a:solidFill>
              </a:rPr>
              <a:t>Transistor</a:t>
            </a:r>
            <a:endParaRPr lang="el-GR" b="1" dirty="0">
              <a:solidFill>
                <a:srgbClr val="FF0000"/>
              </a:solidFill>
            </a:endParaRPr>
          </a:p>
          <a:p>
            <a:pPr algn="ctr"/>
            <a:r>
              <a:rPr lang="el" dirty="0">
                <a:solidFill>
                  <a:srgbClr val="FF0000"/>
                </a:solidFill>
              </a:rPr>
              <a:t>Λογικά Κυκλώματα, </a:t>
            </a:r>
            <a:r>
              <a:rPr lang="el-GR" dirty="0">
                <a:solidFill>
                  <a:srgbClr val="FF0000"/>
                </a:solidFill>
              </a:rPr>
              <a:t>Λογικών συναρτήσεις, </a:t>
            </a:r>
            <a:r>
              <a:rPr lang="el" dirty="0">
                <a:solidFill>
                  <a:srgbClr val="FF0000"/>
                </a:solidFill>
              </a:rPr>
              <a:t>Λογικές πύλες, Λογικές Πράξεις</a:t>
            </a:r>
            <a:endParaRPr lang="el-GR" b="1" dirty="0">
              <a:solidFill>
                <a:srgbClr val="FF0000"/>
              </a:solidFill>
              <a:latin typeface="Arial"/>
              <a:cs typeface="Arial"/>
            </a:endParaRPr>
          </a:p>
        </p:txBody>
      </p:sp>
    </p:spTree>
    <p:extLst>
      <p:ext uri="{BB962C8B-B14F-4D97-AF65-F5344CB8AC3E}">
        <p14:creationId xmlns:p14="http://schemas.microsoft.com/office/powerpoint/2010/main" val="176902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AD0FA4-A106-E345-9941-E9B68E7E0FE5}"/>
              </a:ext>
            </a:extLst>
          </p:cNvPr>
          <p:cNvSpPr/>
          <p:nvPr/>
        </p:nvSpPr>
        <p:spPr>
          <a:xfrm>
            <a:off x="107504" y="1830143"/>
            <a:ext cx="4351745" cy="230425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 name="Rectangle 9">
            <a:extLst>
              <a:ext uri="{FF2B5EF4-FFF2-40B4-BE49-F238E27FC236}">
                <a16:creationId xmlns:a16="http://schemas.microsoft.com/office/drawing/2014/main" id="{2014C6E0-B294-5B4D-B9B1-C68E7B5FFF59}"/>
              </a:ext>
            </a:extLst>
          </p:cNvPr>
          <p:cNvSpPr/>
          <p:nvPr/>
        </p:nvSpPr>
        <p:spPr>
          <a:xfrm>
            <a:off x="4563016" y="1839521"/>
            <a:ext cx="4351745" cy="23042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5125" name="Slide Number Placeholder 5"/>
          <p:cNvSpPr>
            <a:spLocks noGrp="1"/>
          </p:cNvSpPr>
          <p:nvPr>
            <p:ph type="sldNum" sz="quarter" idx="12"/>
          </p:nvPr>
        </p:nvSpPr>
        <p:spPr>
          <a:noFill/>
        </p:spPr>
        <p:txBody>
          <a:bodyPr/>
          <a:lstStyle/>
          <a:p>
            <a:fld id="{56DD3427-5323-4B07-8156-2AD9FBC2FABC}" type="slidenum">
              <a:rPr lang="en-US" smtClean="0">
                <a:latin typeface="Arial"/>
                <a:cs typeface="Arial"/>
              </a:rPr>
              <a:pPr/>
              <a:t>20</a:t>
            </a:fld>
            <a:endParaRPr lang="en-US" dirty="0">
              <a:latin typeface="Arial"/>
              <a:cs typeface="Arial"/>
            </a:endParaRPr>
          </a:p>
        </p:txBody>
      </p:sp>
      <p:sp>
        <p:nvSpPr>
          <p:cNvPr id="5126" name="Rectangle 2"/>
          <p:cNvSpPr>
            <a:spLocks noGrp="1" noChangeArrowheads="1"/>
          </p:cNvSpPr>
          <p:nvPr>
            <p:ph type="title"/>
          </p:nvPr>
        </p:nvSpPr>
        <p:spPr>
          <a:xfrm>
            <a:off x="457200" y="-27384"/>
            <a:ext cx="8229600" cy="725470"/>
          </a:xfrm>
        </p:spPr>
        <p:txBody>
          <a:bodyPr/>
          <a:lstStyle/>
          <a:p>
            <a:pPr eaLnBrk="1" hangingPunct="1"/>
            <a:r>
              <a:rPr lang="el-GR" sz="3600" dirty="0">
                <a:latin typeface="Arial"/>
                <a:cs typeface="Arial"/>
              </a:rPr>
              <a:t>Άλγεβρα </a:t>
            </a:r>
            <a:r>
              <a:rPr lang="en-US" sz="3600" dirty="0">
                <a:latin typeface="Arial"/>
                <a:cs typeface="Arial"/>
              </a:rPr>
              <a:t>Boole </a:t>
            </a:r>
            <a:r>
              <a:rPr lang="el-GR" sz="3600" dirty="0">
                <a:latin typeface="Arial"/>
                <a:cs typeface="Arial"/>
              </a:rPr>
              <a:t>&amp; Λογικά Κυκλώματα</a:t>
            </a:r>
            <a:endParaRPr lang="en-US" sz="3600" dirty="0">
              <a:latin typeface="Arial"/>
              <a:cs typeface="Arial"/>
            </a:endParaRPr>
          </a:p>
        </p:txBody>
      </p:sp>
      <p:sp>
        <p:nvSpPr>
          <p:cNvPr id="5127" name="Line 4"/>
          <p:cNvSpPr>
            <a:spLocks noChangeShapeType="1"/>
          </p:cNvSpPr>
          <p:nvPr/>
        </p:nvSpPr>
        <p:spPr bwMode="auto">
          <a:xfrm>
            <a:off x="357158" y="764704"/>
            <a:ext cx="8353425" cy="0"/>
          </a:xfrm>
          <a:prstGeom prst="line">
            <a:avLst/>
          </a:prstGeom>
          <a:noFill/>
          <a:ln w="38100">
            <a:solidFill>
              <a:srgbClr val="339933"/>
            </a:solidFill>
            <a:round/>
            <a:headEnd/>
            <a:tailEnd/>
          </a:ln>
        </p:spPr>
        <p:txBody>
          <a:bodyPr/>
          <a:lstStyle/>
          <a:p>
            <a:endParaRPr lang="el-GR" dirty="0">
              <a:latin typeface="Arial"/>
              <a:cs typeface="Arial"/>
            </a:endParaRPr>
          </a:p>
        </p:txBody>
      </p:sp>
      <p:sp>
        <p:nvSpPr>
          <p:cNvPr id="33" name="Rectangle 32"/>
          <p:cNvSpPr/>
          <p:nvPr/>
        </p:nvSpPr>
        <p:spPr>
          <a:xfrm>
            <a:off x="211271" y="2047488"/>
            <a:ext cx="4041433" cy="1938992"/>
          </a:xfrm>
          <a:prstGeom prst="rect">
            <a:avLst/>
          </a:prstGeom>
        </p:spPr>
        <p:txBody>
          <a:bodyPr wrap="square">
            <a:spAutoFit/>
          </a:bodyPr>
          <a:lstStyle/>
          <a:p>
            <a:r>
              <a:rPr lang="el-GR" sz="2400" dirty="0">
                <a:latin typeface="Arial"/>
                <a:cs typeface="Arial"/>
              </a:rPr>
              <a:t>“0”</a:t>
            </a:r>
            <a:r>
              <a:rPr lang="en-US" sz="2400" dirty="0">
                <a:latin typeface="Arial"/>
                <a:cs typeface="Arial"/>
              </a:rPr>
              <a:t>:</a:t>
            </a:r>
            <a:r>
              <a:rPr lang="el-GR" sz="2400" dirty="0">
                <a:latin typeface="Arial"/>
                <a:cs typeface="Arial"/>
              </a:rPr>
              <a:t>  ψευδές</a:t>
            </a:r>
          </a:p>
          <a:p>
            <a:r>
              <a:rPr lang="el-GR" sz="2400" dirty="0">
                <a:latin typeface="Arial"/>
                <a:cs typeface="Arial"/>
              </a:rPr>
              <a:t>       θεση </a:t>
            </a:r>
            <a:r>
              <a:rPr lang="en-US" sz="2400" dirty="0">
                <a:latin typeface="Arial"/>
                <a:cs typeface="Arial"/>
              </a:rPr>
              <a:t>OFF</a:t>
            </a:r>
            <a:endParaRPr lang="el-GR" sz="2400" dirty="0">
              <a:latin typeface="Arial"/>
              <a:cs typeface="Arial"/>
            </a:endParaRPr>
          </a:p>
          <a:p>
            <a:r>
              <a:rPr lang="el-GR" sz="2400" dirty="0">
                <a:latin typeface="Arial"/>
                <a:cs typeface="Arial"/>
              </a:rPr>
              <a:t>       0</a:t>
            </a:r>
            <a:r>
              <a:rPr lang="en-US" sz="2400" dirty="0">
                <a:latin typeface="Arial"/>
                <a:cs typeface="Arial"/>
              </a:rPr>
              <a:t>V</a:t>
            </a:r>
            <a:endParaRPr lang="el-GR" sz="2400" dirty="0">
              <a:latin typeface="Arial"/>
              <a:cs typeface="Arial"/>
            </a:endParaRPr>
          </a:p>
          <a:p>
            <a:r>
              <a:rPr lang="el-GR" sz="2400" dirty="0">
                <a:latin typeface="Arial"/>
                <a:cs typeface="Arial"/>
              </a:rPr>
              <a:t>       Ανοιχτός διακόπτης</a:t>
            </a:r>
          </a:p>
          <a:p>
            <a:r>
              <a:rPr lang="el-GR" sz="2400" dirty="0">
                <a:latin typeface="Arial"/>
                <a:cs typeface="Arial"/>
              </a:rPr>
              <a:t>       Σβηστή </a:t>
            </a:r>
            <a:r>
              <a:rPr lang="el-GR" sz="2400" dirty="0" err="1">
                <a:latin typeface="Arial"/>
                <a:cs typeface="Arial"/>
              </a:rPr>
              <a:t>λαμπα</a:t>
            </a:r>
            <a:endParaRPr lang="el-GR" sz="2400" dirty="0">
              <a:latin typeface="Arial"/>
              <a:cs typeface="Arial"/>
            </a:endParaRPr>
          </a:p>
        </p:txBody>
      </p:sp>
      <p:sp>
        <p:nvSpPr>
          <p:cNvPr id="13" name="Rectangle 32"/>
          <p:cNvSpPr/>
          <p:nvPr/>
        </p:nvSpPr>
        <p:spPr>
          <a:xfrm>
            <a:off x="457200" y="4590322"/>
            <a:ext cx="8100392" cy="1446550"/>
          </a:xfrm>
          <a:prstGeom prst="rect">
            <a:avLst/>
          </a:prstGeom>
        </p:spPr>
        <p:txBody>
          <a:bodyPr wrap="square">
            <a:spAutoFit/>
          </a:bodyPr>
          <a:lstStyle/>
          <a:p>
            <a:pPr algn="ctr"/>
            <a:r>
              <a:rPr lang="el-GR" sz="3200" b="1" dirty="0">
                <a:latin typeface="Arial"/>
                <a:cs typeface="Arial"/>
              </a:rPr>
              <a:t>Μεταβλητές Άλγεβρας </a:t>
            </a:r>
            <a:r>
              <a:rPr lang="en-US" sz="3200" b="1" dirty="0">
                <a:latin typeface="Arial"/>
                <a:cs typeface="Arial"/>
              </a:rPr>
              <a:t>Boole</a:t>
            </a:r>
            <a:endParaRPr lang="el-GR" sz="3200" b="1" dirty="0">
              <a:latin typeface="Arial"/>
              <a:cs typeface="Arial"/>
            </a:endParaRPr>
          </a:p>
          <a:p>
            <a:pPr algn="ctr"/>
            <a:r>
              <a:rPr lang="en-US" sz="3200" b="1" dirty="0">
                <a:latin typeface="Arial"/>
                <a:cs typeface="Arial"/>
              </a:rPr>
              <a:t> </a:t>
            </a:r>
            <a:endParaRPr lang="el-GR" sz="3200" b="1" dirty="0">
              <a:latin typeface="Arial"/>
              <a:cs typeface="Arial"/>
            </a:endParaRPr>
          </a:p>
          <a:p>
            <a:pPr algn="ctr"/>
            <a:r>
              <a:rPr lang="en-US" sz="2400" dirty="0" err="1">
                <a:latin typeface="Arial"/>
                <a:cs typeface="Arial"/>
              </a:rPr>
              <a:t>x,y,z</a:t>
            </a:r>
            <a:r>
              <a:rPr lang="el-GR" sz="2400" dirty="0">
                <a:latin typeface="Arial"/>
                <a:cs typeface="Arial"/>
              </a:rPr>
              <a:t>.... Όπου παίρνουν τιμές 0 / 1</a:t>
            </a:r>
          </a:p>
        </p:txBody>
      </p:sp>
      <p:sp>
        <p:nvSpPr>
          <p:cNvPr id="23" name="Rectangle 22"/>
          <p:cNvSpPr/>
          <p:nvPr/>
        </p:nvSpPr>
        <p:spPr>
          <a:xfrm>
            <a:off x="4684752" y="1975480"/>
            <a:ext cx="3744416" cy="2308324"/>
          </a:xfrm>
          <a:prstGeom prst="rect">
            <a:avLst/>
          </a:prstGeom>
        </p:spPr>
        <p:txBody>
          <a:bodyPr wrap="square">
            <a:spAutoFit/>
          </a:bodyPr>
          <a:lstStyle/>
          <a:p>
            <a:r>
              <a:rPr lang="el-GR" sz="2400" dirty="0">
                <a:latin typeface="Arial"/>
                <a:cs typeface="Arial"/>
              </a:rPr>
              <a:t>“1”: Αληθές</a:t>
            </a:r>
          </a:p>
          <a:p>
            <a:r>
              <a:rPr lang="el-GR" sz="2400" dirty="0">
                <a:latin typeface="Arial"/>
                <a:cs typeface="Arial"/>
              </a:rPr>
              <a:t>     θέση </a:t>
            </a:r>
            <a:r>
              <a:rPr lang="en-US" sz="2400" dirty="0">
                <a:latin typeface="Arial"/>
                <a:cs typeface="Arial"/>
              </a:rPr>
              <a:t>ON</a:t>
            </a:r>
            <a:endParaRPr lang="el-GR" sz="2400" dirty="0">
              <a:latin typeface="Arial"/>
              <a:cs typeface="Arial"/>
            </a:endParaRPr>
          </a:p>
          <a:p>
            <a:r>
              <a:rPr lang="el-GR" sz="2400" dirty="0">
                <a:latin typeface="Arial"/>
                <a:cs typeface="Arial"/>
              </a:rPr>
              <a:t>     5</a:t>
            </a:r>
            <a:r>
              <a:rPr lang="en-US" sz="2400" dirty="0">
                <a:latin typeface="Arial"/>
                <a:cs typeface="Arial"/>
              </a:rPr>
              <a:t>V</a:t>
            </a:r>
            <a:endParaRPr lang="el-GR" sz="2400" dirty="0">
              <a:latin typeface="Arial"/>
              <a:cs typeface="Arial"/>
            </a:endParaRPr>
          </a:p>
          <a:p>
            <a:r>
              <a:rPr lang="el-GR" sz="2400" dirty="0">
                <a:latin typeface="Arial"/>
                <a:cs typeface="Arial"/>
              </a:rPr>
              <a:t>     κλειστός διακόπτης</a:t>
            </a:r>
          </a:p>
          <a:p>
            <a:r>
              <a:rPr lang="el-GR" sz="2400" dirty="0">
                <a:latin typeface="Arial"/>
                <a:cs typeface="Arial"/>
              </a:rPr>
              <a:t>     αναμένη λάμπα</a:t>
            </a:r>
            <a:r>
              <a:rPr lang="en-US" sz="2400" dirty="0">
                <a:latin typeface="Arial"/>
                <a:cs typeface="Arial"/>
              </a:rPr>
              <a:t> </a:t>
            </a:r>
            <a:endParaRPr lang="el-GR" sz="2400" dirty="0">
              <a:latin typeface="Arial"/>
              <a:cs typeface="Arial"/>
            </a:endParaRPr>
          </a:p>
          <a:p>
            <a:pPr algn="r"/>
            <a:endParaRPr lang="el-GR" sz="2400" dirty="0">
              <a:latin typeface="Arial"/>
              <a:cs typeface="Arial"/>
            </a:endParaRPr>
          </a:p>
        </p:txBody>
      </p:sp>
      <p:sp>
        <p:nvSpPr>
          <p:cNvPr id="2" name="Rectangle 1">
            <a:extLst>
              <a:ext uri="{FF2B5EF4-FFF2-40B4-BE49-F238E27FC236}">
                <a16:creationId xmlns:a16="http://schemas.microsoft.com/office/drawing/2014/main" id="{2347968B-41F3-BD40-A565-2B411F2A455A}"/>
              </a:ext>
            </a:extLst>
          </p:cNvPr>
          <p:cNvSpPr/>
          <p:nvPr/>
        </p:nvSpPr>
        <p:spPr>
          <a:xfrm>
            <a:off x="2031621" y="843423"/>
            <a:ext cx="5306261" cy="584775"/>
          </a:xfrm>
          <a:prstGeom prst="rect">
            <a:avLst/>
          </a:prstGeom>
        </p:spPr>
        <p:txBody>
          <a:bodyPr wrap="none">
            <a:spAutoFit/>
          </a:bodyPr>
          <a:lstStyle/>
          <a:p>
            <a:r>
              <a:rPr lang="el-GR" sz="3200" b="1" dirty="0">
                <a:latin typeface="Arial"/>
                <a:cs typeface="Arial"/>
              </a:rPr>
              <a:t>Σταθερές Άλγεβρας </a:t>
            </a:r>
            <a:r>
              <a:rPr lang="en-US" sz="3200" b="1" dirty="0">
                <a:latin typeface="Arial"/>
                <a:cs typeface="Arial"/>
              </a:rPr>
              <a:t>Boole </a:t>
            </a:r>
            <a:endParaRPr lang="en-GR" sz="3200" b="1" dirty="0"/>
          </a:p>
        </p:txBody>
      </p:sp>
    </p:spTree>
    <p:extLst>
      <p:ext uri="{BB962C8B-B14F-4D97-AF65-F5344CB8AC3E}">
        <p14:creationId xmlns:p14="http://schemas.microsoft.com/office/powerpoint/2010/main" val="1792678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Slide Number Placeholder 5"/>
          <p:cNvSpPr>
            <a:spLocks noGrp="1"/>
          </p:cNvSpPr>
          <p:nvPr>
            <p:ph type="sldNum" sz="quarter" idx="12"/>
          </p:nvPr>
        </p:nvSpPr>
        <p:spPr>
          <a:noFill/>
        </p:spPr>
        <p:txBody>
          <a:bodyPr/>
          <a:lstStyle/>
          <a:p>
            <a:fld id="{56DD3427-5323-4B07-8156-2AD9FBC2FABC}" type="slidenum">
              <a:rPr lang="en-US" smtClean="0"/>
              <a:pPr/>
              <a:t>21</a:t>
            </a:fld>
            <a:endParaRPr lang="en-US"/>
          </a:p>
        </p:txBody>
      </p:sp>
      <p:sp>
        <p:nvSpPr>
          <p:cNvPr id="5126" name="Rectangle 2"/>
          <p:cNvSpPr>
            <a:spLocks noGrp="1" noChangeArrowheads="1"/>
          </p:cNvSpPr>
          <p:nvPr>
            <p:ph type="title"/>
          </p:nvPr>
        </p:nvSpPr>
        <p:spPr>
          <a:xfrm>
            <a:off x="457200" y="274638"/>
            <a:ext cx="8229600" cy="725470"/>
          </a:xfrm>
        </p:spPr>
        <p:txBody>
          <a:bodyPr/>
          <a:lstStyle/>
          <a:p>
            <a:r>
              <a:rPr lang="el-GR" dirty="0"/>
              <a:t>Τελεστές</a:t>
            </a:r>
            <a:r>
              <a:rPr lang="en-US" dirty="0"/>
              <a:t> (</a:t>
            </a:r>
            <a:r>
              <a:rPr lang="en-GB" dirty="0"/>
              <a:t>Boolean operators)</a:t>
            </a:r>
            <a:endParaRPr lang="en-US" dirty="0"/>
          </a:p>
        </p:txBody>
      </p:sp>
      <p:sp>
        <p:nvSpPr>
          <p:cNvPr id="5127" name="Line 4"/>
          <p:cNvSpPr>
            <a:spLocks noChangeShapeType="1"/>
          </p:cNvSpPr>
          <p:nvPr/>
        </p:nvSpPr>
        <p:spPr bwMode="auto">
          <a:xfrm>
            <a:off x="357158" y="1071546"/>
            <a:ext cx="8353425" cy="0"/>
          </a:xfrm>
          <a:prstGeom prst="line">
            <a:avLst/>
          </a:prstGeom>
          <a:noFill/>
          <a:ln w="38100">
            <a:solidFill>
              <a:srgbClr val="339933"/>
            </a:solidFill>
            <a:round/>
            <a:headEnd/>
            <a:tailEnd/>
          </a:ln>
        </p:spPr>
        <p:txBody>
          <a:bodyPr/>
          <a:lstStyle/>
          <a:p>
            <a:endParaRPr lang="el-GR"/>
          </a:p>
        </p:txBody>
      </p:sp>
      <p:sp>
        <p:nvSpPr>
          <p:cNvPr id="35" name="Rectangle 34"/>
          <p:cNvSpPr/>
          <p:nvPr/>
        </p:nvSpPr>
        <p:spPr>
          <a:xfrm>
            <a:off x="4860032" y="2719412"/>
            <a:ext cx="2435282" cy="523220"/>
          </a:xfrm>
          <a:prstGeom prst="rect">
            <a:avLst/>
          </a:prstGeom>
        </p:spPr>
        <p:txBody>
          <a:bodyPr wrap="none">
            <a:spAutoFit/>
          </a:bodyPr>
          <a:lstStyle/>
          <a:p>
            <a:r>
              <a:rPr lang="el-GR" sz="2800" dirty="0">
                <a:latin typeface="Comic Sans MS" pitchFamily="66" charset="0"/>
              </a:rPr>
              <a:t>(συμπλήρωμα)</a:t>
            </a:r>
            <a:endParaRPr lang="el-GR" sz="2800" dirty="0"/>
          </a:p>
        </p:txBody>
      </p:sp>
      <p:sp>
        <p:nvSpPr>
          <p:cNvPr id="36" name="Rectangle 35"/>
          <p:cNvSpPr/>
          <p:nvPr/>
        </p:nvSpPr>
        <p:spPr>
          <a:xfrm>
            <a:off x="4860032" y="3667015"/>
            <a:ext cx="1813317" cy="523220"/>
          </a:xfrm>
          <a:prstGeom prst="rect">
            <a:avLst/>
          </a:prstGeom>
        </p:spPr>
        <p:txBody>
          <a:bodyPr wrap="none">
            <a:spAutoFit/>
          </a:bodyPr>
          <a:lstStyle/>
          <a:p>
            <a:r>
              <a:rPr lang="el-GR" sz="2800" dirty="0">
                <a:latin typeface="Comic Sans MS" pitchFamily="66" charset="0"/>
              </a:rPr>
              <a:t>(γινόμενο)</a:t>
            </a:r>
            <a:endParaRPr lang="el-GR" sz="2800" dirty="0"/>
          </a:p>
        </p:txBody>
      </p:sp>
      <p:sp>
        <p:nvSpPr>
          <p:cNvPr id="37" name="Rectangle 36"/>
          <p:cNvSpPr/>
          <p:nvPr/>
        </p:nvSpPr>
        <p:spPr>
          <a:xfrm>
            <a:off x="4903264" y="4762984"/>
            <a:ext cx="1903085" cy="523220"/>
          </a:xfrm>
          <a:prstGeom prst="rect">
            <a:avLst/>
          </a:prstGeom>
        </p:spPr>
        <p:txBody>
          <a:bodyPr wrap="none">
            <a:spAutoFit/>
          </a:bodyPr>
          <a:lstStyle/>
          <a:p>
            <a:r>
              <a:rPr lang="el-GR" sz="2800" dirty="0">
                <a:latin typeface="Comic Sans MS" pitchFamily="66" charset="0"/>
              </a:rPr>
              <a:t>(άθροισμα)</a:t>
            </a:r>
            <a:endParaRPr lang="el-GR" sz="2800" dirty="0"/>
          </a:p>
        </p:txBody>
      </p:sp>
      <p:pic>
        <p:nvPicPr>
          <p:cNvPr id="13" name="Picture 12">
            <a:extLst>
              <a:ext uri="{FF2B5EF4-FFF2-40B4-BE49-F238E27FC236}">
                <a16:creationId xmlns:a16="http://schemas.microsoft.com/office/drawing/2014/main" id="{5B5F59D0-88E2-5846-80AA-BFB85CCD57A3}"/>
              </a:ext>
            </a:extLst>
          </p:cNvPr>
          <p:cNvPicPr>
            <a:picLocks noChangeAspect="1"/>
          </p:cNvPicPr>
          <p:nvPr/>
        </p:nvPicPr>
        <p:blipFill>
          <a:blip r:embed="rId3"/>
          <a:stretch>
            <a:fillRect/>
          </a:stretch>
        </p:blipFill>
        <p:spPr>
          <a:xfrm>
            <a:off x="1444329" y="1610686"/>
            <a:ext cx="3111500" cy="4114800"/>
          </a:xfrm>
          <a:prstGeom prst="rect">
            <a:avLst/>
          </a:prstGeom>
        </p:spPr>
      </p:pic>
      <p:sp>
        <p:nvSpPr>
          <p:cNvPr id="14" name="Rectangle 13">
            <a:extLst>
              <a:ext uri="{FF2B5EF4-FFF2-40B4-BE49-F238E27FC236}">
                <a16:creationId xmlns:a16="http://schemas.microsoft.com/office/drawing/2014/main" id="{9001F128-15A5-7D4A-A800-6B5A3C3E7FE2}"/>
              </a:ext>
            </a:extLst>
          </p:cNvPr>
          <p:cNvSpPr/>
          <p:nvPr/>
        </p:nvSpPr>
        <p:spPr>
          <a:xfrm>
            <a:off x="4903264" y="5300244"/>
            <a:ext cx="2481257" cy="369332"/>
          </a:xfrm>
          <a:prstGeom prst="rect">
            <a:avLst/>
          </a:prstGeom>
        </p:spPr>
        <p:txBody>
          <a:bodyPr wrap="none">
            <a:spAutoFit/>
          </a:bodyPr>
          <a:lstStyle/>
          <a:p>
            <a:r>
              <a:rPr lang="en-US" i="1" dirty="0">
                <a:solidFill>
                  <a:srgbClr val="FF0000"/>
                </a:solidFill>
              </a:rPr>
              <a:t>To ”</a:t>
            </a:r>
            <a:r>
              <a:rPr lang="el-GR" i="1" dirty="0">
                <a:solidFill>
                  <a:srgbClr val="FF0000"/>
                </a:solidFill>
              </a:rPr>
              <a:t>και" δεν είναι </a:t>
            </a:r>
            <a:r>
              <a:rPr lang="en-US" i="1" dirty="0">
                <a:solidFill>
                  <a:srgbClr val="FF0000"/>
                </a:solidFill>
              </a:rPr>
              <a:t>AND!</a:t>
            </a:r>
          </a:p>
        </p:txBody>
      </p:sp>
    </p:spTree>
    <p:extLst>
      <p:ext uri="{BB962C8B-B14F-4D97-AF65-F5344CB8AC3E}">
        <p14:creationId xmlns:p14="http://schemas.microsoft.com/office/powerpoint/2010/main" val="4089131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9" name="Slide Number Placeholder 5"/>
          <p:cNvSpPr>
            <a:spLocks noGrp="1"/>
          </p:cNvSpPr>
          <p:nvPr>
            <p:ph type="sldNum" sz="quarter" idx="12"/>
          </p:nvPr>
        </p:nvSpPr>
        <p:spPr>
          <a:noFill/>
        </p:spPr>
        <p:txBody>
          <a:bodyPr/>
          <a:lstStyle/>
          <a:p>
            <a:fld id="{FA59C779-2CCD-4657-9D60-60FB195398F0}" type="slidenum">
              <a:rPr lang="en-US" smtClean="0"/>
              <a:pPr/>
              <a:t>22</a:t>
            </a:fld>
            <a:endParaRPr lang="en-US"/>
          </a:p>
        </p:txBody>
      </p:sp>
      <p:sp>
        <p:nvSpPr>
          <p:cNvPr id="6150" name="Rectangle 2"/>
          <p:cNvSpPr>
            <a:spLocks noGrp="1" noChangeArrowheads="1"/>
          </p:cNvSpPr>
          <p:nvPr>
            <p:ph type="title"/>
          </p:nvPr>
        </p:nvSpPr>
        <p:spPr>
          <a:xfrm>
            <a:off x="1835696" y="274638"/>
            <a:ext cx="7308303" cy="725470"/>
          </a:xfrm>
        </p:spPr>
        <p:txBody>
          <a:bodyPr/>
          <a:lstStyle/>
          <a:p>
            <a:pPr eaLnBrk="1" hangingPunct="1"/>
            <a:r>
              <a:rPr lang="el-GR" sz="4000" dirty="0">
                <a:latin typeface="Arial"/>
                <a:cs typeface="Arial"/>
              </a:rPr>
              <a:t>Παραδείγματα Πράξεων</a:t>
            </a:r>
            <a:endParaRPr lang="en-US" sz="4000" dirty="0">
              <a:latin typeface="Comic Sans MS" pitchFamily="66" charset="0"/>
            </a:endParaRPr>
          </a:p>
        </p:txBody>
      </p:sp>
      <p:sp>
        <p:nvSpPr>
          <p:cNvPr id="19" name="Line 4"/>
          <p:cNvSpPr>
            <a:spLocks noChangeShapeType="1"/>
          </p:cNvSpPr>
          <p:nvPr/>
        </p:nvSpPr>
        <p:spPr bwMode="auto">
          <a:xfrm>
            <a:off x="357158" y="1071546"/>
            <a:ext cx="8353425" cy="0"/>
          </a:xfrm>
          <a:prstGeom prst="line">
            <a:avLst/>
          </a:prstGeom>
          <a:noFill/>
          <a:ln w="38100">
            <a:solidFill>
              <a:srgbClr val="339933"/>
            </a:solidFill>
            <a:round/>
            <a:headEnd/>
            <a:tailEnd/>
          </a:ln>
        </p:spPr>
        <p:txBody>
          <a:bodyPr/>
          <a:lstStyle/>
          <a:p>
            <a:endParaRPr lang="el-GR"/>
          </a:p>
        </p:txBody>
      </p:sp>
      <p:sp>
        <p:nvSpPr>
          <p:cNvPr id="81" name="Rectangle 80"/>
          <p:cNvSpPr/>
          <p:nvPr/>
        </p:nvSpPr>
        <p:spPr>
          <a:xfrm>
            <a:off x="755576" y="2132856"/>
            <a:ext cx="1357322" cy="584775"/>
          </a:xfrm>
          <a:prstGeom prst="rect">
            <a:avLst/>
          </a:prstGeom>
        </p:spPr>
        <p:txBody>
          <a:bodyPr wrap="square">
            <a:spAutoFit/>
          </a:bodyPr>
          <a:lstStyle/>
          <a:p>
            <a:r>
              <a:rPr lang="en-US" sz="3200" b="1" dirty="0">
                <a:latin typeface="Garamond" pitchFamily="18" charset="0"/>
              </a:rPr>
              <a:t>x </a:t>
            </a:r>
            <a:r>
              <a:rPr lang="el-GR" sz="3200" dirty="0">
                <a:latin typeface="Arial"/>
                <a:cs typeface="Arial"/>
              </a:rPr>
              <a:t>•</a:t>
            </a:r>
            <a:r>
              <a:rPr lang="en-US" sz="3200" b="1" dirty="0">
                <a:latin typeface="Garamond" pitchFamily="18" charset="0"/>
              </a:rPr>
              <a:t> </a:t>
            </a:r>
            <a:r>
              <a:rPr lang="el-GR" sz="3200" b="1" dirty="0">
                <a:latin typeface="Garamond" pitchFamily="18" charset="0"/>
              </a:rPr>
              <a:t>1</a:t>
            </a:r>
            <a:endParaRPr lang="el-GR" sz="3200" b="1" dirty="0"/>
          </a:p>
        </p:txBody>
      </p:sp>
      <p:sp>
        <p:nvSpPr>
          <p:cNvPr id="44" name="Rectangle 80"/>
          <p:cNvSpPr/>
          <p:nvPr/>
        </p:nvSpPr>
        <p:spPr>
          <a:xfrm>
            <a:off x="2112898" y="3165958"/>
            <a:ext cx="1357322" cy="584775"/>
          </a:xfrm>
          <a:prstGeom prst="rect">
            <a:avLst/>
          </a:prstGeom>
        </p:spPr>
        <p:txBody>
          <a:bodyPr wrap="square">
            <a:spAutoFit/>
          </a:bodyPr>
          <a:lstStyle/>
          <a:p>
            <a:r>
              <a:rPr lang="en-US" sz="3200" b="1" dirty="0">
                <a:latin typeface="Garamond" pitchFamily="18" charset="0"/>
              </a:rPr>
              <a:t>x </a:t>
            </a:r>
            <a:r>
              <a:rPr lang="el-GR" sz="3200" dirty="0">
                <a:latin typeface="Arial"/>
                <a:cs typeface="Arial"/>
              </a:rPr>
              <a:t>•</a:t>
            </a:r>
            <a:r>
              <a:rPr lang="en-US" sz="3200" b="1" dirty="0">
                <a:latin typeface="Garamond" pitchFamily="18" charset="0"/>
              </a:rPr>
              <a:t> y</a:t>
            </a:r>
            <a:endParaRPr lang="el-GR" sz="3200" b="1" dirty="0"/>
          </a:p>
        </p:txBody>
      </p:sp>
      <p:sp>
        <p:nvSpPr>
          <p:cNvPr id="50" name="Rectangle 80"/>
          <p:cNvSpPr/>
          <p:nvPr/>
        </p:nvSpPr>
        <p:spPr>
          <a:xfrm>
            <a:off x="3855209" y="1937200"/>
            <a:ext cx="1357322" cy="584775"/>
          </a:xfrm>
          <a:prstGeom prst="rect">
            <a:avLst/>
          </a:prstGeom>
        </p:spPr>
        <p:txBody>
          <a:bodyPr wrap="square">
            <a:spAutoFit/>
          </a:bodyPr>
          <a:lstStyle/>
          <a:p>
            <a:r>
              <a:rPr lang="en-US" sz="3200" b="1" dirty="0">
                <a:latin typeface="Garamond" pitchFamily="18" charset="0"/>
              </a:rPr>
              <a:t>x </a:t>
            </a:r>
            <a:r>
              <a:rPr lang="el-GR" sz="3200" b="1" dirty="0">
                <a:latin typeface="Garamond" pitchFamily="18" charset="0"/>
              </a:rPr>
              <a:t>+</a:t>
            </a:r>
            <a:r>
              <a:rPr lang="en-US" sz="3200" b="1" dirty="0">
                <a:latin typeface="Garamond" pitchFamily="18" charset="0"/>
              </a:rPr>
              <a:t> </a:t>
            </a:r>
            <a:r>
              <a:rPr lang="el-GR" sz="3200" b="1" dirty="0">
                <a:latin typeface="Garamond" pitchFamily="18" charset="0"/>
              </a:rPr>
              <a:t>0</a:t>
            </a:r>
            <a:endParaRPr lang="el-GR" sz="3200" b="1" dirty="0"/>
          </a:p>
        </p:txBody>
      </p:sp>
      <p:sp>
        <p:nvSpPr>
          <p:cNvPr id="54" name="Rectangle 80"/>
          <p:cNvSpPr/>
          <p:nvPr/>
        </p:nvSpPr>
        <p:spPr>
          <a:xfrm>
            <a:off x="5929322" y="3645024"/>
            <a:ext cx="2304256" cy="584775"/>
          </a:xfrm>
          <a:prstGeom prst="rect">
            <a:avLst/>
          </a:prstGeom>
        </p:spPr>
        <p:txBody>
          <a:bodyPr wrap="square">
            <a:spAutoFit/>
          </a:bodyPr>
          <a:lstStyle/>
          <a:p>
            <a:r>
              <a:rPr lang="en-US" sz="3200" b="1" dirty="0">
                <a:latin typeface="Garamond" pitchFamily="18" charset="0"/>
              </a:rPr>
              <a:t>x </a:t>
            </a:r>
            <a:r>
              <a:rPr lang="el-GR" sz="3200" dirty="0">
                <a:latin typeface="Arial"/>
                <a:cs typeface="Arial"/>
              </a:rPr>
              <a:t>•</a:t>
            </a:r>
            <a:r>
              <a:rPr lang="en-US" sz="3200" b="1" dirty="0">
                <a:latin typeface="Garamond" pitchFamily="18" charset="0"/>
              </a:rPr>
              <a:t> y </a:t>
            </a:r>
            <a:r>
              <a:rPr lang="el-GR" sz="3200" dirty="0">
                <a:latin typeface="Arial"/>
                <a:cs typeface="Arial"/>
              </a:rPr>
              <a:t>•</a:t>
            </a:r>
            <a:r>
              <a:rPr lang="en-US" sz="3200" b="1" dirty="0">
                <a:latin typeface="Garamond" pitchFamily="18" charset="0"/>
              </a:rPr>
              <a:t> z </a:t>
            </a:r>
            <a:r>
              <a:rPr lang="el-GR" sz="3200" dirty="0">
                <a:latin typeface="Arial"/>
                <a:cs typeface="Arial"/>
              </a:rPr>
              <a:t>•</a:t>
            </a:r>
            <a:r>
              <a:rPr lang="en-US" sz="3200" b="1" dirty="0">
                <a:latin typeface="Garamond" pitchFamily="18" charset="0"/>
              </a:rPr>
              <a:t> 1</a:t>
            </a:r>
            <a:endParaRPr lang="el-GR" sz="3200" b="1" dirty="0"/>
          </a:p>
        </p:txBody>
      </p:sp>
      <p:sp>
        <p:nvSpPr>
          <p:cNvPr id="57" name="Rectangle 80"/>
          <p:cNvSpPr/>
          <p:nvPr/>
        </p:nvSpPr>
        <p:spPr>
          <a:xfrm>
            <a:off x="2987824" y="4437112"/>
            <a:ext cx="2304256" cy="584775"/>
          </a:xfrm>
          <a:prstGeom prst="rect">
            <a:avLst/>
          </a:prstGeom>
        </p:spPr>
        <p:txBody>
          <a:bodyPr wrap="square">
            <a:spAutoFit/>
          </a:bodyPr>
          <a:lstStyle/>
          <a:p>
            <a:r>
              <a:rPr lang="en-US" sz="3200" b="1" dirty="0">
                <a:latin typeface="Garamond" pitchFamily="18" charset="0"/>
              </a:rPr>
              <a:t>x . </a:t>
            </a:r>
            <a:r>
              <a:rPr lang="el-GR" sz="3200" b="1" dirty="0">
                <a:latin typeface="Garamond" pitchFamily="18" charset="0"/>
              </a:rPr>
              <a:t>(</a:t>
            </a:r>
            <a:r>
              <a:rPr lang="en-US" sz="3200" b="1" dirty="0">
                <a:latin typeface="Garamond" pitchFamily="18" charset="0"/>
              </a:rPr>
              <a:t>y</a:t>
            </a:r>
            <a:r>
              <a:rPr lang="el-GR" sz="3200" b="1" dirty="0">
                <a:latin typeface="Garamond" pitchFamily="18" charset="0"/>
              </a:rPr>
              <a:t>+</a:t>
            </a:r>
            <a:r>
              <a:rPr lang="en-US" sz="3200" b="1" dirty="0">
                <a:latin typeface="Garamond" pitchFamily="18" charset="0"/>
              </a:rPr>
              <a:t>z</a:t>
            </a:r>
            <a:r>
              <a:rPr lang="el-GR" sz="3200" b="1" dirty="0">
                <a:latin typeface="Garamond" pitchFamily="18" charset="0"/>
              </a:rPr>
              <a:t>)</a:t>
            </a:r>
            <a:endParaRPr lang="el-GR" sz="3200" b="1" dirty="0"/>
          </a:p>
        </p:txBody>
      </p:sp>
      <p:sp>
        <p:nvSpPr>
          <p:cNvPr id="58" name="Rectangle 80"/>
          <p:cNvSpPr/>
          <p:nvPr/>
        </p:nvSpPr>
        <p:spPr>
          <a:xfrm>
            <a:off x="395536" y="4149080"/>
            <a:ext cx="2564988" cy="584775"/>
          </a:xfrm>
          <a:prstGeom prst="rect">
            <a:avLst/>
          </a:prstGeom>
        </p:spPr>
        <p:txBody>
          <a:bodyPr wrap="square">
            <a:spAutoFit/>
          </a:bodyPr>
          <a:lstStyle/>
          <a:p>
            <a:r>
              <a:rPr lang="en-US" sz="3200" b="1" dirty="0">
                <a:latin typeface="Garamond" pitchFamily="18" charset="0"/>
              </a:rPr>
              <a:t>x +</a:t>
            </a:r>
            <a:r>
              <a:rPr lang="en-US" sz="3200" b="1" dirty="0" err="1">
                <a:latin typeface="Garamond" pitchFamily="18" charset="0"/>
              </a:rPr>
              <a:t>y+z</a:t>
            </a:r>
            <a:endParaRPr lang="el-GR" sz="3200" b="1" dirty="0"/>
          </a:p>
        </p:txBody>
      </p:sp>
      <p:sp>
        <p:nvSpPr>
          <p:cNvPr id="59" name="Rectangle 80"/>
          <p:cNvSpPr/>
          <p:nvPr/>
        </p:nvSpPr>
        <p:spPr>
          <a:xfrm>
            <a:off x="6876256" y="2238600"/>
            <a:ext cx="1357322" cy="584775"/>
          </a:xfrm>
          <a:prstGeom prst="rect">
            <a:avLst/>
          </a:prstGeom>
        </p:spPr>
        <p:txBody>
          <a:bodyPr wrap="square">
            <a:spAutoFit/>
          </a:bodyPr>
          <a:lstStyle/>
          <a:p>
            <a:r>
              <a:rPr lang="en-US" sz="3200" b="1" dirty="0">
                <a:latin typeface="Garamond" pitchFamily="18" charset="0"/>
              </a:rPr>
              <a:t>x </a:t>
            </a:r>
            <a:r>
              <a:rPr lang="el-GR" sz="3200" dirty="0">
                <a:latin typeface="Arial"/>
                <a:cs typeface="Arial"/>
              </a:rPr>
              <a:t>•</a:t>
            </a:r>
            <a:r>
              <a:rPr lang="en-US" sz="3200" b="1" dirty="0">
                <a:latin typeface="Garamond" pitchFamily="18" charset="0"/>
              </a:rPr>
              <a:t> y</a:t>
            </a:r>
            <a:endParaRPr lang="el-GR" sz="3200" b="1" dirty="0"/>
          </a:p>
        </p:txBody>
      </p:sp>
      <p:sp>
        <p:nvSpPr>
          <p:cNvPr id="13" name="Rectangle 80"/>
          <p:cNvSpPr/>
          <p:nvPr/>
        </p:nvSpPr>
        <p:spPr>
          <a:xfrm>
            <a:off x="0" y="14197"/>
            <a:ext cx="2555776" cy="1569660"/>
          </a:xfrm>
          <a:prstGeom prst="rect">
            <a:avLst/>
          </a:prstGeom>
          <a:solidFill>
            <a:schemeClr val="bg1"/>
          </a:solidFill>
        </p:spPr>
        <p:txBody>
          <a:bodyPr wrap="square">
            <a:spAutoFit/>
          </a:bodyPr>
          <a:lstStyle/>
          <a:p>
            <a:r>
              <a:rPr lang="en-US" sz="3200" b="1" dirty="0">
                <a:latin typeface="Garamond" pitchFamily="18" charset="0"/>
              </a:rPr>
              <a:t>AND </a:t>
            </a:r>
            <a:r>
              <a:rPr lang="en-US" sz="3200" b="1" dirty="0">
                <a:latin typeface="Garamond" pitchFamily="18" charset="0"/>
                <a:sym typeface="Wingdings" panose="05000000000000000000" pitchFamily="2" charset="2"/>
              </a:rPr>
              <a:t></a:t>
            </a:r>
            <a:r>
              <a:rPr lang="el-GR" sz="3200" b="1" dirty="0">
                <a:latin typeface="Garamond" pitchFamily="18" charset="0"/>
                <a:sym typeface="Wingdings" panose="05000000000000000000" pitchFamily="2" charset="2"/>
              </a:rPr>
              <a:t> 	</a:t>
            </a:r>
            <a:r>
              <a:rPr lang="el-GR" sz="3200" dirty="0">
                <a:latin typeface="Arial"/>
                <a:cs typeface="Arial"/>
              </a:rPr>
              <a:t> • </a:t>
            </a:r>
            <a:r>
              <a:rPr lang="en-US" sz="3200" b="1" dirty="0">
                <a:latin typeface="Garamond" pitchFamily="18" charset="0"/>
              </a:rPr>
              <a:t>OR </a:t>
            </a:r>
            <a:r>
              <a:rPr lang="el-GR" sz="3200" b="1" dirty="0">
                <a:latin typeface="Garamond" pitchFamily="18" charset="0"/>
              </a:rPr>
              <a:t>	</a:t>
            </a:r>
            <a:r>
              <a:rPr lang="en-US" sz="3200" b="1" dirty="0">
                <a:latin typeface="Garamond" pitchFamily="18" charset="0"/>
                <a:sym typeface="Wingdings" panose="05000000000000000000" pitchFamily="2" charset="2"/>
              </a:rPr>
              <a:t> </a:t>
            </a:r>
            <a:r>
              <a:rPr lang="el-GR" sz="3200" b="1" dirty="0">
                <a:latin typeface="Garamond" pitchFamily="18" charset="0"/>
                <a:sym typeface="Wingdings" panose="05000000000000000000" pitchFamily="2" charset="2"/>
              </a:rPr>
              <a:t>	</a:t>
            </a:r>
            <a:r>
              <a:rPr lang="en-US" sz="3200" b="1" dirty="0">
                <a:latin typeface="Garamond" pitchFamily="18" charset="0"/>
                <a:sym typeface="Wingdings" panose="05000000000000000000" pitchFamily="2" charset="2"/>
              </a:rPr>
              <a:t>+</a:t>
            </a:r>
          </a:p>
          <a:p>
            <a:r>
              <a:rPr lang="en-US" sz="3200" b="1" dirty="0">
                <a:latin typeface="Garamond" pitchFamily="18" charset="0"/>
                <a:sym typeface="Wingdings" panose="05000000000000000000" pitchFamily="2" charset="2"/>
              </a:rPr>
              <a:t>NOT  </a:t>
            </a:r>
            <a:r>
              <a:rPr lang="el-GR" sz="3200" b="1" dirty="0">
                <a:latin typeface="Garamond" pitchFamily="18" charset="0"/>
                <a:sym typeface="Wingdings" panose="05000000000000000000" pitchFamily="2" charset="2"/>
              </a:rPr>
              <a:t>	΄ </a:t>
            </a:r>
            <a:r>
              <a:rPr lang="en-US" sz="3200" b="1" dirty="0">
                <a:latin typeface="Garamond" pitchFamily="18" charset="0"/>
              </a:rPr>
              <a:t> </a:t>
            </a:r>
            <a:endParaRPr lang="el-GR" sz="3200" b="1" dirty="0"/>
          </a:p>
        </p:txBody>
      </p:sp>
      <p:cxnSp>
        <p:nvCxnSpPr>
          <p:cNvPr id="3" name="Ευθεία γραμμή σύνδεσης 2"/>
          <p:cNvCxnSpPr/>
          <p:nvPr/>
        </p:nvCxnSpPr>
        <p:spPr>
          <a:xfrm>
            <a:off x="0" y="1583857"/>
            <a:ext cx="25557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Ευθεία γραμμή σύνδεσης 4"/>
          <p:cNvCxnSpPr/>
          <p:nvPr/>
        </p:nvCxnSpPr>
        <p:spPr>
          <a:xfrm flipV="1">
            <a:off x="2411760" y="14197"/>
            <a:ext cx="0" cy="1657936"/>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32"/>
          <p:cNvSpPr/>
          <p:nvPr/>
        </p:nvSpPr>
        <p:spPr>
          <a:xfrm>
            <a:off x="150873" y="5692632"/>
            <a:ext cx="8765994" cy="584775"/>
          </a:xfrm>
          <a:prstGeom prst="rect">
            <a:avLst/>
          </a:prstGeom>
        </p:spPr>
        <p:txBody>
          <a:bodyPr wrap="square">
            <a:spAutoFit/>
          </a:bodyPr>
          <a:lstStyle/>
          <a:p>
            <a:pPr algn="ctr"/>
            <a:r>
              <a:rPr lang="el-GR" sz="3200" dirty="0">
                <a:latin typeface="Comic Sans MS" pitchFamily="66" charset="0"/>
              </a:rPr>
              <a:t>(</a:t>
            </a:r>
            <a:r>
              <a:rPr lang="en-US" sz="3200" dirty="0">
                <a:latin typeface="Comic Sans MS" pitchFamily="66" charset="0"/>
              </a:rPr>
              <a:t>ABC’D)+(AB’C’D)+(A’BCD)+(AB’CD)+(A’BCD’)</a:t>
            </a:r>
            <a:endParaRPr lang="el-GR" sz="3200" dirty="0"/>
          </a:p>
        </p:txBody>
      </p:sp>
      <p:sp>
        <p:nvSpPr>
          <p:cNvPr id="2" name="TextBox 1"/>
          <p:cNvSpPr txBox="1"/>
          <p:nvPr/>
        </p:nvSpPr>
        <p:spPr>
          <a:xfrm>
            <a:off x="4037688" y="1688125"/>
            <a:ext cx="684803" cy="369332"/>
          </a:xfrm>
          <a:prstGeom prst="rect">
            <a:avLst/>
          </a:prstGeom>
          <a:noFill/>
        </p:spPr>
        <p:txBody>
          <a:bodyPr wrap="none" rtlCol="0">
            <a:spAutoFit/>
          </a:bodyPr>
          <a:lstStyle/>
          <a:p>
            <a:r>
              <a:rPr lang="en-US"/>
              <a:t>(OR)</a:t>
            </a:r>
          </a:p>
        </p:txBody>
      </p:sp>
      <p:sp>
        <p:nvSpPr>
          <p:cNvPr id="17" name="TextBox 16"/>
          <p:cNvSpPr txBox="1"/>
          <p:nvPr/>
        </p:nvSpPr>
        <p:spPr>
          <a:xfrm>
            <a:off x="755576" y="1809655"/>
            <a:ext cx="825867" cy="369332"/>
          </a:xfrm>
          <a:prstGeom prst="rect">
            <a:avLst/>
          </a:prstGeom>
          <a:noFill/>
        </p:spPr>
        <p:txBody>
          <a:bodyPr wrap="none" rtlCol="0">
            <a:spAutoFit/>
          </a:bodyPr>
          <a:lstStyle/>
          <a:p>
            <a:r>
              <a:rPr lang="en-US"/>
              <a:t>(AND)</a:t>
            </a:r>
          </a:p>
        </p:txBody>
      </p:sp>
      <p:sp>
        <p:nvSpPr>
          <p:cNvPr id="4" name="TextBox 3"/>
          <p:cNvSpPr txBox="1"/>
          <p:nvPr/>
        </p:nvSpPr>
        <p:spPr>
          <a:xfrm>
            <a:off x="6221934" y="1177519"/>
            <a:ext cx="2089739" cy="923330"/>
          </a:xfrm>
          <a:prstGeom prst="rect">
            <a:avLst/>
          </a:prstGeom>
          <a:noFill/>
        </p:spPr>
        <p:txBody>
          <a:bodyPr wrap="none" rtlCol="0">
            <a:spAutoFit/>
          </a:bodyPr>
          <a:lstStyle/>
          <a:p>
            <a:r>
              <a:rPr lang="en-US" i="1" dirty="0">
                <a:solidFill>
                  <a:srgbClr val="FF0000"/>
                </a:solidFill>
              </a:rPr>
              <a:t>X+Y  </a:t>
            </a:r>
            <a:r>
              <a:rPr lang="en-US" i="1" dirty="0">
                <a:solidFill>
                  <a:srgbClr val="FF0000"/>
                </a:solidFill>
                <a:sym typeface="Wingdings"/>
              </a:rPr>
              <a:t> </a:t>
            </a:r>
            <a:r>
              <a:rPr lang="en-US" i="1" dirty="0">
                <a:solidFill>
                  <a:srgbClr val="FF0000"/>
                </a:solidFill>
              </a:rPr>
              <a:t>X  OR  Y </a:t>
            </a:r>
          </a:p>
          <a:p>
            <a:r>
              <a:rPr lang="en-US" i="1" dirty="0">
                <a:solidFill>
                  <a:srgbClr val="FF0000"/>
                </a:solidFill>
              </a:rPr>
              <a:t>X</a:t>
            </a:r>
            <a:r>
              <a:rPr lang="el-GR" dirty="0">
                <a:latin typeface="Arial"/>
                <a:cs typeface="Arial"/>
              </a:rPr>
              <a:t> </a:t>
            </a:r>
            <a:r>
              <a:rPr lang="el-GR" dirty="0">
                <a:solidFill>
                  <a:srgbClr val="FF0000"/>
                </a:solidFill>
                <a:latin typeface="Arial"/>
                <a:cs typeface="Arial"/>
              </a:rPr>
              <a:t>• </a:t>
            </a:r>
            <a:r>
              <a:rPr lang="en-US" i="1" dirty="0">
                <a:solidFill>
                  <a:srgbClr val="FF0000"/>
                </a:solidFill>
              </a:rPr>
              <a:t>Y   </a:t>
            </a:r>
            <a:r>
              <a:rPr lang="en-US" i="1" dirty="0">
                <a:solidFill>
                  <a:srgbClr val="FF0000"/>
                </a:solidFill>
                <a:sym typeface="Wingdings"/>
              </a:rPr>
              <a:t> X AND Y</a:t>
            </a:r>
            <a:endParaRPr lang="en-US" i="1" dirty="0">
              <a:solidFill>
                <a:srgbClr val="FF0000"/>
              </a:solidFill>
            </a:endParaRPr>
          </a:p>
          <a:p>
            <a:endParaRPr lang="en-US" i="1" dirty="0">
              <a:solidFill>
                <a:srgbClr val="FF0000"/>
              </a:solidFill>
            </a:endParaRPr>
          </a:p>
        </p:txBody>
      </p:sp>
    </p:spTree>
    <p:extLst>
      <p:ext uri="{BB962C8B-B14F-4D97-AF65-F5344CB8AC3E}">
        <p14:creationId xmlns:p14="http://schemas.microsoft.com/office/powerpoint/2010/main" val="1530996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Θέση αριθμού διαφάνειας 1"/>
          <p:cNvSpPr>
            <a:spLocks noGrp="1"/>
          </p:cNvSpPr>
          <p:nvPr>
            <p:ph type="sldNum" sz="quarter" idx="10"/>
          </p:nvPr>
        </p:nvSpPr>
        <p:spPr>
          <a:noFill/>
          <a:ln>
            <a:miter lim="800000"/>
            <a:headEnd/>
            <a:tailEnd/>
          </a:ln>
        </p:spPr>
        <p:txBody>
          <a:bodyPr/>
          <a:lstStyle/>
          <a:p>
            <a:r>
              <a:rPr lang="el-GR">
                <a:latin typeface="Arial" pitchFamily="34" charset="0"/>
              </a:rPr>
              <a:t>4.5</a:t>
            </a:r>
          </a:p>
        </p:txBody>
      </p:sp>
      <p:sp>
        <p:nvSpPr>
          <p:cNvPr id="5" name="Rectangle 2"/>
          <p:cNvSpPr txBox="1">
            <a:spLocks noChangeArrowheads="1"/>
          </p:cNvSpPr>
          <p:nvPr/>
        </p:nvSpPr>
        <p:spPr>
          <a:xfrm>
            <a:off x="457200" y="274638"/>
            <a:ext cx="8229600" cy="72547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l-GR" sz="3600" dirty="0" err="1">
                <a:latin typeface="Comic Sans MS" pitchFamily="66" charset="0"/>
                <a:ea typeface="+mj-ea"/>
                <a:cs typeface="+mj-cs"/>
              </a:rPr>
              <a:t>Λογικ</a:t>
            </a:r>
            <a:r>
              <a:rPr lang="en-US" sz="3600" dirty="0" err="1">
                <a:latin typeface="Comic Sans MS" pitchFamily="66" charset="0"/>
                <a:ea typeface="+mj-ea"/>
                <a:cs typeface="+mj-cs"/>
              </a:rPr>
              <a:t>έ</a:t>
            </a:r>
            <a:r>
              <a:rPr lang="el-GR" sz="3600" dirty="0">
                <a:latin typeface="Comic Sans MS" pitchFamily="66" charset="0"/>
                <a:ea typeface="+mj-ea"/>
                <a:cs typeface="+mj-cs"/>
              </a:rPr>
              <a:t>ς Πύλες</a:t>
            </a:r>
            <a:endParaRPr kumimoji="0" lang="en-US" sz="3600" b="0" i="0" u="none" strike="noStrike" kern="1200" cap="none" spc="0" normalizeH="0" baseline="0" noProof="0" dirty="0">
              <a:ln>
                <a:noFill/>
              </a:ln>
              <a:solidFill>
                <a:schemeClr val="tx1"/>
              </a:solidFill>
              <a:effectLst/>
              <a:uLnTx/>
              <a:uFillTx/>
              <a:latin typeface="Comic Sans MS" pitchFamily="66" charset="0"/>
              <a:ea typeface="+mj-ea"/>
              <a:cs typeface="+mj-cs"/>
            </a:endParaRPr>
          </a:p>
        </p:txBody>
      </p:sp>
      <p:sp>
        <p:nvSpPr>
          <p:cNvPr id="6" name="Line 4"/>
          <p:cNvSpPr>
            <a:spLocks noChangeShapeType="1"/>
          </p:cNvSpPr>
          <p:nvPr/>
        </p:nvSpPr>
        <p:spPr bwMode="auto">
          <a:xfrm>
            <a:off x="357158" y="1071546"/>
            <a:ext cx="8353425" cy="0"/>
          </a:xfrm>
          <a:prstGeom prst="line">
            <a:avLst/>
          </a:prstGeom>
          <a:noFill/>
          <a:ln w="38100">
            <a:solidFill>
              <a:srgbClr val="339933"/>
            </a:solidFill>
            <a:round/>
            <a:headEnd/>
            <a:tailEnd/>
          </a:ln>
        </p:spPr>
        <p:txBody>
          <a:bodyPr/>
          <a:lstStyle/>
          <a:p>
            <a:endParaRPr lang="el-GR"/>
          </a:p>
        </p:txBody>
      </p:sp>
      <p:pic>
        <p:nvPicPr>
          <p:cNvPr id="2" name="Picture 1">
            <a:extLst>
              <a:ext uri="{FF2B5EF4-FFF2-40B4-BE49-F238E27FC236}">
                <a16:creationId xmlns:a16="http://schemas.microsoft.com/office/drawing/2014/main" id="{C5A31E65-D302-0E40-A1EB-AE0916005280}"/>
              </a:ext>
            </a:extLst>
          </p:cNvPr>
          <p:cNvPicPr>
            <a:picLocks noChangeAspect="1"/>
          </p:cNvPicPr>
          <p:nvPr/>
        </p:nvPicPr>
        <p:blipFill rotWithShape="1">
          <a:blip r:embed="rId3"/>
          <a:srcRect t="18253"/>
          <a:stretch/>
        </p:blipFill>
        <p:spPr>
          <a:xfrm>
            <a:off x="111656" y="1571613"/>
            <a:ext cx="8920688" cy="3451735"/>
          </a:xfrm>
          <a:prstGeom prst="rect">
            <a:avLst/>
          </a:prstGeom>
        </p:spPr>
      </p:pic>
      <p:sp>
        <p:nvSpPr>
          <p:cNvPr id="3" name="Rectangle 2">
            <a:extLst>
              <a:ext uri="{FF2B5EF4-FFF2-40B4-BE49-F238E27FC236}">
                <a16:creationId xmlns:a16="http://schemas.microsoft.com/office/drawing/2014/main" id="{FF9F2C9E-2003-4749-964B-4525118E22E1}"/>
              </a:ext>
            </a:extLst>
          </p:cNvPr>
          <p:cNvSpPr/>
          <p:nvPr/>
        </p:nvSpPr>
        <p:spPr>
          <a:xfrm>
            <a:off x="1690166" y="5291916"/>
            <a:ext cx="1585690" cy="369332"/>
          </a:xfrm>
          <a:prstGeom prst="rect">
            <a:avLst/>
          </a:prstGeom>
        </p:spPr>
        <p:txBody>
          <a:bodyPr wrap="none">
            <a:spAutoFit/>
          </a:bodyPr>
          <a:lstStyle/>
          <a:p>
            <a:r>
              <a:rPr lang="el-GR" dirty="0">
                <a:latin typeface="Comic Sans MS" pitchFamily="66" charset="0"/>
              </a:rPr>
              <a:t>Απλές Πύλες</a:t>
            </a:r>
            <a:endParaRPr lang="en-GR" dirty="0"/>
          </a:p>
        </p:txBody>
      </p:sp>
      <p:sp>
        <p:nvSpPr>
          <p:cNvPr id="4" name="Left Brace 3">
            <a:extLst>
              <a:ext uri="{FF2B5EF4-FFF2-40B4-BE49-F238E27FC236}">
                <a16:creationId xmlns:a16="http://schemas.microsoft.com/office/drawing/2014/main" id="{A12B6933-63E2-F548-995D-381160BC0C63}"/>
              </a:ext>
            </a:extLst>
          </p:cNvPr>
          <p:cNvSpPr/>
          <p:nvPr/>
        </p:nvSpPr>
        <p:spPr>
          <a:xfrm rot="16200000">
            <a:off x="2285782" y="3998417"/>
            <a:ext cx="369332" cy="2133600"/>
          </a:xfrm>
          <a:prstGeom prst="leftBrace">
            <a:avLst>
              <a:gd name="adj1" fmla="val 80308"/>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a:p>
        </p:txBody>
      </p:sp>
      <p:sp>
        <p:nvSpPr>
          <p:cNvPr id="11" name="Left Brace 10">
            <a:extLst>
              <a:ext uri="{FF2B5EF4-FFF2-40B4-BE49-F238E27FC236}">
                <a16:creationId xmlns:a16="http://schemas.microsoft.com/office/drawing/2014/main" id="{2D309847-1E52-3F4C-9322-86D16ACB4F1B}"/>
              </a:ext>
            </a:extLst>
          </p:cNvPr>
          <p:cNvSpPr/>
          <p:nvPr/>
        </p:nvSpPr>
        <p:spPr>
          <a:xfrm rot="16200000">
            <a:off x="6045235" y="2372564"/>
            <a:ext cx="369332" cy="5385306"/>
          </a:xfrm>
          <a:prstGeom prst="leftBrace">
            <a:avLst>
              <a:gd name="adj1" fmla="val 80308"/>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a:p>
        </p:txBody>
      </p:sp>
      <p:sp>
        <p:nvSpPr>
          <p:cNvPr id="12" name="Rectangle 11">
            <a:extLst>
              <a:ext uri="{FF2B5EF4-FFF2-40B4-BE49-F238E27FC236}">
                <a16:creationId xmlns:a16="http://schemas.microsoft.com/office/drawing/2014/main" id="{1BCAC5F4-0FCF-3B4A-B85A-48B78E5FFDA8}"/>
              </a:ext>
            </a:extLst>
          </p:cNvPr>
          <p:cNvSpPr/>
          <p:nvPr/>
        </p:nvSpPr>
        <p:spPr>
          <a:xfrm>
            <a:off x="5169577" y="5291916"/>
            <a:ext cx="2138727" cy="369332"/>
          </a:xfrm>
          <a:prstGeom prst="rect">
            <a:avLst/>
          </a:prstGeom>
        </p:spPr>
        <p:txBody>
          <a:bodyPr wrap="none">
            <a:spAutoFit/>
          </a:bodyPr>
          <a:lstStyle/>
          <a:p>
            <a:r>
              <a:rPr lang="el-GR" dirty="0">
                <a:latin typeface="Comic Sans MS" pitchFamily="66" charset="0"/>
              </a:rPr>
              <a:t>Παράγωγες Πύλες</a:t>
            </a:r>
            <a:endParaRPr lang="en-GR" dirty="0"/>
          </a:p>
        </p:txBody>
      </p:sp>
    </p:spTree>
    <p:extLst>
      <p:ext uri="{BB962C8B-B14F-4D97-AF65-F5344CB8AC3E}">
        <p14:creationId xmlns:p14="http://schemas.microsoft.com/office/powerpoint/2010/main" val="2182409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9" name="Slide Number Placeholder 5"/>
          <p:cNvSpPr>
            <a:spLocks noGrp="1"/>
          </p:cNvSpPr>
          <p:nvPr>
            <p:ph type="sldNum" sz="quarter" idx="12"/>
          </p:nvPr>
        </p:nvSpPr>
        <p:spPr>
          <a:noFill/>
        </p:spPr>
        <p:txBody>
          <a:bodyPr/>
          <a:lstStyle/>
          <a:p>
            <a:fld id="{FA59C779-2CCD-4657-9D60-60FB195398F0}" type="slidenum">
              <a:rPr lang="en-US" smtClean="0"/>
              <a:pPr/>
              <a:t>24</a:t>
            </a:fld>
            <a:endParaRPr lang="en-US"/>
          </a:p>
        </p:txBody>
      </p:sp>
      <p:sp>
        <p:nvSpPr>
          <p:cNvPr id="6150" name="Rectangle 2"/>
          <p:cNvSpPr>
            <a:spLocks noGrp="1" noChangeArrowheads="1"/>
          </p:cNvSpPr>
          <p:nvPr>
            <p:ph type="title"/>
          </p:nvPr>
        </p:nvSpPr>
        <p:spPr>
          <a:xfrm>
            <a:off x="1835696" y="274638"/>
            <a:ext cx="7308303" cy="725470"/>
          </a:xfrm>
        </p:spPr>
        <p:txBody>
          <a:bodyPr/>
          <a:lstStyle/>
          <a:p>
            <a:pPr eaLnBrk="1" hangingPunct="1"/>
            <a:r>
              <a:rPr lang="el-GR" sz="4000" dirty="0">
                <a:latin typeface="Arial"/>
                <a:cs typeface="Arial"/>
              </a:rPr>
              <a:t>Κάντε τις </a:t>
            </a:r>
            <a:r>
              <a:rPr lang="el-GR" sz="4000" b="1" u="sng" dirty="0" err="1">
                <a:latin typeface="Arial"/>
                <a:cs typeface="Arial"/>
              </a:rPr>
              <a:t>λογικ</a:t>
            </a:r>
            <a:r>
              <a:rPr lang="en-US" sz="4000" b="1" u="sng" dirty="0" err="1">
                <a:latin typeface="Arial"/>
                <a:cs typeface="Arial"/>
              </a:rPr>
              <a:t>έ</a:t>
            </a:r>
            <a:r>
              <a:rPr lang="el-GR" sz="4000" b="1" u="sng" dirty="0">
                <a:latin typeface="Arial"/>
                <a:cs typeface="Arial"/>
              </a:rPr>
              <a:t>ς </a:t>
            </a:r>
            <a:r>
              <a:rPr lang="el-GR" sz="4000" dirty="0">
                <a:latin typeface="Arial"/>
                <a:cs typeface="Arial"/>
              </a:rPr>
              <a:t>πράξεις</a:t>
            </a:r>
            <a:endParaRPr lang="en-US" sz="4000" dirty="0">
              <a:latin typeface="Comic Sans MS" pitchFamily="66" charset="0"/>
            </a:endParaRPr>
          </a:p>
        </p:txBody>
      </p:sp>
      <p:sp>
        <p:nvSpPr>
          <p:cNvPr id="19" name="Line 4"/>
          <p:cNvSpPr>
            <a:spLocks noChangeShapeType="1"/>
          </p:cNvSpPr>
          <p:nvPr/>
        </p:nvSpPr>
        <p:spPr bwMode="auto">
          <a:xfrm>
            <a:off x="357158" y="1071546"/>
            <a:ext cx="8353425" cy="0"/>
          </a:xfrm>
          <a:prstGeom prst="line">
            <a:avLst/>
          </a:prstGeom>
          <a:noFill/>
          <a:ln w="38100">
            <a:solidFill>
              <a:srgbClr val="339933"/>
            </a:solidFill>
            <a:round/>
            <a:headEnd/>
            <a:tailEnd/>
          </a:ln>
        </p:spPr>
        <p:txBody>
          <a:bodyPr/>
          <a:lstStyle/>
          <a:p>
            <a:endParaRPr lang="el-GR"/>
          </a:p>
        </p:txBody>
      </p:sp>
      <p:sp>
        <p:nvSpPr>
          <p:cNvPr id="54" name="Rectangle 80"/>
          <p:cNvSpPr/>
          <p:nvPr/>
        </p:nvSpPr>
        <p:spPr>
          <a:xfrm>
            <a:off x="1472082" y="2698949"/>
            <a:ext cx="2304256" cy="584775"/>
          </a:xfrm>
          <a:prstGeom prst="rect">
            <a:avLst/>
          </a:prstGeom>
        </p:spPr>
        <p:txBody>
          <a:bodyPr wrap="square">
            <a:spAutoFit/>
          </a:bodyPr>
          <a:lstStyle/>
          <a:p>
            <a:pPr algn="r"/>
            <a:r>
              <a:rPr lang="en-US" sz="3200" dirty="0">
                <a:latin typeface="Calibri" panose="020F0502020204030204" pitchFamily="34" charset="0"/>
                <a:cs typeface="Calibri" panose="020F0502020204030204" pitchFamily="34" charset="0"/>
              </a:rPr>
              <a:t>x </a:t>
            </a:r>
            <a:r>
              <a:rPr lang="el-GR"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 0 = ?</a:t>
            </a:r>
            <a:endParaRPr lang="el-GR" sz="3200" dirty="0">
              <a:latin typeface="Calibri" panose="020F0502020204030204" pitchFamily="34" charset="0"/>
              <a:cs typeface="Calibri" panose="020F0502020204030204" pitchFamily="34" charset="0"/>
            </a:endParaRPr>
          </a:p>
        </p:txBody>
      </p:sp>
      <p:sp>
        <p:nvSpPr>
          <p:cNvPr id="58" name="Rectangle 80"/>
          <p:cNvSpPr/>
          <p:nvPr/>
        </p:nvSpPr>
        <p:spPr>
          <a:xfrm>
            <a:off x="971600" y="4460298"/>
            <a:ext cx="2804738" cy="584775"/>
          </a:xfrm>
          <a:prstGeom prst="rect">
            <a:avLst/>
          </a:prstGeom>
        </p:spPr>
        <p:txBody>
          <a:bodyPr wrap="square">
            <a:spAutoFit/>
          </a:bodyPr>
          <a:lstStyle/>
          <a:p>
            <a:pPr algn="r"/>
            <a:r>
              <a:rPr lang="en-US" sz="3200" dirty="0">
                <a:latin typeface="Calibri" panose="020F0502020204030204" pitchFamily="34" charset="0"/>
                <a:cs typeface="Calibri" panose="020F0502020204030204" pitchFamily="34" charset="0"/>
              </a:rPr>
              <a:t>(1 +1)+ 1  =  ?</a:t>
            </a:r>
            <a:endParaRPr lang="el-GR" sz="3200" dirty="0">
              <a:latin typeface="Calibri" panose="020F0502020204030204" pitchFamily="34" charset="0"/>
              <a:cs typeface="Calibri" panose="020F0502020204030204" pitchFamily="34" charset="0"/>
            </a:endParaRPr>
          </a:p>
        </p:txBody>
      </p:sp>
      <p:sp>
        <p:nvSpPr>
          <p:cNvPr id="13" name="Rectangle 80"/>
          <p:cNvSpPr/>
          <p:nvPr/>
        </p:nvSpPr>
        <p:spPr>
          <a:xfrm>
            <a:off x="0" y="14197"/>
            <a:ext cx="2555776" cy="1569660"/>
          </a:xfrm>
          <a:prstGeom prst="rect">
            <a:avLst/>
          </a:prstGeom>
          <a:solidFill>
            <a:schemeClr val="bg1"/>
          </a:solidFill>
        </p:spPr>
        <p:txBody>
          <a:bodyPr wrap="square">
            <a:spAutoFit/>
          </a:bodyPr>
          <a:lstStyle/>
          <a:p>
            <a:r>
              <a:rPr lang="en-US" sz="3200" b="1" dirty="0">
                <a:latin typeface="Garamond" pitchFamily="18" charset="0"/>
              </a:rPr>
              <a:t>AND </a:t>
            </a:r>
            <a:r>
              <a:rPr lang="en-US" sz="3200" b="1" dirty="0">
                <a:latin typeface="Garamond" pitchFamily="18" charset="0"/>
                <a:sym typeface="Wingdings" panose="05000000000000000000" pitchFamily="2" charset="2"/>
              </a:rPr>
              <a:t></a:t>
            </a:r>
            <a:r>
              <a:rPr lang="el-GR" sz="3200" b="1" dirty="0">
                <a:latin typeface="Garamond" pitchFamily="18" charset="0"/>
                <a:sym typeface="Wingdings" panose="05000000000000000000" pitchFamily="2" charset="2"/>
              </a:rPr>
              <a:t> 	</a:t>
            </a:r>
            <a:r>
              <a:rPr lang="el-GR" sz="3200" dirty="0">
                <a:latin typeface="Arial"/>
                <a:cs typeface="Arial"/>
              </a:rPr>
              <a:t> • </a:t>
            </a:r>
            <a:r>
              <a:rPr lang="en-US" sz="3200" b="1" dirty="0">
                <a:latin typeface="Garamond" pitchFamily="18" charset="0"/>
              </a:rPr>
              <a:t>OR </a:t>
            </a:r>
            <a:r>
              <a:rPr lang="el-GR" sz="3200" b="1" dirty="0">
                <a:latin typeface="Garamond" pitchFamily="18" charset="0"/>
              </a:rPr>
              <a:t>	</a:t>
            </a:r>
            <a:r>
              <a:rPr lang="en-US" sz="3200" b="1" dirty="0">
                <a:latin typeface="Garamond" pitchFamily="18" charset="0"/>
                <a:sym typeface="Wingdings" panose="05000000000000000000" pitchFamily="2" charset="2"/>
              </a:rPr>
              <a:t> </a:t>
            </a:r>
            <a:r>
              <a:rPr lang="el-GR" sz="3200" b="1" dirty="0">
                <a:latin typeface="Garamond" pitchFamily="18" charset="0"/>
                <a:sym typeface="Wingdings" panose="05000000000000000000" pitchFamily="2" charset="2"/>
              </a:rPr>
              <a:t>	</a:t>
            </a:r>
            <a:r>
              <a:rPr lang="en-US" sz="3200" b="1" dirty="0">
                <a:latin typeface="Garamond" pitchFamily="18" charset="0"/>
                <a:sym typeface="Wingdings" panose="05000000000000000000" pitchFamily="2" charset="2"/>
              </a:rPr>
              <a:t>+</a:t>
            </a:r>
          </a:p>
          <a:p>
            <a:r>
              <a:rPr lang="en-US" sz="3200" b="1" dirty="0">
                <a:latin typeface="Garamond" pitchFamily="18" charset="0"/>
                <a:sym typeface="Wingdings" panose="05000000000000000000" pitchFamily="2" charset="2"/>
              </a:rPr>
              <a:t>NOT  </a:t>
            </a:r>
            <a:r>
              <a:rPr lang="el-GR" sz="3200" b="1" dirty="0">
                <a:latin typeface="Garamond" pitchFamily="18" charset="0"/>
                <a:sym typeface="Wingdings" panose="05000000000000000000" pitchFamily="2" charset="2"/>
              </a:rPr>
              <a:t>	΄ </a:t>
            </a:r>
            <a:r>
              <a:rPr lang="en-US" sz="3200" b="1" dirty="0">
                <a:latin typeface="Garamond" pitchFamily="18" charset="0"/>
              </a:rPr>
              <a:t> </a:t>
            </a:r>
            <a:endParaRPr lang="el-GR" sz="3200" b="1" dirty="0"/>
          </a:p>
        </p:txBody>
      </p:sp>
      <p:cxnSp>
        <p:nvCxnSpPr>
          <p:cNvPr id="3" name="Ευθεία γραμμή σύνδεσης 2"/>
          <p:cNvCxnSpPr/>
          <p:nvPr/>
        </p:nvCxnSpPr>
        <p:spPr>
          <a:xfrm>
            <a:off x="0" y="1583857"/>
            <a:ext cx="25557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Ευθεία γραμμή σύνδεσης 4"/>
          <p:cNvCxnSpPr/>
          <p:nvPr/>
        </p:nvCxnSpPr>
        <p:spPr>
          <a:xfrm flipV="1">
            <a:off x="2411760" y="14197"/>
            <a:ext cx="0" cy="1657936"/>
          </a:xfrm>
          <a:prstGeom prst="line">
            <a:avLst/>
          </a:prstGeom>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1472082" y="1662017"/>
            <a:ext cx="2304256" cy="584775"/>
          </a:xfrm>
          <a:prstGeom prst="rect">
            <a:avLst/>
          </a:prstGeom>
        </p:spPr>
        <p:txBody>
          <a:bodyPr wrap="square">
            <a:spAutoFit/>
          </a:bodyPr>
          <a:lstStyle/>
          <a:p>
            <a:pPr algn="r"/>
            <a:r>
              <a:rPr lang="en-US" sz="3200" dirty="0">
                <a:latin typeface="Calibri" panose="020F0502020204030204" pitchFamily="34" charset="0"/>
                <a:cs typeface="Calibri" panose="020F0502020204030204" pitchFamily="34" charset="0"/>
              </a:rPr>
              <a:t>0 AND </a:t>
            </a:r>
            <a:r>
              <a:rPr lang="el-GR" sz="3200" dirty="0">
                <a:latin typeface="Calibri" panose="020F0502020204030204" pitchFamily="34" charset="0"/>
                <a:cs typeface="Calibri" panose="020F0502020204030204" pitchFamily="34" charset="0"/>
              </a:rPr>
              <a:t>1 = ?</a:t>
            </a:r>
          </a:p>
        </p:txBody>
      </p:sp>
      <p:sp>
        <p:nvSpPr>
          <p:cNvPr id="6" name="Rectangle 5">
            <a:extLst>
              <a:ext uri="{FF2B5EF4-FFF2-40B4-BE49-F238E27FC236}">
                <a16:creationId xmlns:a16="http://schemas.microsoft.com/office/drawing/2014/main" id="{0CCBC217-07C3-7645-AF3D-8F1A5809CEDF}"/>
              </a:ext>
            </a:extLst>
          </p:cNvPr>
          <p:cNvSpPr/>
          <p:nvPr/>
        </p:nvSpPr>
        <p:spPr>
          <a:xfrm>
            <a:off x="241444" y="5967065"/>
            <a:ext cx="8661111" cy="461665"/>
          </a:xfrm>
          <a:prstGeom prst="rect">
            <a:avLst/>
          </a:prstGeom>
        </p:spPr>
        <p:txBody>
          <a:bodyPr wrap="square">
            <a:spAutoFit/>
          </a:bodyPr>
          <a:lstStyle/>
          <a:p>
            <a:r>
              <a:rPr lang="el-GR" sz="1200" i="1" dirty="0">
                <a:latin typeface="Georgia" panose="02040502050405020303" pitchFamily="18" charset="0"/>
              </a:rPr>
              <a:t>η λογική πράξη </a:t>
            </a:r>
            <a:r>
              <a:rPr lang="en-US" sz="1200" i="1" dirty="0">
                <a:latin typeface="Georgia" panose="02040502050405020303" pitchFamily="18" charset="0"/>
              </a:rPr>
              <a:t>AND (</a:t>
            </a:r>
            <a:r>
              <a:rPr lang="el-GR" sz="1200" dirty="0">
                <a:latin typeface="Arial"/>
                <a:cs typeface="Arial"/>
              </a:rPr>
              <a:t>•</a:t>
            </a:r>
            <a:r>
              <a:rPr lang="en-US" sz="1200" dirty="0">
                <a:latin typeface="Arial"/>
                <a:cs typeface="Arial"/>
              </a:rPr>
              <a:t>)</a:t>
            </a:r>
            <a:r>
              <a:rPr lang="el-GR" sz="1200" i="1" dirty="0">
                <a:latin typeface="Georgia" panose="02040502050405020303" pitchFamily="18" charset="0"/>
              </a:rPr>
              <a:t> προηγείται της λογικής πράξης </a:t>
            </a:r>
            <a:r>
              <a:rPr lang="en-US" sz="1200" i="1" dirty="0">
                <a:latin typeface="Georgia" panose="02040502050405020303" pitchFamily="18" charset="0"/>
              </a:rPr>
              <a:t>OR (+)</a:t>
            </a:r>
            <a:r>
              <a:rPr lang="el-GR" sz="1200" i="1" dirty="0">
                <a:latin typeface="Georgia" panose="02040502050405020303" pitchFamily="18" charset="0"/>
              </a:rPr>
              <a:t>. Σε κ</a:t>
            </a:r>
            <a:r>
              <a:rPr lang="en-US" sz="1200" i="1" dirty="0" err="1">
                <a:latin typeface="Georgia" panose="02040502050405020303" pitchFamily="18" charset="0"/>
              </a:rPr>
              <a:t>ά</a:t>
            </a:r>
            <a:r>
              <a:rPr lang="el-GR" sz="1200" i="1" dirty="0">
                <a:latin typeface="Georgia" panose="02040502050405020303" pitchFamily="18" charset="0"/>
              </a:rPr>
              <a:t>θε περίπτωση όμως χρησιμοποιούμε παρενθέσεις ανάμεσα στις λογικές πράξεις  </a:t>
            </a:r>
            <a:r>
              <a:rPr lang="en-US" sz="1200" i="1" dirty="0">
                <a:latin typeface="Georgia" panose="02040502050405020303" pitchFamily="18" charset="0"/>
              </a:rPr>
              <a:t>AND OR </a:t>
            </a:r>
            <a:r>
              <a:rPr lang="el-GR" sz="1200" i="1" dirty="0">
                <a:latin typeface="Georgia" panose="02040502050405020303" pitchFamily="18" charset="0"/>
              </a:rPr>
              <a:t>που κάνουν εμφανή την προτεραιότητα.</a:t>
            </a:r>
            <a:endParaRPr lang="en-GR" sz="1200" dirty="0"/>
          </a:p>
        </p:txBody>
      </p:sp>
      <p:sp>
        <p:nvSpPr>
          <p:cNvPr id="22" name="Rectangle 21">
            <a:extLst>
              <a:ext uri="{FF2B5EF4-FFF2-40B4-BE49-F238E27FC236}">
                <a16:creationId xmlns:a16="http://schemas.microsoft.com/office/drawing/2014/main" id="{A34ECE7D-396E-154E-B106-80FFE0C37837}"/>
              </a:ext>
            </a:extLst>
          </p:cNvPr>
          <p:cNvSpPr/>
          <p:nvPr/>
        </p:nvSpPr>
        <p:spPr>
          <a:xfrm>
            <a:off x="1472082" y="2186639"/>
            <a:ext cx="2304256" cy="584775"/>
          </a:xfrm>
          <a:prstGeom prst="rect">
            <a:avLst/>
          </a:prstGeom>
        </p:spPr>
        <p:txBody>
          <a:bodyPr wrap="square">
            <a:spAutoFit/>
          </a:bodyPr>
          <a:lstStyle/>
          <a:p>
            <a:pPr algn="r"/>
            <a:r>
              <a:rPr lang="en-US" sz="3200" dirty="0">
                <a:latin typeface="Calibri" panose="020F0502020204030204" pitchFamily="34" charset="0"/>
                <a:cs typeface="Calibri" panose="020F0502020204030204" pitchFamily="34" charset="0"/>
              </a:rPr>
              <a:t>0 </a:t>
            </a:r>
            <a:r>
              <a:rPr lang="el-GR"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 </a:t>
            </a:r>
            <a:r>
              <a:rPr lang="el-GR" sz="3200" dirty="0">
                <a:latin typeface="Calibri" panose="020F0502020204030204" pitchFamily="34" charset="0"/>
                <a:cs typeface="Calibri" panose="020F0502020204030204" pitchFamily="34" charset="0"/>
              </a:rPr>
              <a:t>1 = ?</a:t>
            </a:r>
          </a:p>
        </p:txBody>
      </p:sp>
      <p:sp>
        <p:nvSpPr>
          <p:cNvPr id="23" name="Rectangle 80">
            <a:extLst>
              <a:ext uri="{FF2B5EF4-FFF2-40B4-BE49-F238E27FC236}">
                <a16:creationId xmlns:a16="http://schemas.microsoft.com/office/drawing/2014/main" id="{E603CB0A-49EC-0C43-9EE2-C44F517B1D0B}"/>
              </a:ext>
            </a:extLst>
          </p:cNvPr>
          <p:cNvSpPr/>
          <p:nvPr/>
        </p:nvSpPr>
        <p:spPr>
          <a:xfrm>
            <a:off x="1472082" y="3227944"/>
            <a:ext cx="2304256" cy="584775"/>
          </a:xfrm>
          <a:prstGeom prst="rect">
            <a:avLst/>
          </a:prstGeom>
        </p:spPr>
        <p:txBody>
          <a:bodyPr wrap="square">
            <a:spAutoFit/>
          </a:bodyPr>
          <a:lstStyle/>
          <a:p>
            <a:pPr algn="r"/>
            <a:r>
              <a:rPr lang="en-US" sz="3200" dirty="0">
                <a:latin typeface="Calibri" panose="020F0502020204030204" pitchFamily="34" charset="0"/>
                <a:cs typeface="Calibri" panose="020F0502020204030204" pitchFamily="34" charset="0"/>
              </a:rPr>
              <a:t>x OR 0 = ?</a:t>
            </a:r>
            <a:endParaRPr lang="el-GR" sz="3200" dirty="0">
              <a:latin typeface="Calibri" panose="020F0502020204030204" pitchFamily="34" charset="0"/>
              <a:cs typeface="Calibri" panose="020F0502020204030204" pitchFamily="34" charset="0"/>
            </a:endParaRPr>
          </a:p>
        </p:txBody>
      </p:sp>
      <p:sp>
        <p:nvSpPr>
          <p:cNvPr id="24" name="Rectangle 80">
            <a:extLst>
              <a:ext uri="{FF2B5EF4-FFF2-40B4-BE49-F238E27FC236}">
                <a16:creationId xmlns:a16="http://schemas.microsoft.com/office/drawing/2014/main" id="{1DB90DFC-ACE2-6841-8D90-0DB6924B977D}"/>
              </a:ext>
            </a:extLst>
          </p:cNvPr>
          <p:cNvSpPr/>
          <p:nvPr/>
        </p:nvSpPr>
        <p:spPr>
          <a:xfrm>
            <a:off x="1472082" y="3834108"/>
            <a:ext cx="2304256" cy="584775"/>
          </a:xfrm>
          <a:prstGeom prst="rect">
            <a:avLst/>
          </a:prstGeom>
        </p:spPr>
        <p:txBody>
          <a:bodyPr wrap="square">
            <a:spAutoFit/>
          </a:bodyPr>
          <a:lstStyle/>
          <a:p>
            <a:pPr algn="r"/>
            <a:r>
              <a:rPr lang="en-US" sz="3200" dirty="0">
                <a:latin typeface="Calibri" panose="020F0502020204030204" pitchFamily="34" charset="0"/>
                <a:cs typeface="Calibri" panose="020F0502020204030204" pitchFamily="34" charset="0"/>
              </a:rPr>
              <a:t>x + 0 = ?</a:t>
            </a:r>
            <a:endParaRPr lang="el-GR" sz="3200" dirty="0">
              <a:latin typeface="Calibri" panose="020F0502020204030204" pitchFamily="34" charset="0"/>
              <a:cs typeface="Calibri" panose="020F0502020204030204" pitchFamily="34" charset="0"/>
            </a:endParaRPr>
          </a:p>
        </p:txBody>
      </p:sp>
      <p:sp>
        <p:nvSpPr>
          <p:cNvPr id="25" name="Rectangle 80">
            <a:extLst>
              <a:ext uri="{FF2B5EF4-FFF2-40B4-BE49-F238E27FC236}">
                <a16:creationId xmlns:a16="http://schemas.microsoft.com/office/drawing/2014/main" id="{BC036209-3E82-F540-A7EE-2026A995A9C5}"/>
              </a:ext>
            </a:extLst>
          </p:cNvPr>
          <p:cNvSpPr/>
          <p:nvPr/>
        </p:nvSpPr>
        <p:spPr>
          <a:xfrm>
            <a:off x="3848346" y="4500409"/>
            <a:ext cx="644966" cy="584775"/>
          </a:xfrm>
          <a:prstGeom prst="rect">
            <a:avLst/>
          </a:prstGeom>
        </p:spPr>
        <p:txBody>
          <a:bodyPr wrap="square">
            <a:spAutoFit/>
          </a:bodyPr>
          <a:lstStyle/>
          <a:p>
            <a:r>
              <a:rPr lang="en-US" sz="3200" i="1" dirty="0">
                <a:solidFill>
                  <a:srgbClr val="FF0000"/>
                </a:solidFill>
                <a:latin typeface="Calibri" panose="020F0502020204030204" pitchFamily="34" charset="0"/>
                <a:cs typeface="Calibri" panose="020F0502020204030204" pitchFamily="34" charset="0"/>
              </a:rPr>
              <a:t>1</a:t>
            </a:r>
            <a:endParaRPr lang="el-GR" sz="3200" i="1" dirty="0">
              <a:solidFill>
                <a:srgbClr val="FF0000"/>
              </a:solidFill>
              <a:latin typeface="Calibri" panose="020F0502020204030204" pitchFamily="34" charset="0"/>
              <a:cs typeface="Calibri" panose="020F0502020204030204" pitchFamily="34" charset="0"/>
            </a:endParaRPr>
          </a:p>
        </p:txBody>
      </p:sp>
      <p:sp>
        <p:nvSpPr>
          <p:cNvPr id="26" name="Rectangle 80">
            <a:extLst>
              <a:ext uri="{FF2B5EF4-FFF2-40B4-BE49-F238E27FC236}">
                <a16:creationId xmlns:a16="http://schemas.microsoft.com/office/drawing/2014/main" id="{C2BFE66C-6A7D-254C-A6F3-BFD327858375}"/>
              </a:ext>
            </a:extLst>
          </p:cNvPr>
          <p:cNvSpPr/>
          <p:nvPr/>
        </p:nvSpPr>
        <p:spPr>
          <a:xfrm>
            <a:off x="3848346" y="3810445"/>
            <a:ext cx="644966" cy="584775"/>
          </a:xfrm>
          <a:prstGeom prst="rect">
            <a:avLst/>
          </a:prstGeom>
        </p:spPr>
        <p:txBody>
          <a:bodyPr wrap="square">
            <a:spAutoFit/>
          </a:bodyPr>
          <a:lstStyle/>
          <a:p>
            <a:r>
              <a:rPr lang="en-US" sz="3200" i="1" dirty="0">
                <a:solidFill>
                  <a:srgbClr val="FF0000"/>
                </a:solidFill>
                <a:latin typeface="Calibri" panose="020F0502020204030204" pitchFamily="34" charset="0"/>
                <a:cs typeface="Calibri" panose="020F0502020204030204" pitchFamily="34" charset="0"/>
              </a:rPr>
              <a:t>x</a:t>
            </a:r>
            <a:endParaRPr lang="el-GR" sz="3200" i="1" dirty="0">
              <a:solidFill>
                <a:srgbClr val="FF0000"/>
              </a:solidFill>
              <a:latin typeface="Calibri" panose="020F0502020204030204" pitchFamily="34" charset="0"/>
              <a:cs typeface="Calibri" panose="020F0502020204030204" pitchFamily="34" charset="0"/>
            </a:endParaRPr>
          </a:p>
        </p:txBody>
      </p:sp>
      <p:sp>
        <p:nvSpPr>
          <p:cNvPr id="27" name="Rectangle 80">
            <a:extLst>
              <a:ext uri="{FF2B5EF4-FFF2-40B4-BE49-F238E27FC236}">
                <a16:creationId xmlns:a16="http://schemas.microsoft.com/office/drawing/2014/main" id="{3453A3C0-164C-3642-A211-B48ED6B034BF}"/>
              </a:ext>
            </a:extLst>
          </p:cNvPr>
          <p:cNvSpPr/>
          <p:nvPr/>
        </p:nvSpPr>
        <p:spPr>
          <a:xfrm>
            <a:off x="3848346" y="3212976"/>
            <a:ext cx="644966" cy="584775"/>
          </a:xfrm>
          <a:prstGeom prst="rect">
            <a:avLst/>
          </a:prstGeom>
        </p:spPr>
        <p:txBody>
          <a:bodyPr wrap="square">
            <a:spAutoFit/>
          </a:bodyPr>
          <a:lstStyle/>
          <a:p>
            <a:r>
              <a:rPr lang="en-US" sz="3200" i="1" dirty="0">
                <a:solidFill>
                  <a:srgbClr val="FF0000"/>
                </a:solidFill>
                <a:latin typeface="Calibri" panose="020F0502020204030204" pitchFamily="34" charset="0"/>
                <a:cs typeface="Calibri" panose="020F0502020204030204" pitchFamily="34" charset="0"/>
              </a:rPr>
              <a:t>x</a:t>
            </a:r>
            <a:endParaRPr lang="el-GR" sz="3200" i="1" dirty="0">
              <a:solidFill>
                <a:srgbClr val="FF0000"/>
              </a:solidFill>
              <a:latin typeface="Calibri" panose="020F0502020204030204" pitchFamily="34" charset="0"/>
              <a:cs typeface="Calibri" panose="020F0502020204030204" pitchFamily="34" charset="0"/>
            </a:endParaRPr>
          </a:p>
        </p:txBody>
      </p:sp>
      <p:sp>
        <p:nvSpPr>
          <p:cNvPr id="28" name="Rectangle 80">
            <a:extLst>
              <a:ext uri="{FF2B5EF4-FFF2-40B4-BE49-F238E27FC236}">
                <a16:creationId xmlns:a16="http://schemas.microsoft.com/office/drawing/2014/main" id="{1B96F121-2E55-7649-A88C-5985D657DC8F}"/>
              </a:ext>
            </a:extLst>
          </p:cNvPr>
          <p:cNvSpPr/>
          <p:nvPr/>
        </p:nvSpPr>
        <p:spPr>
          <a:xfrm>
            <a:off x="3848346" y="2710736"/>
            <a:ext cx="644966" cy="584775"/>
          </a:xfrm>
          <a:prstGeom prst="rect">
            <a:avLst/>
          </a:prstGeom>
        </p:spPr>
        <p:txBody>
          <a:bodyPr wrap="square">
            <a:spAutoFit/>
          </a:bodyPr>
          <a:lstStyle/>
          <a:p>
            <a:r>
              <a:rPr lang="en-US" sz="3200" i="1" dirty="0">
                <a:solidFill>
                  <a:srgbClr val="FF0000"/>
                </a:solidFill>
                <a:latin typeface="Calibri" panose="020F0502020204030204" pitchFamily="34" charset="0"/>
                <a:cs typeface="Calibri" panose="020F0502020204030204" pitchFamily="34" charset="0"/>
              </a:rPr>
              <a:t>0</a:t>
            </a:r>
            <a:endParaRPr lang="el-GR" sz="3200" i="1" dirty="0">
              <a:solidFill>
                <a:srgbClr val="FF0000"/>
              </a:solidFill>
              <a:latin typeface="Calibri" panose="020F0502020204030204" pitchFamily="34" charset="0"/>
              <a:cs typeface="Calibri" panose="020F0502020204030204" pitchFamily="34" charset="0"/>
            </a:endParaRPr>
          </a:p>
        </p:txBody>
      </p:sp>
      <p:sp>
        <p:nvSpPr>
          <p:cNvPr id="29" name="Rectangle 80">
            <a:extLst>
              <a:ext uri="{FF2B5EF4-FFF2-40B4-BE49-F238E27FC236}">
                <a16:creationId xmlns:a16="http://schemas.microsoft.com/office/drawing/2014/main" id="{B30161B2-0DB6-984A-AC13-00F5A8AE8958}"/>
              </a:ext>
            </a:extLst>
          </p:cNvPr>
          <p:cNvSpPr/>
          <p:nvPr/>
        </p:nvSpPr>
        <p:spPr>
          <a:xfrm>
            <a:off x="3848346" y="2119375"/>
            <a:ext cx="644966" cy="584775"/>
          </a:xfrm>
          <a:prstGeom prst="rect">
            <a:avLst/>
          </a:prstGeom>
        </p:spPr>
        <p:txBody>
          <a:bodyPr wrap="square">
            <a:spAutoFit/>
          </a:bodyPr>
          <a:lstStyle/>
          <a:p>
            <a:r>
              <a:rPr lang="en-US" sz="3200" i="1" dirty="0">
                <a:solidFill>
                  <a:srgbClr val="FF0000"/>
                </a:solidFill>
                <a:latin typeface="Calibri" panose="020F0502020204030204" pitchFamily="34" charset="0"/>
                <a:cs typeface="Calibri" panose="020F0502020204030204" pitchFamily="34" charset="0"/>
              </a:rPr>
              <a:t>0</a:t>
            </a:r>
            <a:endParaRPr lang="el-GR" sz="3200" i="1" dirty="0">
              <a:solidFill>
                <a:srgbClr val="FF0000"/>
              </a:solidFill>
              <a:latin typeface="Calibri" panose="020F0502020204030204" pitchFamily="34" charset="0"/>
              <a:cs typeface="Calibri" panose="020F0502020204030204" pitchFamily="34" charset="0"/>
            </a:endParaRPr>
          </a:p>
        </p:txBody>
      </p:sp>
      <p:sp>
        <p:nvSpPr>
          <p:cNvPr id="30" name="Rectangle 80">
            <a:extLst>
              <a:ext uri="{FF2B5EF4-FFF2-40B4-BE49-F238E27FC236}">
                <a16:creationId xmlns:a16="http://schemas.microsoft.com/office/drawing/2014/main" id="{BACC38D3-0FED-834C-9E0A-EB1E0A2AE497}"/>
              </a:ext>
            </a:extLst>
          </p:cNvPr>
          <p:cNvSpPr/>
          <p:nvPr/>
        </p:nvSpPr>
        <p:spPr>
          <a:xfrm>
            <a:off x="3848346" y="1628800"/>
            <a:ext cx="644966" cy="584775"/>
          </a:xfrm>
          <a:prstGeom prst="rect">
            <a:avLst/>
          </a:prstGeom>
        </p:spPr>
        <p:txBody>
          <a:bodyPr wrap="square">
            <a:spAutoFit/>
          </a:bodyPr>
          <a:lstStyle/>
          <a:p>
            <a:r>
              <a:rPr lang="en-US" sz="3200" i="1" dirty="0">
                <a:solidFill>
                  <a:srgbClr val="FF0000"/>
                </a:solidFill>
                <a:latin typeface="Calibri" panose="020F0502020204030204" pitchFamily="34" charset="0"/>
                <a:cs typeface="Calibri" panose="020F0502020204030204" pitchFamily="34" charset="0"/>
              </a:rPr>
              <a:t>0</a:t>
            </a:r>
            <a:endParaRPr lang="el-GR" sz="3200" i="1" dirty="0">
              <a:solidFill>
                <a:srgbClr val="FF0000"/>
              </a:solidFill>
              <a:latin typeface="Calibri" panose="020F0502020204030204" pitchFamily="34" charset="0"/>
              <a:cs typeface="Calibri" panose="020F0502020204030204" pitchFamily="34" charset="0"/>
            </a:endParaRPr>
          </a:p>
        </p:txBody>
      </p:sp>
      <p:sp>
        <p:nvSpPr>
          <p:cNvPr id="31" name="Rectangle 80">
            <a:extLst>
              <a:ext uri="{FF2B5EF4-FFF2-40B4-BE49-F238E27FC236}">
                <a16:creationId xmlns:a16="http://schemas.microsoft.com/office/drawing/2014/main" id="{C1191083-66CE-8A4C-858A-9775EF18A2A2}"/>
              </a:ext>
            </a:extLst>
          </p:cNvPr>
          <p:cNvSpPr/>
          <p:nvPr/>
        </p:nvSpPr>
        <p:spPr>
          <a:xfrm>
            <a:off x="971600" y="5116734"/>
            <a:ext cx="2804738" cy="584775"/>
          </a:xfrm>
          <a:prstGeom prst="rect">
            <a:avLst/>
          </a:prstGeom>
        </p:spPr>
        <p:txBody>
          <a:bodyPr wrap="square">
            <a:spAutoFit/>
          </a:bodyPr>
          <a:lstStyle/>
          <a:p>
            <a:pPr algn="r"/>
            <a:r>
              <a:rPr lang="en-US" sz="3200" dirty="0">
                <a:latin typeface="Calibri" panose="020F0502020204030204" pitchFamily="34" charset="0"/>
                <a:cs typeface="Calibri" panose="020F0502020204030204" pitchFamily="34" charset="0"/>
              </a:rPr>
              <a:t>(1 +1)+ 0  =  ?</a:t>
            </a:r>
            <a:endParaRPr lang="el-GR" sz="3200" dirty="0">
              <a:latin typeface="Calibri" panose="020F0502020204030204" pitchFamily="34" charset="0"/>
              <a:cs typeface="Calibri" panose="020F0502020204030204" pitchFamily="34" charset="0"/>
            </a:endParaRPr>
          </a:p>
        </p:txBody>
      </p:sp>
      <p:sp>
        <p:nvSpPr>
          <p:cNvPr id="32" name="Rectangle 80">
            <a:extLst>
              <a:ext uri="{FF2B5EF4-FFF2-40B4-BE49-F238E27FC236}">
                <a16:creationId xmlns:a16="http://schemas.microsoft.com/office/drawing/2014/main" id="{6CD0EEDF-0220-064A-B948-8866FF9981FA}"/>
              </a:ext>
            </a:extLst>
          </p:cNvPr>
          <p:cNvSpPr/>
          <p:nvPr/>
        </p:nvSpPr>
        <p:spPr>
          <a:xfrm>
            <a:off x="3848346" y="5148481"/>
            <a:ext cx="644966" cy="584775"/>
          </a:xfrm>
          <a:prstGeom prst="rect">
            <a:avLst/>
          </a:prstGeom>
        </p:spPr>
        <p:txBody>
          <a:bodyPr wrap="square">
            <a:spAutoFit/>
          </a:bodyPr>
          <a:lstStyle/>
          <a:p>
            <a:r>
              <a:rPr lang="en-US" sz="3200" i="1" dirty="0">
                <a:solidFill>
                  <a:srgbClr val="FF0000"/>
                </a:solidFill>
                <a:latin typeface="Calibri" panose="020F0502020204030204" pitchFamily="34" charset="0"/>
                <a:cs typeface="Calibri" panose="020F0502020204030204" pitchFamily="34" charset="0"/>
              </a:rPr>
              <a:t>1</a:t>
            </a:r>
            <a:endParaRPr lang="el-GR" sz="3200" i="1" dirty="0">
              <a:solidFill>
                <a:srgbClr val="FF0000"/>
              </a:solidFill>
              <a:latin typeface="Calibri" panose="020F0502020204030204" pitchFamily="34" charset="0"/>
              <a:cs typeface="Calibri" panose="020F0502020204030204" pitchFamily="34" charset="0"/>
            </a:endParaRPr>
          </a:p>
        </p:txBody>
      </p:sp>
      <p:sp>
        <p:nvSpPr>
          <p:cNvPr id="33" name="Rectangle 80">
            <a:extLst>
              <a:ext uri="{FF2B5EF4-FFF2-40B4-BE49-F238E27FC236}">
                <a16:creationId xmlns:a16="http://schemas.microsoft.com/office/drawing/2014/main" id="{680F60F1-6C1D-3445-BC20-81F12AF18FD0}"/>
              </a:ext>
            </a:extLst>
          </p:cNvPr>
          <p:cNvSpPr/>
          <p:nvPr/>
        </p:nvSpPr>
        <p:spPr>
          <a:xfrm>
            <a:off x="4647582" y="1629712"/>
            <a:ext cx="2804738" cy="584775"/>
          </a:xfrm>
          <a:prstGeom prst="rect">
            <a:avLst/>
          </a:prstGeom>
        </p:spPr>
        <p:txBody>
          <a:bodyPr wrap="square">
            <a:spAutoFit/>
          </a:bodyPr>
          <a:lstStyle/>
          <a:p>
            <a:pPr algn="r"/>
            <a:r>
              <a:rPr lang="en-US" sz="3200" dirty="0">
                <a:latin typeface="Calibri" panose="020F0502020204030204" pitchFamily="34" charset="0"/>
                <a:cs typeface="Calibri" panose="020F0502020204030204" pitchFamily="34" charset="0"/>
              </a:rPr>
              <a:t>(1 +</a:t>
            </a:r>
            <a:r>
              <a:rPr lang="el-GR" sz="3200" dirty="0">
                <a:latin typeface="Calibri" panose="020F0502020204030204" pitchFamily="34" charset="0"/>
                <a:cs typeface="Calibri" panose="020F0502020204030204" pitchFamily="34" charset="0"/>
              </a:rPr>
              <a:t>0</a:t>
            </a:r>
            <a:r>
              <a:rPr lang="en-US" sz="3200" dirty="0">
                <a:latin typeface="Calibri" panose="020F0502020204030204" pitchFamily="34" charset="0"/>
                <a:cs typeface="Calibri" panose="020F0502020204030204" pitchFamily="34" charset="0"/>
              </a:rPr>
              <a:t>)</a:t>
            </a:r>
            <a:r>
              <a:rPr lang="el-GR" sz="3200"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 </a:t>
            </a:r>
            <a:r>
              <a:rPr lang="el-GR" sz="3200" dirty="0">
                <a:latin typeface="Calibri" panose="020F0502020204030204" pitchFamily="34" charset="0"/>
                <a:cs typeface="Calibri" panose="020F0502020204030204" pitchFamily="34" charset="0"/>
              </a:rPr>
              <a:t>1’</a:t>
            </a:r>
            <a:r>
              <a:rPr lang="en-US" sz="3200" dirty="0">
                <a:latin typeface="Calibri" panose="020F0502020204030204" pitchFamily="34" charset="0"/>
                <a:cs typeface="Calibri" panose="020F0502020204030204" pitchFamily="34" charset="0"/>
              </a:rPr>
              <a:t>  =  ?</a:t>
            </a:r>
            <a:endParaRPr lang="el-GR" sz="3200" dirty="0">
              <a:latin typeface="Calibri" panose="020F0502020204030204" pitchFamily="34" charset="0"/>
              <a:cs typeface="Calibri" panose="020F0502020204030204" pitchFamily="34" charset="0"/>
            </a:endParaRPr>
          </a:p>
        </p:txBody>
      </p:sp>
      <p:sp>
        <p:nvSpPr>
          <p:cNvPr id="34" name="Rectangle 80">
            <a:extLst>
              <a:ext uri="{FF2B5EF4-FFF2-40B4-BE49-F238E27FC236}">
                <a16:creationId xmlns:a16="http://schemas.microsoft.com/office/drawing/2014/main" id="{337E5D51-262E-6643-8895-5116523F8307}"/>
              </a:ext>
            </a:extLst>
          </p:cNvPr>
          <p:cNvSpPr/>
          <p:nvPr/>
        </p:nvSpPr>
        <p:spPr>
          <a:xfrm>
            <a:off x="4647582" y="2196153"/>
            <a:ext cx="2804738" cy="584775"/>
          </a:xfrm>
          <a:prstGeom prst="rect">
            <a:avLst/>
          </a:prstGeom>
        </p:spPr>
        <p:txBody>
          <a:bodyPr wrap="square">
            <a:spAutoFit/>
          </a:bodyPr>
          <a:lstStyle/>
          <a:p>
            <a:pPr algn="r"/>
            <a:r>
              <a:rPr lang="en-US" sz="3200" dirty="0">
                <a:latin typeface="Calibri" panose="020F0502020204030204" pitchFamily="34" charset="0"/>
                <a:cs typeface="Calibri" panose="020F0502020204030204" pitchFamily="34" charset="0"/>
              </a:rPr>
              <a:t>x + x  =  ?</a:t>
            </a:r>
            <a:endParaRPr lang="el-GR" sz="3200" dirty="0">
              <a:latin typeface="Calibri" panose="020F0502020204030204" pitchFamily="34" charset="0"/>
              <a:cs typeface="Calibri" panose="020F0502020204030204" pitchFamily="34" charset="0"/>
            </a:endParaRPr>
          </a:p>
        </p:txBody>
      </p:sp>
      <p:sp>
        <p:nvSpPr>
          <p:cNvPr id="35" name="Rectangle 80">
            <a:extLst>
              <a:ext uri="{FF2B5EF4-FFF2-40B4-BE49-F238E27FC236}">
                <a16:creationId xmlns:a16="http://schemas.microsoft.com/office/drawing/2014/main" id="{7C6B3CE0-E7E0-2D4C-9336-8F0C25C52BC5}"/>
              </a:ext>
            </a:extLst>
          </p:cNvPr>
          <p:cNvSpPr/>
          <p:nvPr/>
        </p:nvSpPr>
        <p:spPr>
          <a:xfrm>
            <a:off x="7599442" y="1629711"/>
            <a:ext cx="644966" cy="584775"/>
          </a:xfrm>
          <a:prstGeom prst="rect">
            <a:avLst/>
          </a:prstGeom>
        </p:spPr>
        <p:txBody>
          <a:bodyPr wrap="square">
            <a:spAutoFit/>
          </a:bodyPr>
          <a:lstStyle/>
          <a:p>
            <a:r>
              <a:rPr lang="el-GR" sz="3200" i="1" dirty="0">
                <a:solidFill>
                  <a:srgbClr val="FF0000"/>
                </a:solidFill>
                <a:latin typeface="Calibri" panose="020F0502020204030204" pitchFamily="34" charset="0"/>
                <a:cs typeface="Calibri" panose="020F0502020204030204" pitchFamily="34" charset="0"/>
              </a:rPr>
              <a:t>0</a:t>
            </a:r>
          </a:p>
        </p:txBody>
      </p:sp>
      <p:sp>
        <p:nvSpPr>
          <p:cNvPr id="36" name="Rectangle 80">
            <a:extLst>
              <a:ext uri="{FF2B5EF4-FFF2-40B4-BE49-F238E27FC236}">
                <a16:creationId xmlns:a16="http://schemas.microsoft.com/office/drawing/2014/main" id="{3E60C212-C599-A243-8577-EF38E6A787AC}"/>
              </a:ext>
            </a:extLst>
          </p:cNvPr>
          <p:cNvSpPr/>
          <p:nvPr/>
        </p:nvSpPr>
        <p:spPr>
          <a:xfrm>
            <a:off x="7572729" y="2178388"/>
            <a:ext cx="644966" cy="584775"/>
          </a:xfrm>
          <a:prstGeom prst="rect">
            <a:avLst/>
          </a:prstGeom>
        </p:spPr>
        <p:txBody>
          <a:bodyPr wrap="square">
            <a:spAutoFit/>
          </a:bodyPr>
          <a:lstStyle/>
          <a:p>
            <a:r>
              <a:rPr lang="en-US" sz="3200" i="1" dirty="0">
                <a:solidFill>
                  <a:srgbClr val="FF0000"/>
                </a:solidFill>
                <a:latin typeface="Calibri" panose="020F0502020204030204" pitchFamily="34" charset="0"/>
                <a:cs typeface="Calibri" panose="020F0502020204030204" pitchFamily="34" charset="0"/>
              </a:rPr>
              <a:t>x</a:t>
            </a:r>
            <a:endParaRPr lang="el-GR" sz="3200" i="1" dirty="0">
              <a:solidFill>
                <a:srgbClr val="FF0000"/>
              </a:solidFill>
              <a:latin typeface="Calibri" panose="020F0502020204030204" pitchFamily="34" charset="0"/>
              <a:cs typeface="Calibri" panose="020F0502020204030204" pitchFamily="34" charset="0"/>
            </a:endParaRPr>
          </a:p>
        </p:txBody>
      </p:sp>
      <p:sp>
        <p:nvSpPr>
          <p:cNvPr id="37" name="Rectangle 80">
            <a:extLst>
              <a:ext uri="{FF2B5EF4-FFF2-40B4-BE49-F238E27FC236}">
                <a16:creationId xmlns:a16="http://schemas.microsoft.com/office/drawing/2014/main" id="{36D10D01-8B67-414D-83F8-80E370FF72D6}"/>
              </a:ext>
            </a:extLst>
          </p:cNvPr>
          <p:cNvSpPr/>
          <p:nvPr/>
        </p:nvSpPr>
        <p:spPr>
          <a:xfrm>
            <a:off x="4647582" y="2826325"/>
            <a:ext cx="2804738" cy="584775"/>
          </a:xfrm>
          <a:prstGeom prst="rect">
            <a:avLst/>
          </a:prstGeom>
        </p:spPr>
        <p:txBody>
          <a:bodyPr wrap="square">
            <a:spAutoFit/>
          </a:bodyPr>
          <a:lstStyle/>
          <a:p>
            <a:pPr algn="r"/>
            <a:r>
              <a:rPr lang="en-US" sz="3200" dirty="0">
                <a:latin typeface="Calibri" panose="020F0502020204030204" pitchFamily="34" charset="0"/>
                <a:cs typeface="Calibri" panose="020F0502020204030204" pitchFamily="34" charset="0"/>
              </a:rPr>
              <a:t>x + x’  =  ?</a:t>
            </a:r>
            <a:endParaRPr lang="el-GR" sz="3200" dirty="0">
              <a:latin typeface="Calibri" panose="020F0502020204030204" pitchFamily="34" charset="0"/>
              <a:cs typeface="Calibri" panose="020F0502020204030204" pitchFamily="34" charset="0"/>
            </a:endParaRPr>
          </a:p>
        </p:txBody>
      </p:sp>
      <p:sp>
        <p:nvSpPr>
          <p:cNvPr id="38" name="Rectangle 80">
            <a:extLst>
              <a:ext uri="{FF2B5EF4-FFF2-40B4-BE49-F238E27FC236}">
                <a16:creationId xmlns:a16="http://schemas.microsoft.com/office/drawing/2014/main" id="{208FC96A-BD73-9848-AEB7-CD308119D1F2}"/>
              </a:ext>
            </a:extLst>
          </p:cNvPr>
          <p:cNvSpPr/>
          <p:nvPr/>
        </p:nvSpPr>
        <p:spPr>
          <a:xfrm>
            <a:off x="7546016" y="2808560"/>
            <a:ext cx="644966" cy="584775"/>
          </a:xfrm>
          <a:prstGeom prst="rect">
            <a:avLst/>
          </a:prstGeom>
        </p:spPr>
        <p:txBody>
          <a:bodyPr wrap="square">
            <a:spAutoFit/>
          </a:bodyPr>
          <a:lstStyle/>
          <a:p>
            <a:r>
              <a:rPr lang="en-US" sz="3200" i="1" dirty="0">
                <a:solidFill>
                  <a:srgbClr val="FF0000"/>
                </a:solidFill>
                <a:latin typeface="Calibri" panose="020F0502020204030204" pitchFamily="34" charset="0"/>
                <a:cs typeface="Calibri" panose="020F0502020204030204" pitchFamily="34" charset="0"/>
              </a:rPr>
              <a:t>1</a:t>
            </a:r>
            <a:endParaRPr lang="el-GR" sz="3200" i="1" dirty="0">
              <a:solidFill>
                <a:srgbClr val="FF0000"/>
              </a:solidFill>
              <a:latin typeface="Calibri" panose="020F0502020204030204" pitchFamily="34" charset="0"/>
              <a:cs typeface="Calibri" panose="020F0502020204030204" pitchFamily="34" charset="0"/>
            </a:endParaRPr>
          </a:p>
        </p:txBody>
      </p:sp>
      <p:sp>
        <p:nvSpPr>
          <p:cNvPr id="39" name="Rectangle 80">
            <a:extLst>
              <a:ext uri="{FF2B5EF4-FFF2-40B4-BE49-F238E27FC236}">
                <a16:creationId xmlns:a16="http://schemas.microsoft.com/office/drawing/2014/main" id="{36E2F4D8-5371-3C41-AA4E-029BD82D70C8}"/>
              </a:ext>
            </a:extLst>
          </p:cNvPr>
          <p:cNvSpPr/>
          <p:nvPr/>
        </p:nvSpPr>
        <p:spPr>
          <a:xfrm>
            <a:off x="4647582" y="3428865"/>
            <a:ext cx="2804738" cy="584775"/>
          </a:xfrm>
          <a:prstGeom prst="rect">
            <a:avLst/>
          </a:prstGeom>
        </p:spPr>
        <p:txBody>
          <a:bodyPr wrap="square">
            <a:spAutoFit/>
          </a:bodyPr>
          <a:lstStyle/>
          <a:p>
            <a:pPr algn="r"/>
            <a:r>
              <a:rPr lang="en-US" sz="3200" dirty="0">
                <a:latin typeface="Calibri" panose="020F0502020204030204" pitchFamily="34" charset="0"/>
                <a:cs typeface="Calibri" panose="020F0502020204030204" pitchFamily="34" charset="0"/>
              </a:rPr>
              <a:t>x + 1  =  ?</a:t>
            </a:r>
            <a:endParaRPr lang="el-GR" sz="3200" dirty="0">
              <a:latin typeface="Calibri" panose="020F0502020204030204" pitchFamily="34" charset="0"/>
              <a:cs typeface="Calibri" panose="020F0502020204030204" pitchFamily="34" charset="0"/>
            </a:endParaRPr>
          </a:p>
        </p:txBody>
      </p:sp>
      <p:sp>
        <p:nvSpPr>
          <p:cNvPr id="40" name="Rectangle 80">
            <a:extLst>
              <a:ext uri="{FF2B5EF4-FFF2-40B4-BE49-F238E27FC236}">
                <a16:creationId xmlns:a16="http://schemas.microsoft.com/office/drawing/2014/main" id="{6F8C26B5-6B03-4C49-BF6B-AB5880606A4C}"/>
              </a:ext>
            </a:extLst>
          </p:cNvPr>
          <p:cNvSpPr/>
          <p:nvPr/>
        </p:nvSpPr>
        <p:spPr>
          <a:xfrm>
            <a:off x="7546016" y="3411100"/>
            <a:ext cx="644966" cy="584775"/>
          </a:xfrm>
          <a:prstGeom prst="rect">
            <a:avLst/>
          </a:prstGeom>
        </p:spPr>
        <p:txBody>
          <a:bodyPr wrap="square">
            <a:spAutoFit/>
          </a:bodyPr>
          <a:lstStyle/>
          <a:p>
            <a:r>
              <a:rPr lang="en-US" sz="3200" i="1" dirty="0">
                <a:solidFill>
                  <a:srgbClr val="FF0000"/>
                </a:solidFill>
                <a:latin typeface="Calibri" panose="020F0502020204030204" pitchFamily="34" charset="0"/>
                <a:cs typeface="Calibri" panose="020F0502020204030204" pitchFamily="34" charset="0"/>
              </a:rPr>
              <a:t>1</a:t>
            </a:r>
            <a:endParaRPr lang="el-GR" sz="3200" i="1" dirty="0">
              <a:solidFill>
                <a:srgbClr val="FF0000"/>
              </a:solidFill>
              <a:latin typeface="Calibri" panose="020F0502020204030204" pitchFamily="34" charset="0"/>
              <a:cs typeface="Calibri" panose="020F0502020204030204" pitchFamily="34" charset="0"/>
            </a:endParaRPr>
          </a:p>
        </p:txBody>
      </p:sp>
      <p:sp>
        <p:nvSpPr>
          <p:cNvPr id="41" name="Rectangle 80">
            <a:extLst>
              <a:ext uri="{FF2B5EF4-FFF2-40B4-BE49-F238E27FC236}">
                <a16:creationId xmlns:a16="http://schemas.microsoft.com/office/drawing/2014/main" id="{E32089B9-BB74-E24D-9E39-9D6765EC9E20}"/>
              </a:ext>
            </a:extLst>
          </p:cNvPr>
          <p:cNvSpPr/>
          <p:nvPr/>
        </p:nvSpPr>
        <p:spPr>
          <a:xfrm>
            <a:off x="4647582" y="4062334"/>
            <a:ext cx="2804738" cy="584775"/>
          </a:xfrm>
          <a:prstGeom prst="rect">
            <a:avLst/>
          </a:prstGeom>
        </p:spPr>
        <p:txBody>
          <a:bodyPr wrap="square">
            <a:spAutoFit/>
          </a:bodyPr>
          <a:lstStyle/>
          <a:p>
            <a:pPr algn="r"/>
            <a:r>
              <a:rPr lang="en-US" sz="3200" dirty="0">
                <a:latin typeface="Calibri" panose="020F0502020204030204" pitchFamily="34" charset="0"/>
                <a:cs typeface="Calibri" panose="020F0502020204030204" pitchFamily="34" charset="0"/>
              </a:rPr>
              <a:t>x </a:t>
            </a:r>
            <a:r>
              <a:rPr lang="el-GR"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 x  =  ?</a:t>
            </a:r>
            <a:endParaRPr lang="el-GR" sz="3200" dirty="0">
              <a:latin typeface="Calibri" panose="020F0502020204030204" pitchFamily="34" charset="0"/>
              <a:cs typeface="Calibri" panose="020F0502020204030204" pitchFamily="34" charset="0"/>
            </a:endParaRPr>
          </a:p>
        </p:txBody>
      </p:sp>
      <p:sp>
        <p:nvSpPr>
          <p:cNvPr id="42" name="Rectangle 80">
            <a:extLst>
              <a:ext uri="{FF2B5EF4-FFF2-40B4-BE49-F238E27FC236}">
                <a16:creationId xmlns:a16="http://schemas.microsoft.com/office/drawing/2014/main" id="{71E32584-A2E9-524F-8DB3-9B8C4161707A}"/>
              </a:ext>
            </a:extLst>
          </p:cNvPr>
          <p:cNvSpPr/>
          <p:nvPr/>
        </p:nvSpPr>
        <p:spPr>
          <a:xfrm>
            <a:off x="7544101" y="4005064"/>
            <a:ext cx="644966" cy="584775"/>
          </a:xfrm>
          <a:prstGeom prst="rect">
            <a:avLst/>
          </a:prstGeom>
        </p:spPr>
        <p:txBody>
          <a:bodyPr wrap="square">
            <a:spAutoFit/>
          </a:bodyPr>
          <a:lstStyle/>
          <a:p>
            <a:r>
              <a:rPr lang="en-US" sz="3200" i="1" dirty="0">
                <a:solidFill>
                  <a:srgbClr val="FF0000"/>
                </a:solidFill>
                <a:latin typeface="Calibri" panose="020F0502020204030204" pitchFamily="34" charset="0"/>
                <a:cs typeface="Calibri" panose="020F0502020204030204" pitchFamily="34" charset="0"/>
              </a:rPr>
              <a:t>x</a:t>
            </a:r>
            <a:endParaRPr lang="el-GR" sz="3200" i="1" dirty="0">
              <a:solidFill>
                <a:srgbClr val="FF0000"/>
              </a:solidFill>
              <a:latin typeface="Calibri" panose="020F0502020204030204" pitchFamily="34" charset="0"/>
              <a:cs typeface="Calibri" panose="020F0502020204030204" pitchFamily="34" charset="0"/>
            </a:endParaRPr>
          </a:p>
        </p:txBody>
      </p:sp>
      <p:sp>
        <p:nvSpPr>
          <p:cNvPr id="43" name="Rectangle 80">
            <a:extLst>
              <a:ext uri="{FF2B5EF4-FFF2-40B4-BE49-F238E27FC236}">
                <a16:creationId xmlns:a16="http://schemas.microsoft.com/office/drawing/2014/main" id="{6A8A1508-64FB-944F-98AC-6C7763DB9F4F}"/>
              </a:ext>
            </a:extLst>
          </p:cNvPr>
          <p:cNvSpPr/>
          <p:nvPr/>
        </p:nvSpPr>
        <p:spPr>
          <a:xfrm>
            <a:off x="4647582" y="5148481"/>
            <a:ext cx="2804738" cy="584775"/>
          </a:xfrm>
          <a:prstGeom prst="rect">
            <a:avLst/>
          </a:prstGeom>
        </p:spPr>
        <p:txBody>
          <a:bodyPr wrap="square">
            <a:spAutoFit/>
          </a:bodyPr>
          <a:lstStyle/>
          <a:p>
            <a:pPr algn="r"/>
            <a:r>
              <a:rPr lang="en-US" sz="3200" dirty="0">
                <a:latin typeface="Calibri" panose="020F0502020204030204" pitchFamily="34" charset="0"/>
                <a:cs typeface="Calibri" panose="020F0502020204030204" pitchFamily="34" charset="0"/>
              </a:rPr>
              <a:t>(1 +0)</a:t>
            </a:r>
            <a:r>
              <a:rPr lang="el-GR" sz="3200"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 1  =  ?</a:t>
            </a:r>
            <a:endParaRPr lang="el-GR" sz="3200" dirty="0">
              <a:latin typeface="Calibri" panose="020F0502020204030204" pitchFamily="34" charset="0"/>
              <a:cs typeface="Calibri" panose="020F0502020204030204" pitchFamily="34" charset="0"/>
            </a:endParaRPr>
          </a:p>
        </p:txBody>
      </p:sp>
      <p:sp>
        <p:nvSpPr>
          <p:cNvPr id="45" name="Rectangle 80">
            <a:extLst>
              <a:ext uri="{FF2B5EF4-FFF2-40B4-BE49-F238E27FC236}">
                <a16:creationId xmlns:a16="http://schemas.microsoft.com/office/drawing/2014/main" id="{A562D630-4234-734B-80E9-F0FD257E4649}"/>
              </a:ext>
            </a:extLst>
          </p:cNvPr>
          <p:cNvSpPr/>
          <p:nvPr/>
        </p:nvSpPr>
        <p:spPr>
          <a:xfrm>
            <a:off x="4647582" y="4538601"/>
            <a:ext cx="2804738" cy="584775"/>
          </a:xfrm>
          <a:prstGeom prst="rect">
            <a:avLst/>
          </a:prstGeom>
        </p:spPr>
        <p:txBody>
          <a:bodyPr wrap="square">
            <a:spAutoFit/>
          </a:bodyPr>
          <a:lstStyle/>
          <a:p>
            <a:pPr algn="r"/>
            <a:r>
              <a:rPr lang="en-US" sz="3200" dirty="0">
                <a:latin typeface="Calibri" panose="020F0502020204030204" pitchFamily="34" charset="0"/>
                <a:cs typeface="Calibri" panose="020F0502020204030204" pitchFamily="34" charset="0"/>
              </a:rPr>
              <a:t>x </a:t>
            </a:r>
            <a:r>
              <a:rPr lang="el-GR"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 x’  =  ?</a:t>
            </a:r>
            <a:endParaRPr lang="el-GR" sz="3200" dirty="0">
              <a:latin typeface="Calibri" panose="020F0502020204030204" pitchFamily="34" charset="0"/>
              <a:cs typeface="Calibri" panose="020F0502020204030204" pitchFamily="34" charset="0"/>
            </a:endParaRPr>
          </a:p>
        </p:txBody>
      </p:sp>
      <p:sp>
        <p:nvSpPr>
          <p:cNvPr id="46" name="Rectangle 80">
            <a:extLst>
              <a:ext uri="{FF2B5EF4-FFF2-40B4-BE49-F238E27FC236}">
                <a16:creationId xmlns:a16="http://schemas.microsoft.com/office/drawing/2014/main" id="{57FADAB2-886E-D74A-B3A9-34ABB9117F87}"/>
              </a:ext>
            </a:extLst>
          </p:cNvPr>
          <p:cNvSpPr/>
          <p:nvPr/>
        </p:nvSpPr>
        <p:spPr>
          <a:xfrm>
            <a:off x="7552942" y="4572417"/>
            <a:ext cx="644966" cy="584775"/>
          </a:xfrm>
          <a:prstGeom prst="rect">
            <a:avLst/>
          </a:prstGeom>
        </p:spPr>
        <p:txBody>
          <a:bodyPr wrap="square">
            <a:spAutoFit/>
          </a:bodyPr>
          <a:lstStyle/>
          <a:p>
            <a:r>
              <a:rPr lang="en-US" sz="3200" i="1" dirty="0">
                <a:solidFill>
                  <a:srgbClr val="FF0000"/>
                </a:solidFill>
                <a:latin typeface="Calibri" panose="020F0502020204030204" pitchFamily="34" charset="0"/>
                <a:cs typeface="Calibri" panose="020F0502020204030204" pitchFamily="34" charset="0"/>
              </a:rPr>
              <a:t>0</a:t>
            </a:r>
            <a:endParaRPr lang="el-GR" sz="3200" i="1" dirty="0">
              <a:solidFill>
                <a:srgbClr val="FF0000"/>
              </a:solidFill>
              <a:latin typeface="Calibri" panose="020F0502020204030204" pitchFamily="34" charset="0"/>
              <a:cs typeface="Calibri" panose="020F0502020204030204" pitchFamily="34" charset="0"/>
            </a:endParaRPr>
          </a:p>
        </p:txBody>
      </p:sp>
      <p:sp>
        <p:nvSpPr>
          <p:cNvPr id="47" name="Rectangle 80">
            <a:extLst>
              <a:ext uri="{FF2B5EF4-FFF2-40B4-BE49-F238E27FC236}">
                <a16:creationId xmlns:a16="http://schemas.microsoft.com/office/drawing/2014/main" id="{5D35C09D-5B21-A64F-9873-D72E2FACA8CB}"/>
              </a:ext>
            </a:extLst>
          </p:cNvPr>
          <p:cNvSpPr/>
          <p:nvPr/>
        </p:nvSpPr>
        <p:spPr>
          <a:xfrm>
            <a:off x="7535842" y="5157192"/>
            <a:ext cx="644966" cy="584775"/>
          </a:xfrm>
          <a:prstGeom prst="rect">
            <a:avLst/>
          </a:prstGeom>
        </p:spPr>
        <p:txBody>
          <a:bodyPr wrap="square">
            <a:spAutoFit/>
          </a:bodyPr>
          <a:lstStyle/>
          <a:p>
            <a:r>
              <a:rPr lang="en-US" sz="3200" i="1" dirty="0">
                <a:solidFill>
                  <a:srgbClr val="FF0000"/>
                </a:solidFill>
                <a:latin typeface="Calibri" panose="020F0502020204030204" pitchFamily="34" charset="0"/>
                <a:cs typeface="Calibri" panose="020F0502020204030204" pitchFamily="34" charset="0"/>
              </a:rPr>
              <a:t>1</a:t>
            </a:r>
            <a:endParaRPr lang="el-GR" sz="32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994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8" grpId="0"/>
      <p:bldP spid="81" grpId="0"/>
      <p:bldP spid="6"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5" grpId="0"/>
      <p:bldP spid="46"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9" name="Slide Number Placeholder 5"/>
          <p:cNvSpPr>
            <a:spLocks noGrp="1"/>
          </p:cNvSpPr>
          <p:nvPr>
            <p:ph type="sldNum" sz="quarter" idx="12"/>
          </p:nvPr>
        </p:nvSpPr>
        <p:spPr>
          <a:noFill/>
        </p:spPr>
        <p:txBody>
          <a:bodyPr/>
          <a:lstStyle/>
          <a:p>
            <a:fld id="{FA59C779-2CCD-4657-9D60-60FB195398F0}" type="slidenum">
              <a:rPr lang="en-US" smtClean="0"/>
              <a:pPr/>
              <a:t>25</a:t>
            </a:fld>
            <a:endParaRPr lang="en-US"/>
          </a:p>
        </p:txBody>
      </p:sp>
      <p:sp>
        <p:nvSpPr>
          <p:cNvPr id="6150" name="Rectangle 2"/>
          <p:cNvSpPr>
            <a:spLocks noGrp="1" noChangeArrowheads="1"/>
          </p:cNvSpPr>
          <p:nvPr>
            <p:ph type="title"/>
          </p:nvPr>
        </p:nvSpPr>
        <p:spPr>
          <a:xfrm>
            <a:off x="457200" y="274638"/>
            <a:ext cx="8229600" cy="725470"/>
          </a:xfrm>
        </p:spPr>
        <p:txBody>
          <a:bodyPr/>
          <a:lstStyle/>
          <a:p>
            <a:pPr eaLnBrk="1" hangingPunct="1"/>
            <a:r>
              <a:rPr lang="el-GR" sz="4000" dirty="0">
                <a:latin typeface="Comic Sans MS" pitchFamily="66" charset="0"/>
              </a:rPr>
              <a:t>Υλοποίηση Πύλης ΝΟΤ</a:t>
            </a:r>
            <a:endParaRPr lang="en-US" sz="4000" dirty="0">
              <a:latin typeface="Comic Sans MS" pitchFamily="66" charset="0"/>
            </a:endParaRPr>
          </a:p>
        </p:txBody>
      </p:sp>
      <p:sp>
        <p:nvSpPr>
          <p:cNvPr id="8195" name="Rectangle 3"/>
          <p:cNvSpPr>
            <a:spLocks noGrp="1" noChangeArrowheads="1"/>
          </p:cNvSpPr>
          <p:nvPr>
            <p:ph type="body" idx="1"/>
          </p:nvPr>
        </p:nvSpPr>
        <p:spPr>
          <a:xfrm>
            <a:off x="1571604" y="1357298"/>
            <a:ext cx="2071702" cy="757230"/>
          </a:xfrm>
        </p:spPr>
        <p:txBody>
          <a:bodyPr/>
          <a:lstStyle/>
          <a:p>
            <a:pPr algn="ctr" eaLnBrk="1" hangingPunct="1">
              <a:buNone/>
            </a:pPr>
            <a:r>
              <a:rPr lang="el-GR" sz="2200" dirty="0">
                <a:latin typeface="Arial"/>
                <a:cs typeface="Arial"/>
              </a:rPr>
              <a:t>Θετική Τάση</a:t>
            </a:r>
          </a:p>
          <a:p>
            <a:pPr algn="ctr" eaLnBrk="1" hangingPunct="1">
              <a:buNone/>
            </a:pPr>
            <a:r>
              <a:rPr lang="el-GR" sz="2200" dirty="0">
                <a:latin typeface="Arial"/>
                <a:cs typeface="Arial"/>
              </a:rPr>
              <a:t>(π.χ. +5 </a:t>
            </a:r>
            <a:r>
              <a:rPr lang="en-US" sz="2200" dirty="0">
                <a:latin typeface="Arial"/>
                <a:cs typeface="Arial"/>
              </a:rPr>
              <a:t>Volt)</a:t>
            </a:r>
          </a:p>
          <a:p>
            <a:pPr algn="ctr" eaLnBrk="1" hangingPunct="1"/>
            <a:endParaRPr lang="en-US" sz="2200" dirty="0">
              <a:latin typeface="Arial"/>
              <a:cs typeface="Arial"/>
            </a:endParaRPr>
          </a:p>
          <a:p>
            <a:pPr algn="ctr" eaLnBrk="1" hangingPunct="1">
              <a:buNone/>
            </a:pPr>
            <a:endParaRPr lang="el-GR" sz="2200" dirty="0">
              <a:latin typeface="Arial"/>
              <a:cs typeface="Arial"/>
            </a:endParaRPr>
          </a:p>
        </p:txBody>
      </p:sp>
      <p:sp>
        <p:nvSpPr>
          <p:cNvPr id="19" name="Line 4"/>
          <p:cNvSpPr>
            <a:spLocks noChangeShapeType="1"/>
          </p:cNvSpPr>
          <p:nvPr/>
        </p:nvSpPr>
        <p:spPr bwMode="auto">
          <a:xfrm>
            <a:off x="357158" y="1071546"/>
            <a:ext cx="8353425" cy="0"/>
          </a:xfrm>
          <a:prstGeom prst="line">
            <a:avLst/>
          </a:prstGeom>
          <a:noFill/>
          <a:ln w="38100">
            <a:solidFill>
              <a:srgbClr val="339933"/>
            </a:solidFill>
            <a:round/>
            <a:headEnd/>
            <a:tailEnd/>
          </a:ln>
        </p:spPr>
        <p:txBody>
          <a:bodyPr/>
          <a:lstStyle/>
          <a:p>
            <a:endParaRPr lang="el-GR"/>
          </a:p>
        </p:txBody>
      </p:sp>
      <p:cxnSp>
        <p:nvCxnSpPr>
          <p:cNvPr id="24" name="Straight Connector 23"/>
          <p:cNvCxnSpPr/>
          <p:nvPr/>
        </p:nvCxnSpPr>
        <p:spPr>
          <a:xfrm rot="5400000" flipH="1" flipV="1">
            <a:off x="2357447" y="2500285"/>
            <a:ext cx="428625" cy="47"/>
          </a:xfrm>
          <a:prstGeom prst="line">
            <a:avLst/>
          </a:prstGeom>
          <a:ln w="76200">
            <a:solidFill>
              <a:srgbClr val="0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2143108" y="3857628"/>
            <a:ext cx="857256" cy="857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Arial"/>
              <a:cs typeface="Arial"/>
            </a:endParaRPr>
          </a:p>
        </p:txBody>
      </p:sp>
      <p:cxnSp>
        <p:nvCxnSpPr>
          <p:cNvPr id="32" name="Straight Connector 31"/>
          <p:cNvCxnSpPr/>
          <p:nvPr/>
        </p:nvCxnSpPr>
        <p:spPr>
          <a:xfrm rot="5400000">
            <a:off x="2250266" y="3669508"/>
            <a:ext cx="633416" cy="9524"/>
          </a:xfrm>
          <a:prstGeom prst="line">
            <a:avLst/>
          </a:prstGeom>
          <a:ln w="76200">
            <a:solidFill>
              <a:srgbClr val="0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flipH="1" flipV="1">
            <a:off x="2286777" y="4856965"/>
            <a:ext cx="571506" cy="1588"/>
          </a:xfrm>
          <a:prstGeom prst="line">
            <a:avLst/>
          </a:prstGeom>
          <a:ln w="76200">
            <a:solidFill>
              <a:srgbClr val="0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V="1">
            <a:off x="2214547" y="4214817"/>
            <a:ext cx="428626" cy="285752"/>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a:off x="1000100" y="4356106"/>
            <a:ext cx="1428760" cy="158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2571736" y="3713163"/>
            <a:ext cx="1428760" cy="158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285984" y="5143512"/>
            <a:ext cx="571504" cy="158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428860" y="5214950"/>
            <a:ext cx="285752" cy="158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500298" y="5286388"/>
            <a:ext cx="142876" cy="158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714348" y="4214818"/>
            <a:ext cx="285752" cy="285752"/>
          </a:xfrm>
          <a:prstGeom prst="ellipse">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Arial"/>
              <a:cs typeface="Arial"/>
            </a:endParaRPr>
          </a:p>
        </p:txBody>
      </p:sp>
      <p:sp>
        <p:nvSpPr>
          <p:cNvPr id="54" name="Oval 53"/>
          <p:cNvSpPr/>
          <p:nvPr/>
        </p:nvSpPr>
        <p:spPr>
          <a:xfrm>
            <a:off x="4000496" y="3571876"/>
            <a:ext cx="285752" cy="285752"/>
          </a:xfrm>
          <a:prstGeom prst="ellipse">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Arial"/>
              <a:cs typeface="Arial"/>
            </a:endParaRPr>
          </a:p>
        </p:txBody>
      </p:sp>
      <p:sp>
        <p:nvSpPr>
          <p:cNvPr id="55" name="Rectangle 54"/>
          <p:cNvSpPr/>
          <p:nvPr/>
        </p:nvSpPr>
        <p:spPr>
          <a:xfrm>
            <a:off x="270138" y="3801314"/>
            <a:ext cx="1191224" cy="369332"/>
          </a:xfrm>
          <a:prstGeom prst="rect">
            <a:avLst/>
          </a:prstGeom>
        </p:spPr>
        <p:txBody>
          <a:bodyPr wrap="none">
            <a:spAutoFit/>
          </a:bodyPr>
          <a:lstStyle/>
          <a:p>
            <a:r>
              <a:rPr lang="el-GR" dirty="0">
                <a:latin typeface="Arial"/>
                <a:cs typeface="Arial"/>
              </a:rPr>
              <a:t>ΕΙΣΟΔΟΣ</a:t>
            </a:r>
          </a:p>
        </p:txBody>
      </p:sp>
      <p:grpSp>
        <p:nvGrpSpPr>
          <p:cNvPr id="67" name="Group 66"/>
          <p:cNvGrpSpPr/>
          <p:nvPr/>
        </p:nvGrpSpPr>
        <p:grpSpPr>
          <a:xfrm>
            <a:off x="2428860" y="2714620"/>
            <a:ext cx="285752" cy="642942"/>
            <a:chOff x="5286380" y="2214554"/>
            <a:chExt cx="214314" cy="857256"/>
          </a:xfrm>
        </p:grpSpPr>
        <p:cxnSp>
          <p:nvCxnSpPr>
            <p:cNvPr id="57" name="Straight Connector 56"/>
            <p:cNvCxnSpPr/>
            <p:nvPr/>
          </p:nvCxnSpPr>
          <p:spPr>
            <a:xfrm>
              <a:off x="5357818" y="2214554"/>
              <a:ext cx="142876" cy="71438"/>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286380" y="2428868"/>
              <a:ext cx="214314" cy="142876"/>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286380" y="2714620"/>
              <a:ext cx="214314" cy="142876"/>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286380" y="3000372"/>
              <a:ext cx="142876" cy="71438"/>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5286380" y="2857496"/>
              <a:ext cx="214314" cy="142876"/>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5286380" y="2571744"/>
              <a:ext cx="214314" cy="142876"/>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5286380" y="2285992"/>
              <a:ext cx="214314" cy="142876"/>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69" name="Rectangle 68"/>
          <p:cNvSpPr/>
          <p:nvPr/>
        </p:nvSpPr>
        <p:spPr>
          <a:xfrm>
            <a:off x="3643306" y="3095387"/>
            <a:ext cx="1135119" cy="369332"/>
          </a:xfrm>
          <a:prstGeom prst="rect">
            <a:avLst/>
          </a:prstGeom>
        </p:spPr>
        <p:txBody>
          <a:bodyPr wrap="none">
            <a:spAutoFit/>
          </a:bodyPr>
          <a:lstStyle/>
          <a:p>
            <a:r>
              <a:rPr lang="el-GR" dirty="0">
                <a:latin typeface="Arial"/>
                <a:cs typeface="Arial"/>
              </a:rPr>
              <a:t>ΕΞΟΔΟΣ</a:t>
            </a:r>
          </a:p>
        </p:txBody>
      </p:sp>
      <p:sp>
        <p:nvSpPr>
          <p:cNvPr id="70" name="Flowchart: Merge 69"/>
          <p:cNvSpPr/>
          <p:nvPr/>
        </p:nvSpPr>
        <p:spPr>
          <a:xfrm rot="16200000">
            <a:off x="6322231" y="4071942"/>
            <a:ext cx="500066" cy="571504"/>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Arial"/>
              <a:cs typeface="Arial"/>
            </a:endParaRPr>
          </a:p>
        </p:txBody>
      </p:sp>
      <p:sp>
        <p:nvSpPr>
          <p:cNvPr id="71" name="Flowchart: Connector 70"/>
          <p:cNvSpPr/>
          <p:nvPr/>
        </p:nvSpPr>
        <p:spPr>
          <a:xfrm>
            <a:off x="6858016" y="4286256"/>
            <a:ext cx="142876" cy="142876"/>
          </a:xfrm>
          <a:prstGeom prst="flowChartConnector">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Arial"/>
              <a:cs typeface="Arial"/>
            </a:endParaRPr>
          </a:p>
        </p:txBody>
      </p:sp>
      <p:cxnSp>
        <p:nvCxnSpPr>
          <p:cNvPr id="73" name="Straight Connector 72"/>
          <p:cNvCxnSpPr>
            <a:stCxn id="70" idx="0"/>
          </p:cNvCxnSpPr>
          <p:nvPr/>
        </p:nvCxnSpPr>
        <p:spPr>
          <a:xfrm rot="10800000">
            <a:off x="5929322" y="4357694"/>
            <a:ext cx="357190"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7000892" y="4357694"/>
            <a:ext cx="357190"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5429256" y="4000504"/>
            <a:ext cx="415498" cy="584776"/>
          </a:xfrm>
          <a:prstGeom prst="rect">
            <a:avLst/>
          </a:prstGeom>
        </p:spPr>
        <p:txBody>
          <a:bodyPr wrap="none">
            <a:spAutoFit/>
          </a:bodyPr>
          <a:lstStyle/>
          <a:p>
            <a:r>
              <a:rPr lang="en-US" sz="3200" b="1" dirty="0">
                <a:latin typeface="Arial"/>
                <a:cs typeface="Arial"/>
              </a:rPr>
              <a:t>x</a:t>
            </a:r>
            <a:endParaRPr lang="el-GR" sz="3200" b="1" dirty="0">
              <a:latin typeface="Arial"/>
              <a:cs typeface="Arial"/>
            </a:endParaRPr>
          </a:p>
        </p:txBody>
      </p:sp>
      <p:sp>
        <p:nvSpPr>
          <p:cNvPr id="76" name="Rectangle 75"/>
          <p:cNvSpPr/>
          <p:nvPr/>
        </p:nvSpPr>
        <p:spPr>
          <a:xfrm>
            <a:off x="7429520" y="4000504"/>
            <a:ext cx="1357322" cy="584775"/>
          </a:xfrm>
          <a:prstGeom prst="rect">
            <a:avLst/>
          </a:prstGeom>
        </p:spPr>
        <p:txBody>
          <a:bodyPr wrap="square">
            <a:spAutoFit/>
          </a:bodyPr>
          <a:lstStyle/>
          <a:p>
            <a:r>
              <a:rPr lang="en-US" sz="3200" b="1" dirty="0">
                <a:latin typeface="Arial"/>
                <a:cs typeface="Arial"/>
              </a:rPr>
              <a:t>x </a:t>
            </a:r>
            <a:r>
              <a:rPr lang="el-GR" sz="3200" b="1" dirty="0">
                <a:latin typeface="Arial"/>
                <a:cs typeface="Arial"/>
              </a:rPr>
              <a:t>ή </a:t>
            </a:r>
            <a:r>
              <a:rPr lang="en-US" sz="3200" b="1" dirty="0">
                <a:latin typeface="Arial"/>
                <a:cs typeface="Arial"/>
              </a:rPr>
              <a:t>x</a:t>
            </a:r>
            <a:r>
              <a:rPr lang="el-GR" sz="3200" b="1" dirty="0">
                <a:latin typeface="Arial"/>
                <a:cs typeface="Arial"/>
              </a:rPr>
              <a:t>ʹ</a:t>
            </a:r>
          </a:p>
        </p:txBody>
      </p:sp>
      <p:cxnSp>
        <p:nvCxnSpPr>
          <p:cNvPr id="80" name="Straight Connector 79"/>
          <p:cNvCxnSpPr/>
          <p:nvPr/>
        </p:nvCxnSpPr>
        <p:spPr>
          <a:xfrm>
            <a:off x="7500958" y="4141792"/>
            <a:ext cx="214314" cy="158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642910" y="4357694"/>
            <a:ext cx="415498" cy="584776"/>
          </a:xfrm>
          <a:prstGeom prst="rect">
            <a:avLst/>
          </a:prstGeom>
        </p:spPr>
        <p:txBody>
          <a:bodyPr wrap="none">
            <a:spAutoFit/>
          </a:bodyPr>
          <a:lstStyle/>
          <a:p>
            <a:r>
              <a:rPr lang="en-US" sz="3200" b="1" dirty="0">
                <a:latin typeface="Arial"/>
                <a:cs typeface="Arial"/>
              </a:rPr>
              <a:t>x</a:t>
            </a:r>
            <a:endParaRPr lang="el-GR" sz="3200" b="1" dirty="0">
              <a:latin typeface="Arial"/>
              <a:cs typeface="Arial"/>
            </a:endParaRPr>
          </a:p>
        </p:txBody>
      </p:sp>
      <p:graphicFrame>
        <p:nvGraphicFramePr>
          <p:cNvPr id="84" name="Table 83"/>
          <p:cNvGraphicFramePr>
            <a:graphicFrameLocks noGrp="1"/>
          </p:cNvGraphicFramePr>
          <p:nvPr>
            <p:extLst>
              <p:ext uri="{D42A27DB-BD31-4B8C-83A1-F6EECF244321}">
                <p14:modId xmlns:p14="http://schemas.microsoft.com/office/powerpoint/2010/main" val="1600960520"/>
              </p:ext>
            </p:extLst>
          </p:nvPr>
        </p:nvGraphicFramePr>
        <p:xfrm>
          <a:off x="6275051" y="1272019"/>
          <a:ext cx="2071412" cy="1959723"/>
        </p:xfrm>
        <a:graphic>
          <a:graphicData uri="http://schemas.openxmlformats.org/drawingml/2006/table">
            <a:tbl>
              <a:tblPr firstRow="1" bandRow="1">
                <a:tableStyleId>{5C22544A-7EE6-4342-B048-85BDC9FD1C3A}</a:tableStyleId>
              </a:tblPr>
              <a:tblGrid>
                <a:gridCol w="1035706">
                  <a:extLst>
                    <a:ext uri="{9D8B030D-6E8A-4147-A177-3AD203B41FA5}">
                      <a16:colId xmlns:a16="http://schemas.microsoft.com/office/drawing/2014/main" val="20000"/>
                    </a:ext>
                  </a:extLst>
                </a:gridCol>
                <a:gridCol w="1035706">
                  <a:extLst>
                    <a:ext uri="{9D8B030D-6E8A-4147-A177-3AD203B41FA5}">
                      <a16:colId xmlns:a16="http://schemas.microsoft.com/office/drawing/2014/main" val="20001"/>
                    </a:ext>
                  </a:extLst>
                </a:gridCol>
              </a:tblGrid>
              <a:tr h="653241">
                <a:tc>
                  <a:txBody>
                    <a:bodyPr/>
                    <a:lstStyle/>
                    <a:p>
                      <a:pPr algn="ctr"/>
                      <a:r>
                        <a:rPr lang="en-US" sz="3500" dirty="0"/>
                        <a:t>x</a:t>
                      </a:r>
                      <a:endParaRPr lang="el-GR" sz="3500" dirty="0"/>
                    </a:p>
                  </a:txBody>
                  <a:tcPr marL="115278" marR="115278" marT="57639" marB="57639" anchor="ctr"/>
                </a:tc>
                <a:tc>
                  <a:txBody>
                    <a:bodyPr/>
                    <a:lstStyle/>
                    <a:p>
                      <a:pPr algn="ctr"/>
                      <a:r>
                        <a:rPr lang="en-US" sz="3500" dirty="0"/>
                        <a:t>x</a:t>
                      </a:r>
                      <a:r>
                        <a:rPr lang="el-GR" sz="3500" b="1" dirty="0">
                          <a:latin typeface="Arial"/>
                          <a:cs typeface="Arial"/>
                        </a:rPr>
                        <a:t>ʹ</a:t>
                      </a:r>
                      <a:endParaRPr lang="el-GR" sz="3500" dirty="0"/>
                    </a:p>
                  </a:txBody>
                  <a:tcPr marL="115278" marR="115278" marT="57639" marB="57639" anchor="ctr"/>
                </a:tc>
                <a:extLst>
                  <a:ext uri="{0D108BD9-81ED-4DB2-BD59-A6C34878D82A}">
                    <a16:rowId xmlns:a16="http://schemas.microsoft.com/office/drawing/2014/main" val="10000"/>
                  </a:ext>
                </a:extLst>
              </a:tr>
              <a:tr h="653241">
                <a:tc>
                  <a:txBody>
                    <a:bodyPr/>
                    <a:lstStyle/>
                    <a:p>
                      <a:pPr algn="ctr"/>
                      <a:r>
                        <a:rPr lang="el-GR" sz="3500" dirty="0"/>
                        <a:t>0</a:t>
                      </a:r>
                    </a:p>
                  </a:txBody>
                  <a:tcPr marL="115278" marR="115278" marT="57639" marB="57639" anchor="ctr"/>
                </a:tc>
                <a:tc>
                  <a:txBody>
                    <a:bodyPr/>
                    <a:lstStyle/>
                    <a:p>
                      <a:pPr algn="ctr"/>
                      <a:r>
                        <a:rPr lang="el-GR" sz="3500" dirty="0"/>
                        <a:t>1</a:t>
                      </a:r>
                    </a:p>
                  </a:txBody>
                  <a:tcPr marL="115278" marR="115278" marT="57639" marB="57639" anchor="ctr"/>
                </a:tc>
                <a:extLst>
                  <a:ext uri="{0D108BD9-81ED-4DB2-BD59-A6C34878D82A}">
                    <a16:rowId xmlns:a16="http://schemas.microsoft.com/office/drawing/2014/main" val="10001"/>
                  </a:ext>
                </a:extLst>
              </a:tr>
              <a:tr h="653241">
                <a:tc>
                  <a:txBody>
                    <a:bodyPr/>
                    <a:lstStyle/>
                    <a:p>
                      <a:pPr algn="ctr"/>
                      <a:r>
                        <a:rPr lang="el-GR" sz="3500" dirty="0"/>
                        <a:t>1</a:t>
                      </a:r>
                    </a:p>
                  </a:txBody>
                  <a:tcPr marL="115278" marR="115278" marT="57639" marB="57639" anchor="ctr"/>
                </a:tc>
                <a:tc>
                  <a:txBody>
                    <a:bodyPr/>
                    <a:lstStyle/>
                    <a:p>
                      <a:pPr algn="ctr"/>
                      <a:r>
                        <a:rPr lang="el-GR" sz="3500" dirty="0"/>
                        <a:t>0</a:t>
                      </a:r>
                    </a:p>
                  </a:txBody>
                  <a:tcPr marL="115278" marR="115278" marT="57639" marB="57639" anchor="ctr"/>
                </a:tc>
                <a:extLst>
                  <a:ext uri="{0D108BD9-81ED-4DB2-BD59-A6C34878D82A}">
                    <a16:rowId xmlns:a16="http://schemas.microsoft.com/office/drawing/2014/main" val="10002"/>
                  </a:ext>
                </a:extLst>
              </a:tr>
            </a:tbl>
          </a:graphicData>
        </a:graphic>
      </p:graphicFrame>
      <p:sp>
        <p:nvSpPr>
          <p:cNvPr id="38" name="Rectangle 37">
            <a:extLst>
              <a:ext uri="{FF2B5EF4-FFF2-40B4-BE49-F238E27FC236}">
                <a16:creationId xmlns:a16="http://schemas.microsoft.com/office/drawing/2014/main" id="{894885F0-46C8-1C49-B44D-C61EC3E42E53}"/>
              </a:ext>
            </a:extLst>
          </p:cNvPr>
          <p:cNvSpPr/>
          <p:nvPr/>
        </p:nvSpPr>
        <p:spPr>
          <a:xfrm>
            <a:off x="3737188" y="3873898"/>
            <a:ext cx="1357322" cy="584775"/>
          </a:xfrm>
          <a:prstGeom prst="rect">
            <a:avLst/>
          </a:prstGeom>
        </p:spPr>
        <p:txBody>
          <a:bodyPr wrap="square">
            <a:spAutoFit/>
          </a:bodyPr>
          <a:lstStyle/>
          <a:p>
            <a:r>
              <a:rPr lang="en-US" sz="3200" b="1" dirty="0">
                <a:latin typeface="Arial"/>
                <a:cs typeface="Arial"/>
              </a:rPr>
              <a:t>x </a:t>
            </a:r>
            <a:r>
              <a:rPr lang="el-GR" sz="3200" b="1" dirty="0">
                <a:latin typeface="Arial"/>
                <a:cs typeface="Arial"/>
              </a:rPr>
              <a:t>ή </a:t>
            </a:r>
            <a:r>
              <a:rPr lang="en-US" sz="3200" b="1" dirty="0">
                <a:latin typeface="Arial"/>
                <a:cs typeface="Arial"/>
              </a:rPr>
              <a:t>x</a:t>
            </a:r>
            <a:r>
              <a:rPr lang="el-GR" sz="3200" b="1" dirty="0">
                <a:latin typeface="Arial"/>
                <a:cs typeface="Arial"/>
              </a:rPr>
              <a:t>ʹ</a:t>
            </a:r>
          </a:p>
        </p:txBody>
      </p:sp>
      <p:cxnSp>
        <p:nvCxnSpPr>
          <p:cNvPr id="39" name="Straight Connector 38">
            <a:extLst>
              <a:ext uri="{FF2B5EF4-FFF2-40B4-BE49-F238E27FC236}">
                <a16:creationId xmlns:a16="http://schemas.microsoft.com/office/drawing/2014/main" id="{0AC74882-B24B-1A44-BA60-D4D1C9C3D63F}"/>
              </a:ext>
            </a:extLst>
          </p:cNvPr>
          <p:cNvCxnSpPr/>
          <p:nvPr/>
        </p:nvCxnSpPr>
        <p:spPr>
          <a:xfrm>
            <a:off x="3808626" y="4015186"/>
            <a:ext cx="214314" cy="158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42" name="Picture 9" descr="p114-115">
            <a:extLst>
              <a:ext uri="{FF2B5EF4-FFF2-40B4-BE49-F238E27FC236}">
                <a16:creationId xmlns:a16="http://schemas.microsoft.com/office/drawing/2014/main" id="{7396D087-E1EA-784D-A0A1-EE4F665316A2}"/>
              </a:ext>
            </a:extLst>
          </p:cNvPr>
          <p:cNvPicPr>
            <a:picLocks noChangeAspect="1" noChangeArrowheads="1"/>
          </p:cNvPicPr>
          <p:nvPr/>
        </p:nvPicPr>
        <p:blipFill>
          <a:blip r:embed="rId3"/>
          <a:srcRect l="42969" t="5186" b="12995"/>
          <a:stretch>
            <a:fillRect/>
          </a:stretch>
        </p:blipFill>
        <p:spPr bwMode="auto">
          <a:xfrm>
            <a:off x="188334" y="5214950"/>
            <a:ext cx="1623531" cy="1356658"/>
          </a:xfrm>
          <a:prstGeom prst="rect">
            <a:avLst/>
          </a:prstGeom>
          <a:noFill/>
          <a:ln w="9525">
            <a:noFill/>
            <a:miter lim="800000"/>
            <a:headEnd/>
            <a:tailEnd/>
          </a:ln>
        </p:spPr>
      </p:pic>
    </p:spTree>
    <p:extLst>
      <p:ext uri="{BB962C8B-B14F-4D97-AF65-F5344CB8AC3E}">
        <p14:creationId xmlns:p14="http://schemas.microsoft.com/office/powerpoint/2010/main" val="3975378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9" name="Slide Number Placeholder 5"/>
          <p:cNvSpPr>
            <a:spLocks noGrp="1"/>
          </p:cNvSpPr>
          <p:nvPr>
            <p:ph type="sldNum" sz="quarter" idx="12"/>
          </p:nvPr>
        </p:nvSpPr>
        <p:spPr>
          <a:noFill/>
        </p:spPr>
        <p:txBody>
          <a:bodyPr/>
          <a:lstStyle/>
          <a:p>
            <a:fld id="{FA59C779-2CCD-4657-9D60-60FB195398F0}" type="slidenum">
              <a:rPr lang="en-US" smtClean="0"/>
              <a:pPr/>
              <a:t>26</a:t>
            </a:fld>
            <a:endParaRPr lang="en-US"/>
          </a:p>
        </p:txBody>
      </p:sp>
      <p:sp>
        <p:nvSpPr>
          <p:cNvPr id="6150" name="Rectangle 2"/>
          <p:cNvSpPr>
            <a:spLocks noGrp="1" noChangeArrowheads="1"/>
          </p:cNvSpPr>
          <p:nvPr>
            <p:ph type="title"/>
          </p:nvPr>
        </p:nvSpPr>
        <p:spPr>
          <a:xfrm>
            <a:off x="457200" y="274638"/>
            <a:ext cx="8229600" cy="725470"/>
          </a:xfrm>
        </p:spPr>
        <p:txBody>
          <a:bodyPr/>
          <a:lstStyle/>
          <a:p>
            <a:pPr eaLnBrk="1" hangingPunct="1"/>
            <a:r>
              <a:rPr lang="el-GR" sz="4000" dirty="0">
                <a:latin typeface="Comic Sans MS" pitchFamily="66" charset="0"/>
              </a:rPr>
              <a:t>Πύλη </a:t>
            </a:r>
            <a:r>
              <a:rPr lang="en-US" sz="4000" dirty="0">
                <a:latin typeface="Comic Sans MS" pitchFamily="66" charset="0"/>
              </a:rPr>
              <a:t>AND (.)</a:t>
            </a:r>
          </a:p>
        </p:txBody>
      </p:sp>
      <p:sp>
        <p:nvSpPr>
          <p:cNvPr id="19" name="Line 4"/>
          <p:cNvSpPr>
            <a:spLocks noChangeShapeType="1"/>
          </p:cNvSpPr>
          <p:nvPr/>
        </p:nvSpPr>
        <p:spPr bwMode="auto">
          <a:xfrm>
            <a:off x="357158" y="1071546"/>
            <a:ext cx="8353425" cy="0"/>
          </a:xfrm>
          <a:prstGeom prst="line">
            <a:avLst/>
          </a:prstGeom>
          <a:noFill/>
          <a:ln w="38100">
            <a:solidFill>
              <a:srgbClr val="339933"/>
            </a:solidFill>
            <a:round/>
            <a:headEnd/>
            <a:tailEnd/>
          </a:ln>
        </p:spPr>
        <p:txBody>
          <a:bodyPr/>
          <a:lstStyle/>
          <a:p>
            <a:endParaRPr lang="el-GR"/>
          </a:p>
        </p:txBody>
      </p:sp>
      <p:sp>
        <p:nvSpPr>
          <p:cNvPr id="31" name="Oval 30"/>
          <p:cNvSpPr/>
          <p:nvPr/>
        </p:nvSpPr>
        <p:spPr>
          <a:xfrm>
            <a:off x="1643042" y="3570288"/>
            <a:ext cx="857256" cy="857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2" name="Straight Connector 31"/>
          <p:cNvCxnSpPr/>
          <p:nvPr/>
        </p:nvCxnSpPr>
        <p:spPr>
          <a:xfrm rot="5400000">
            <a:off x="1535886" y="3167854"/>
            <a:ext cx="1062044" cy="9524"/>
          </a:xfrm>
          <a:prstGeom prst="line">
            <a:avLst/>
          </a:prstGeom>
          <a:ln w="76200">
            <a:solidFill>
              <a:srgbClr val="0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flipH="1" flipV="1">
            <a:off x="1786711" y="4569625"/>
            <a:ext cx="571506" cy="1588"/>
          </a:xfrm>
          <a:prstGeom prst="line">
            <a:avLst/>
          </a:prstGeom>
          <a:ln w="76200">
            <a:solidFill>
              <a:srgbClr val="0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flipH="1" flipV="1">
            <a:off x="1821638" y="4035428"/>
            <a:ext cx="499270" cy="794"/>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a:off x="1357290" y="4070354"/>
            <a:ext cx="571504" cy="158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714612" y="4284668"/>
            <a:ext cx="571504" cy="158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857488" y="4425956"/>
            <a:ext cx="285752" cy="158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1044332" y="3927478"/>
            <a:ext cx="285752" cy="285752"/>
          </a:xfrm>
          <a:prstGeom prst="ellipse">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5" name="Rectangle 54"/>
          <p:cNvSpPr/>
          <p:nvPr/>
        </p:nvSpPr>
        <p:spPr>
          <a:xfrm>
            <a:off x="4386" y="2852936"/>
            <a:ext cx="1367908" cy="646331"/>
          </a:xfrm>
          <a:prstGeom prst="rect">
            <a:avLst/>
          </a:prstGeom>
        </p:spPr>
        <p:txBody>
          <a:bodyPr wrap="none">
            <a:spAutoFit/>
          </a:bodyPr>
          <a:lstStyle/>
          <a:p>
            <a:r>
              <a:rPr lang="el-GR" dirty="0">
                <a:latin typeface="Arial"/>
                <a:cs typeface="Arial"/>
              </a:rPr>
              <a:t>ΕΙΣΟΔΟΣ</a:t>
            </a:r>
          </a:p>
          <a:p>
            <a:r>
              <a:rPr lang="el-GR" dirty="0">
                <a:latin typeface="Arial"/>
                <a:cs typeface="Arial"/>
              </a:rPr>
              <a:t>(0: Ανοιχτή)</a:t>
            </a:r>
          </a:p>
        </p:txBody>
      </p:sp>
      <p:sp>
        <p:nvSpPr>
          <p:cNvPr id="69" name="Rectangle 68"/>
          <p:cNvSpPr/>
          <p:nvPr/>
        </p:nvSpPr>
        <p:spPr>
          <a:xfrm>
            <a:off x="1928794" y="1498586"/>
            <a:ext cx="1148071" cy="369332"/>
          </a:xfrm>
          <a:prstGeom prst="rect">
            <a:avLst/>
          </a:prstGeom>
        </p:spPr>
        <p:txBody>
          <a:bodyPr wrap="none">
            <a:spAutoFit/>
          </a:bodyPr>
          <a:lstStyle/>
          <a:p>
            <a:r>
              <a:rPr lang="el-GR" dirty="0">
                <a:latin typeface="Arial"/>
                <a:cs typeface="Arial"/>
              </a:rPr>
              <a:t>ΕΞΟΔΟΣ</a:t>
            </a:r>
          </a:p>
        </p:txBody>
      </p:sp>
      <p:sp>
        <p:nvSpPr>
          <p:cNvPr id="81" name="Rectangle 80"/>
          <p:cNvSpPr/>
          <p:nvPr/>
        </p:nvSpPr>
        <p:spPr>
          <a:xfrm>
            <a:off x="3143240" y="1784338"/>
            <a:ext cx="1357322" cy="584775"/>
          </a:xfrm>
          <a:prstGeom prst="rect">
            <a:avLst/>
          </a:prstGeom>
        </p:spPr>
        <p:txBody>
          <a:bodyPr wrap="square">
            <a:spAutoFit/>
          </a:bodyPr>
          <a:lstStyle/>
          <a:p>
            <a:r>
              <a:rPr lang="en-US" sz="3200" b="1" dirty="0">
                <a:latin typeface="Garamond" pitchFamily="18" charset="0"/>
              </a:rPr>
              <a:t>(x . y)</a:t>
            </a:r>
            <a:endParaRPr lang="el-GR" sz="3200" b="1" dirty="0"/>
          </a:p>
        </p:txBody>
      </p:sp>
      <p:sp>
        <p:nvSpPr>
          <p:cNvPr id="82" name="Rectangle 81"/>
          <p:cNvSpPr/>
          <p:nvPr/>
        </p:nvSpPr>
        <p:spPr>
          <a:xfrm>
            <a:off x="972894" y="4070354"/>
            <a:ext cx="389850" cy="584775"/>
          </a:xfrm>
          <a:prstGeom prst="rect">
            <a:avLst/>
          </a:prstGeom>
        </p:spPr>
        <p:txBody>
          <a:bodyPr wrap="none">
            <a:spAutoFit/>
          </a:bodyPr>
          <a:lstStyle/>
          <a:p>
            <a:r>
              <a:rPr lang="en-US" sz="3200" b="1" dirty="0">
                <a:latin typeface="Garamond" pitchFamily="18" charset="0"/>
              </a:rPr>
              <a:t>x</a:t>
            </a:r>
            <a:endParaRPr lang="el-GR" sz="3200" b="1" dirty="0"/>
          </a:p>
        </p:txBody>
      </p:sp>
      <p:sp>
        <p:nvSpPr>
          <p:cNvPr id="40" name="Oval 39"/>
          <p:cNvSpPr/>
          <p:nvPr/>
        </p:nvSpPr>
        <p:spPr>
          <a:xfrm>
            <a:off x="1643042" y="4784734"/>
            <a:ext cx="857256" cy="857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2" name="Straight Connector 41"/>
          <p:cNvCxnSpPr/>
          <p:nvPr/>
        </p:nvCxnSpPr>
        <p:spPr>
          <a:xfrm rot="5400000">
            <a:off x="1750200" y="4596614"/>
            <a:ext cx="633416" cy="9524"/>
          </a:xfrm>
          <a:prstGeom prst="line">
            <a:avLst/>
          </a:prstGeom>
          <a:ln w="76200">
            <a:solidFill>
              <a:srgbClr val="0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flipH="1" flipV="1">
            <a:off x="1786711" y="5784071"/>
            <a:ext cx="571506" cy="1588"/>
          </a:xfrm>
          <a:prstGeom prst="line">
            <a:avLst/>
          </a:prstGeom>
          <a:ln w="76200">
            <a:solidFill>
              <a:srgbClr val="0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flipH="1" flipV="1">
            <a:off x="1858151" y="5213361"/>
            <a:ext cx="427038" cy="1588"/>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a:off x="1357290" y="5284800"/>
            <a:ext cx="571504" cy="158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1044332" y="5128653"/>
            <a:ext cx="285752" cy="285752"/>
          </a:xfrm>
          <a:prstGeom prst="ellipse">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Rectangle 50"/>
          <p:cNvSpPr/>
          <p:nvPr/>
        </p:nvSpPr>
        <p:spPr>
          <a:xfrm>
            <a:off x="972894" y="5271529"/>
            <a:ext cx="389850" cy="584775"/>
          </a:xfrm>
          <a:prstGeom prst="rect">
            <a:avLst/>
          </a:prstGeom>
        </p:spPr>
        <p:txBody>
          <a:bodyPr wrap="none">
            <a:spAutoFit/>
          </a:bodyPr>
          <a:lstStyle/>
          <a:p>
            <a:r>
              <a:rPr lang="en-US" sz="3200" b="1" dirty="0">
                <a:latin typeface="Garamond" pitchFamily="18" charset="0"/>
              </a:rPr>
              <a:t>y</a:t>
            </a:r>
            <a:endParaRPr lang="el-GR" sz="3200" b="1" dirty="0"/>
          </a:p>
        </p:txBody>
      </p:sp>
      <p:graphicFrame>
        <p:nvGraphicFramePr>
          <p:cNvPr id="66" name="Table 65"/>
          <p:cNvGraphicFramePr>
            <a:graphicFrameLocks noGrp="1"/>
          </p:cNvGraphicFramePr>
          <p:nvPr/>
        </p:nvGraphicFramePr>
        <p:xfrm>
          <a:off x="4714876" y="3429000"/>
          <a:ext cx="3119439" cy="2286000"/>
        </p:xfrm>
        <a:graphic>
          <a:graphicData uri="http://schemas.openxmlformats.org/drawingml/2006/table">
            <a:tbl>
              <a:tblPr firstRow="1" bandRow="1">
                <a:tableStyleId>{5C22544A-7EE6-4342-B048-85BDC9FD1C3A}</a:tableStyleId>
              </a:tblPr>
              <a:tblGrid>
                <a:gridCol w="1039813">
                  <a:extLst>
                    <a:ext uri="{9D8B030D-6E8A-4147-A177-3AD203B41FA5}">
                      <a16:colId xmlns:a16="http://schemas.microsoft.com/office/drawing/2014/main" val="20000"/>
                    </a:ext>
                  </a:extLst>
                </a:gridCol>
                <a:gridCol w="1039813">
                  <a:extLst>
                    <a:ext uri="{9D8B030D-6E8A-4147-A177-3AD203B41FA5}">
                      <a16:colId xmlns:a16="http://schemas.microsoft.com/office/drawing/2014/main" val="20001"/>
                    </a:ext>
                  </a:extLst>
                </a:gridCol>
                <a:gridCol w="1039813">
                  <a:extLst>
                    <a:ext uri="{9D8B030D-6E8A-4147-A177-3AD203B41FA5}">
                      <a16:colId xmlns:a16="http://schemas.microsoft.com/office/drawing/2014/main" val="20002"/>
                    </a:ext>
                  </a:extLst>
                </a:gridCol>
              </a:tblGrid>
              <a:tr h="370840">
                <a:tc>
                  <a:txBody>
                    <a:bodyPr/>
                    <a:lstStyle/>
                    <a:p>
                      <a:pPr algn="ctr"/>
                      <a:r>
                        <a:rPr lang="en-US" sz="2400" dirty="0"/>
                        <a:t>x</a:t>
                      </a:r>
                      <a:endParaRPr lang="el-GR" sz="2400" dirty="0"/>
                    </a:p>
                  </a:txBody>
                  <a:tcPr anchor="ctr"/>
                </a:tc>
                <a:tc>
                  <a:txBody>
                    <a:bodyPr/>
                    <a:lstStyle/>
                    <a:p>
                      <a:pPr algn="ctr"/>
                      <a:r>
                        <a:rPr lang="en-US" sz="2400" b="1" dirty="0">
                          <a:latin typeface="Garamond" pitchFamily="18" charset="0"/>
                        </a:rPr>
                        <a:t>y</a:t>
                      </a:r>
                      <a:endParaRPr lang="el-GR"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Garamond" pitchFamily="18" charset="0"/>
                        </a:rPr>
                        <a:t>(x . y)</a:t>
                      </a:r>
                      <a:endParaRPr lang="el-GR" sz="2400" b="1" dirty="0"/>
                    </a:p>
                  </a:txBody>
                  <a:tcPr anchor="ctr"/>
                </a:tc>
                <a:extLst>
                  <a:ext uri="{0D108BD9-81ED-4DB2-BD59-A6C34878D82A}">
                    <a16:rowId xmlns:a16="http://schemas.microsoft.com/office/drawing/2014/main" val="10000"/>
                  </a:ext>
                </a:extLst>
              </a:tr>
              <a:tr h="370840">
                <a:tc>
                  <a:txBody>
                    <a:bodyPr/>
                    <a:lstStyle/>
                    <a:p>
                      <a:pPr algn="ctr"/>
                      <a:r>
                        <a:rPr lang="en-US" sz="2400" dirty="0"/>
                        <a:t>0</a:t>
                      </a:r>
                      <a:endParaRPr lang="el-GR" sz="2400" dirty="0"/>
                    </a:p>
                  </a:txBody>
                  <a:tcPr anchor="ctr"/>
                </a:tc>
                <a:tc>
                  <a:txBody>
                    <a:bodyPr/>
                    <a:lstStyle/>
                    <a:p>
                      <a:pPr algn="ctr"/>
                      <a:r>
                        <a:rPr lang="en-US" sz="2400" dirty="0"/>
                        <a:t>0</a:t>
                      </a:r>
                      <a:endParaRPr lang="el-GR" sz="2400" dirty="0"/>
                    </a:p>
                  </a:txBody>
                  <a:tcPr anchor="ctr"/>
                </a:tc>
                <a:tc>
                  <a:txBody>
                    <a:bodyPr/>
                    <a:lstStyle/>
                    <a:p>
                      <a:pPr algn="ctr"/>
                      <a:r>
                        <a:rPr lang="el-GR" sz="2400" dirty="0"/>
                        <a:t>0</a:t>
                      </a:r>
                    </a:p>
                  </a:txBody>
                  <a:tcPr anchor="ctr"/>
                </a:tc>
                <a:extLst>
                  <a:ext uri="{0D108BD9-81ED-4DB2-BD59-A6C34878D82A}">
                    <a16:rowId xmlns:a16="http://schemas.microsoft.com/office/drawing/2014/main" val="10001"/>
                  </a:ext>
                </a:extLst>
              </a:tr>
              <a:tr h="370840">
                <a:tc>
                  <a:txBody>
                    <a:bodyPr/>
                    <a:lstStyle/>
                    <a:p>
                      <a:pPr algn="ctr"/>
                      <a:r>
                        <a:rPr lang="en-US" sz="2400" dirty="0"/>
                        <a:t>0</a:t>
                      </a:r>
                      <a:endParaRPr lang="el-GR" sz="2400" dirty="0"/>
                    </a:p>
                  </a:txBody>
                  <a:tcPr anchor="ctr"/>
                </a:tc>
                <a:tc>
                  <a:txBody>
                    <a:bodyPr/>
                    <a:lstStyle/>
                    <a:p>
                      <a:pPr algn="ctr"/>
                      <a:r>
                        <a:rPr lang="en-US" sz="2400" dirty="0"/>
                        <a:t>1</a:t>
                      </a:r>
                      <a:endParaRPr lang="el-GR" sz="2400" dirty="0"/>
                    </a:p>
                  </a:txBody>
                  <a:tcPr anchor="ctr"/>
                </a:tc>
                <a:tc>
                  <a:txBody>
                    <a:bodyPr/>
                    <a:lstStyle/>
                    <a:p>
                      <a:pPr algn="ctr"/>
                      <a:r>
                        <a:rPr lang="el-GR" sz="2400" dirty="0"/>
                        <a:t>0</a:t>
                      </a:r>
                    </a:p>
                  </a:txBody>
                  <a:tcPr anchor="ctr"/>
                </a:tc>
                <a:extLst>
                  <a:ext uri="{0D108BD9-81ED-4DB2-BD59-A6C34878D82A}">
                    <a16:rowId xmlns:a16="http://schemas.microsoft.com/office/drawing/2014/main" val="10002"/>
                  </a:ext>
                </a:extLst>
              </a:tr>
              <a:tr h="370840">
                <a:tc>
                  <a:txBody>
                    <a:bodyPr/>
                    <a:lstStyle/>
                    <a:p>
                      <a:pPr algn="ctr"/>
                      <a:r>
                        <a:rPr lang="en-US" sz="2400" dirty="0"/>
                        <a:t>1</a:t>
                      </a:r>
                      <a:endParaRPr lang="el-GR" sz="2400" dirty="0"/>
                    </a:p>
                  </a:txBody>
                  <a:tcPr anchor="ctr"/>
                </a:tc>
                <a:tc>
                  <a:txBody>
                    <a:bodyPr/>
                    <a:lstStyle/>
                    <a:p>
                      <a:pPr algn="ctr"/>
                      <a:r>
                        <a:rPr lang="en-US" sz="2400" dirty="0"/>
                        <a:t>0</a:t>
                      </a:r>
                      <a:endParaRPr lang="el-GR" sz="2400" dirty="0"/>
                    </a:p>
                  </a:txBody>
                  <a:tcPr anchor="ctr"/>
                </a:tc>
                <a:tc>
                  <a:txBody>
                    <a:bodyPr/>
                    <a:lstStyle/>
                    <a:p>
                      <a:pPr algn="ctr"/>
                      <a:r>
                        <a:rPr lang="el-GR" sz="2400" dirty="0"/>
                        <a:t>0</a:t>
                      </a:r>
                    </a:p>
                  </a:txBody>
                  <a:tcPr anchor="ctr"/>
                </a:tc>
                <a:extLst>
                  <a:ext uri="{0D108BD9-81ED-4DB2-BD59-A6C34878D82A}">
                    <a16:rowId xmlns:a16="http://schemas.microsoft.com/office/drawing/2014/main" val="10003"/>
                  </a:ext>
                </a:extLst>
              </a:tr>
              <a:tr h="370840">
                <a:tc>
                  <a:txBody>
                    <a:bodyPr/>
                    <a:lstStyle/>
                    <a:p>
                      <a:pPr algn="ctr"/>
                      <a:r>
                        <a:rPr lang="en-US" sz="2400" dirty="0"/>
                        <a:t>1</a:t>
                      </a:r>
                      <a:endParaRPr lang="el-GR" sz="2400" dirty="0"/>
                    </a:p>
                  </a:txBody>
                  <a:tcPr anchor="ctr"/>
                </a:tc>
                <a:tc>
                  <a:txBody>
                    <a:bodyPr/>
                    <a:lstStyle/>
                    <a:p>
                      <a:pPr algn="ctr"/>
                      <a:r>
                        <a:rPr lang="en-US" sz="2400" dirty="0"/>
                        <a:t>1</a:t>
                      </a:r>
                      <a:endParaRPr lang="el-GR" sz="2400" dirty="0"/>
                    </a:p>
                  </a:txBody>
                  <a:tcPr anchor="ctr"/>
                </a:tc>
                <a:tc>
                  <a:txBody>
                    <a:bodyPr/>
                    <a:lstStyle/>
                    <a:p>
                      <a:pPr algn="ctr"/>
                      <a:r>
                        <a:rPr lang="el-GR" sz="2400" dirty="0"/>
                        <a:t>1</a:t>
                      </a:r>
                    </a:p>
                  </a:txBody>
                  <a:tcPr anchor="ctr"/>
                </a:tc>
                <a:extLst>
                  <a:ext uri="{0D108BD9-81ED-4DB2-BD59-A6C34878D82A}">
                    <a16:rowId xmlns:a16="http://schemas.microsoft.com/office/drawing/2014/main" val="10004"/>
                  </a:ext>
                </a:extLst>
              </a:tr>
            </a:tbl>
          </a:graphicData>
        </a:graphic>
      </p:graphicFrame>
      <p:pic>
        <p:nvPicPr>
          <p:cNvPr id="65" name="Picture 5" descr="C:\Users\leonidas\AppData\Local\Microsoft\Windows\Temporary Internet Files\Content.IE5\2OMRF81K\MC900384174[1].wmf"/>
          <p:cNvPicPr>
            <a:picLocks noChangeAspect="1" noChangeArrowheads="1"/>
          </p:cNvPicPr>
          <p:nvPr/>
        </p:nvPicPr>
        <p:blipFill>
          <a:blip r:embed="rId3"/>
          <a:srcRect/>
          <a:stretch>
            <a:fillRect/>
          </a:stretch>
        </p:blipFill>
        <p:spPr bwMode="auto">
          <a:xfrm>
            <a:off x="2143108" y="1871661"/>
            <a:ext cx="778857" cy="841371"/>
          </a:xfrm>
          <a:prstGeom prst="rect">
            <a:avLst/>
          </a:prstGeom>
          <a:noFill/>
        </p:spPr>
      </p:pic>
      <p:cxnSp>
        <p:nvCxnSpPr>
          <p:cNvPr id="79" name="Straight Connector 78"/>
          <p:cNvCxnSpPr/>
          <p:nvPr/>
        </p:nvCxnSpPr>
        <p:spPr>
          <a:xfrm>
            <a:off x="2071670" y="6070618"/>
            <a:ext cx="1000132" cy="1588"/>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flipH="1" flipV="1">
            <a:off x="2178827" y="5249081"/>
            <a:ext cx="1643074" cy="1588"/>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flipH="1" flipV="1">
            <a:off x="2178033" y="3463131"/>
            <a:ext cx="1643868" cy="794"/>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71670" y="2641594"/>
            <a:ext cx="357190" cy="1588"/>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643174" y="2641594"/>
            <a:ext cx="357190" cy="1588"/>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pic>
        <p:nvPicPr>
          <p:cNvPr id="102" name="Picture 3" descr="C:\Users\leonidas\AppData\Local\Microsoft\Windows\Temporary Internet Files\Content.IE5\OATC9C21\MC900432648[1].png"/>
          <p:cNvPicPr>
            <a:picLocks noChangeAspect="1" noChangeArrowheads="1"/>
          </p:cNvPicPr>
          <p:nvPr/>
        </p:nvPicPr>
        <p:blipFill>
          <a:blip r:embed="rId4" cstate="print"/>
          <a:srcRect/>
          <a:stretch>
            <a:fillRect/>
          </a:stretch>
        </p:blipFill>
        <p:spPr bwMode="auto">
          <a:xfrm>
            <a:off x="7861595" y="3917233"/>
            <a:ext cx="369023" cy="369023"/>
          </a:xfrm>
          <a:prstGeom prst="rect">
            <a:avLst/>
          </a:prstGeom>
          <a:noFill/>
        </p:spPr>
      </p:pic>
      <p:pic>
        <p:nvPicPr>
          <p:cNvPr id="103" name="Picture 5" descr="C:\Users\leonidas\AppData\Local\Microsoft\Windows\Temporary Internet Files\Content.IE5\2OMRF81K\MC900384174[1].wmf"/>
          <p:cNvPicPr>
            <a:picLocks noChangeAspect="1" noChangeArrowheads="1"/>
          </p:cNvPicPr>
          <p:nvPr/>
        </p:nvPicPr>
        <p:blipFill>
          <a:blip r:embed="rId3"/>
          <a:srcRect/>
          <a:stretch>
            <a:fillRect/>
          </a:stretch>
        </p:blipFill>
        <p:spPr bwMode="auto">
          <a:xfrm>
            <a:off x="7858148" y="5299865"/>
            <a:ext cx="384305" cy="415151"/>
          </a:xfrm>
          <a:prstGeom prst="rect">
            <a:avLst/>
          </a:prstGeom>
          <a:noFill/>
        </p:spPr>
      </p:pic>
      <p:pic>
        <p:nvPicPr>
          <p:cNvPr id="104" name="Picture 3" descr="C:\Users\leonidas\AppData\Local\Microsoft\Windows\Temporary Internet Files\Content.IE5\OATC9C21\MC900432648[1].png"/>
          <p:cNvPicPr>
            <a:picLocks noChangeAspect="1" noChangeArrowheads="1"/>
          </p:cNvPicPr>
          <p:nvPr/>
        </p:nvPicPr>
        <p:blipFill>
          <a:blip r:embed="rId4" cstate="print"/>
          <a:srcRect/>
          <a:stretch>
            <a:fillRect/>
          </a:stretch>
        </p:blipFill>
        <p:spPr bwMode="auto">
          <a:xfrm>
            <a:off x="7861595" y="4417299"/>
            <a:ext cx="369023" cy="369023"/>
          </a:xfrm>
          <a:prstGeom prst="rect">
            <a:avLst/>
          </a:prstGeom>
          <a:noFill/>
        </p:spPr>
      </p:pic>
      <p:pic>
        <p:nvPicPr>
          <p:cNvPr id="105" name="Picture 3" descr="C:\Users\leonidas\AppData\Local\Microsoft\Windows\Temporary Internet Files\Content.IE5\OATC9C21\MC900432648[1].png"/>
          <p:cNvPicPr>
            <a:picLocks noChangeAspect="1" noChangeArrowheads="1"/>
          </p:cNvPicPr>
          <p:nvPr/>
        </p:nvPicPr>
        <p:blipFill>
          <a:blip r:embed="rId4" cstate="print"/>
          <a:srcRect/>
          <a:stretch>
            <a:fillRect/>
          </a:stretch>
        </p:blipFill>
        <p:spPr bwMode="auto">
          <a:xfrm>
            <a:off x="7861595" y="4917365"/>
            <a:ext cx="369023" cy="369023"/>
          </a:xfrm>
          <a:prstGeom prst="rect">
            <a:avLst/>
          </a:prstGeom>
          <a:noFill/>
        </p:spPr>
      </p:pic>
      <p:sp>
        <p:nvSpPr>
          <p:cNvPr id="44" name="Rectangle 43"/>
          <p:cNvSpPr/>
          <p:nvPr/>
        </p:nvSpPr>
        <p:spPr>
          <a:xfrm>
            <a:off x="4939972" y="2923659"/>
            <a:ext cx="2407330" cy="369332"/>
          </a:xfrm>
          <a:prstGeom prst="rect">
            <a:avLst/>
          </a:prstGeom>
        </p:spPr>
        <p:txBody>
          <a:bodyPr wrap="none">
            <a:spAutoFit/>
          </a:bodyPr>
          <a:lstStyle/>
          <a:p>
            <a:r>
              <a:rPr lang="el-GR" dirty="0">
                <a:latin typeface="Arial"/>
                <a:cs typeface="Arial"/>
              </a:rPr>
              <a:t>ΠΙΝΑΚΑΣ ΑΛΗΘΕΙΑΣ</a:t>
            </a:r>
          </a:p>
        </p:txBody>
      </p:sp>
      <p:pic>
        <p:nvPicPr>
          <p:cNvPr id="54" name="Picture 9"/>
          <p:cNvPicPr>
            <a:picLocks noChangeAspect="1" noChangeArrowheads="1"/>
          </p:cNvPicPr>
          <p:nvPr/>
        </p:nvPicPr>
        <p:blipFill rotWithShape="1">
          <a:blip r:embed="rId5"/>
          <a:srcRect l="54808" b="86153"/>
          <a:stretch/>
        </p:blipFill>
        <p:spPr bwMode="auto">
          <a:xfrm>
            <a:off x="4628683" y="2070070"/>
            <a:ext cx="3792488" cy="837047"/>
          </a:xfrm>
          <a:prstGeom prst="rect">
            <a:avLst/>
          </a:prstGeom>
          <a:noFill/>
          <a:ln w="9525">
            <a:noFill/>
            <a:miter lim="800000"/>
            <a:headEnd/>
            <a:tailEnd/>
          </a:ln>
          <a:effectLst/>
        </p:spPr>
      </p:pic>
    </p:spTree>
    <p:extLst>
      <p:ext uri="{BB962C8B-B14F-4D97-AF65-F5344CB8AC3E}">
        <p14:creationId xmlns:p14="http://schemas.microsoft.com/office/powerpoint/2010/main" val="3011875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9" name="Slide Number Placeholder 5"/>
          <p:cNvSpPr>
            <a:spLocks noGrp="1"/>
          </p:cNvSpPr>
          <p:nvPr>
            <p:ph type="sldNum" sz="quarter" idx="12"/>
          </p:nvPr>
        </p:nvSpPr>
        <p:spPr>
          <a:noFill/>
        </p:spPr>
        <p:txBody>
          <a:bodyPr/>
          <a:lstStyle/>
          <a:p>
            <a:fld id="{FA59C779-2CCD-4657-9D60-60FB195398F0}" type="slidenum">
              <a:rPr lang="en-US" smtClean="0"/>
              <a:pPr/>
              <a:t>27</a:t>
            </a:fld>
            <a:endParaRPr lang="en-US"/>
          </a:p>
        </p:txBody>
      </p:sp>
      <p:sp>
        <p:nvSpPr>
          <p:cNvPr id="6150" name="Rectangle 2"/>
          <p:cNvSpPr>
            <a:spLocks noGrp="1" noChangeArrowheads="1"/>
          </p:cNvSpPr>
          <p:nvPr>
            <p:ph type="title"/>
          </p:nvPr>
        </p:nvSpPr>
        <p:spPr>
          <a:xfrm>
            <a:off x="457200" y="274638"/>
            <a:ext cx="8229600" cy="725470"/>
          </a:xfrm>
        </p:spPr>
        <p:txBody>
          <a:bodyPr/>
          <a:lstStyle/>
          <a:p>
            <a:pPr eaLnBrk="1" hangingPunct="1"/>
            <a:r>
              <a:rPr lang="el-GR" sz="4000" dirty="0">
                <a:latin typeface="Comic Sans MS" pitchFamily="66" charset="0"/>
              </a:rPr>
              <a:t>Πύλη </a:t>
            </a:r>
            <a:r>
              <a:rPr lang="en-US" sz="4000" dirty="0">
                <a:latin typeface="Comic Sans MS" pitchFamily="66" charset="0"/>
              </a:rPr>
              <a:t>OR (+)</a:t>
            </a:r>
          </a:p>
        </p:txBody>
      </p:sp>
      <p:sp>
        <p:nvSpPr>
          <p:cNvPr id="19" name="Line 4"/>
          <p:cNvSpPr>
            <a:spLocks noChangeShapeType="1"/>
          </p:cNvSpPr>
          <p:nvPr/>
        </p:nvSpPr>
        <p:spPr bwMode="auto">
          <a:xfrm>
            <a:off x="357158" y="1071546"/>
            <a:ext cx="8353425" cy="0"/>
          </a:xfrm>
          <a:prstGeom prst="line">
            <a:avLst/>
          </a:prstGeom>
          <a:noFill/>
          <a:ln w="38100">
            <a:solidFill>
              <a:srgbClr val="339933"/>
            </a:solidFill>
            <a:round/>
            <a:headEnd/>
            <a:tailEnd/>
          </a:ln>
        </p:spPr>
        <p:txBody>
          <a:bodyPr/>
          <a:lstStyle/>
          <a:p>
            <a:endParaRPr lang="el-GR"/>
          </a:p>
        </p:txBody>
      </p:sp>
      <p:cxnSp>
        <p:nvCxnSpPr>
          <p:cNvPr id="41" name="Straight Connector 40"/>
          <p:cNvCxnSpPr/>
          <p:nvPr/>
        </p:nvCxnSpPr>
        <p:spPr>
          <a:xfrm rot="10800000">
            <a:off x="1649160" y="5484817"/>
            <a:ext cx="1675734" cy="1588"/>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20400" y="4056057"/>
            <a:ext cx="1220206" cy="369332"/>
          </a:xfrm>
          <a:prstGeom prst="rect">
            <a:avLst/>
          </a:prstGeom>
        </p:spPr>
        <p:txBody>
          <a:bodyPr wrap="none">
            <a:spAutoFit/>
          </a:bodyPr>
          <a:lstStyle/>
          <a:p>
            <a:r>
              <a:rPr lang="el-GR" dirty="0">
                <a:latin typeface="Arial"/>
                <a:cs typeface="Arial"/>
              </a:rPr>
              <a:t>ΕΙΣΟΔΟΣ</a:t>
            </a:r>
          </a:p>
        </p:txBody>
      </p:sp>
      <p:sp>
        <p:nvSpPr>
          <p:cNvPr id="69" name="Rectangle 68"/>
          <p:cNvSpPr/>
          <p:nvPr/>
        </p:nvSpPr>
        <p:spPr>
          <a:xfrm>
            <a:off x="3000364" y="1142984"/>
            <a:ext cx="1148071" cy="369332"/>
          </a:xfrm>
          <a:prstGeom prst="rect">
            <a:avLst/>
          </a:prstGeom>
        </p:spPr>
        <p:txBody>
          <a:bodyPr wrap="none">
            <a:spAutoFit/>
          </a:bodyPr>
          <a:lstStyle/>
          <a:p>
            <a:r>
              <a:rPr lang="el-GR" dirty="0">
                <a:latin typeface="Arial"/>
                <a:cs typeface="Arial"/>
              </a:rPr>
              <a:t>ΕΞΟΔΟΣ</a:t>
            </a:r>
          </a:p>
        </p:txBody>
      </p:sp>
      <p:sp>
        <p:nvSpPr>
          <p:cNvPr id="81" name="Rectangle 80"/>
          <p:cNvSpPr/>
          <p:nvPr/>
        </p:nvSpPr>
        <p:spPr>
          <a:xfrm>
            <a:off x="2857488" y="1415465"/>
            <a:ext cx="1714512" cy="584775"/>
          </a:xfrm>
          <a:prstGeom prst="rect">
            <a:avLst/>
          </a:prstGeom>
        </p:spPr>
        <p:txBody>
          <a:bodyPr wrap="square">
            <a:spAutoFit/>
          </a:bodyPr>
          <a:lstStyle/>
          <a:p>
            <a:r>
              <a:rPr lang="en-US" sz="3200" b="1" dirty="0">
                <a:latin typeface="Garamond" pitchFamily="18" charset="0"/>
              </a:rPr>
              <a:t>(x + y)</a:t>
            </a:r>
            <a:endParaRPr lang="el-GR" sz="3200" b="1" dirty="0"/>
          </a:p>
        </p:txBody>
      </p:sp>
      <p:sp>
        <p:nvSpPr>
          <p:cNvPr id="40" name="Oval 39"/>
          <p:cNvSpPr/>
          <p:nvPr/>
        </p:nvSpPr>
        <p:spPr>
          <a:xfrm>
            <a:off x="2928926" y="4341809"/>
            <a:ext cx="857256" cy="857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3" name="Straight Connector 42"/>
          <p:cNvCxnSpPr/>
          <p:nvPr/>
        </p:nvCxnSpPr>
        <p:spPr>
          <a:xfrm rot="5400000" flipH="1" flipV="1">
            <a:off x="3144034" y="5269709"/>
            <a:ext cx="428628" cy="1588"/>
          </a:xfrm>
          <a:prstGeom prst="line">
            <a:avLst/>
          </a:prstGeom>
          <a:ln w="76200">
            <a:solidFill>
              <a:srgbClr val="0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V="1">
            <a:off x="3000365" y="4698998"/>
            <a:ext cx="428626" cy="285752"/>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a:off x="2571736" y="4841875"/>
            <a:ext cx="642942" cy="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2324762" y="4685728"/>
            <a:ext cx="285752" cy="285752"/>
          </a:xfrm>
          <a:prstGeom prst="ellipse">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Rectangle 50"/>
          <p:cNvSpPr/>
          <p:nvPr/>
        </p:nvSpPr>
        <p:spPr>
          <a:xfrm>
            <a:off x="2253324" y="4828604"/>
            <a:ext cx="389850" cy="584775"/>
          </a:xfrm>
          <a:prstGeom prst="rect">
            <a:avLst/>
          </a:prstGeom>
        </p:spPr>
        <p:txBody>
          <a:bodyPr wrap="none">
            <a:spAutoFit/>
          </a:bodyPr>
          <a:lstStyle/>
          <a:p>
            <a:r>
              <a:rPr lang="en-US" sz="3200" b="1" dirty="0">
                <a:latin typeface="Garamond" pitchFamily="18" charset="0"/>
              </a:rPr>
              <a:t>y</a:t>
            </a:r>
            <a:endParaRPr lang="el-GR" sz="3200" b="1" dirty="0"/>
          </a:p>
        </p:txBody>
      </p:sp>
      <p:cxnSp>
        <p:nvCxnSpPr>
          <p:cNvPr id="68" name="Straight Connector 67"/>
          <p:cNvCxnSpPr/>
          <p:nvPr/>
        </p:nvCxnSpPr>
        <p:spPr>
          <a:xfrm rot="5400000">
            <a:off x="3148003" y="4337046"/>
            <a:ext cx="419102" cy="1588"/>
          </a:xfrm>
          <a:prstGeom prst="line">
            <a:avLst/>
          </a:prstGeom>
          <a:ln w="76200">
            <a:solidFill>
              <a:srgbClr val="0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1220532" y="4341809"/>
            <a:ext cx="857256" cy="857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8" name="Straight Connector 77"/>
          <p:cNvCxnSpPr/>
          <p:nvPr/>
        </p:nvCxnSpPr>
        <p:spPr>
          <a:xfrm rot="5400000" flipH="1" flipV="1">
            <a:off x="1435640" y="5269709"/>
            <a:ext cx="428628" cy="1588"/>
          </a:xfrm>
          <a:prstGeom prst="line">
            <a:avLst/>
          </a:prstGeom>
          <a:ln w="76200">
            <a:solidFill>
              <a:srgbClr val="0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flipV="1">
            <a:off x="1439731" y="4846758"/>
            <a:ext cx="412741" cy="6118"/>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0800000">
            <a:off x="863342" y="4841875"/>
            <a:ext cx="642942" cy="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616368" y="4685728"/>
            <a:ext cx="285752" cy="285752"/>
          </a:xfrm>
          <a:prstGeom prst="ellipse">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5" name="Rectangle 84"/>
          <p:cNvSpPr/>
          <p:nvPr/>
        </p:nvSpPr>
        <p:spPr>
          <a:xfrm>
            <a:off x="544930" y="4828604"/>
            <a:ext cx="389850" cy="584775"/>
          </a:xfrm>
          <a:prstGeom prst="rect">
            <a:avLst/>
          </a:prstGeom>
        </p:spPr>
        <p:txBody>
          <a:bodyPr wrap="none">
            <a:spAutoFit/>
          </a:bodyPr>
          <a:lstStyle/>
          <a:p>
            <a:r>
              <a:rPr lang="en-US" sz="3200" b="1" dirty="0">
                <a:latin typeface="Garamond" pitchFamily="18" charset="0"/>
              </a:rPr>
              <a:t>x</a:t>
            </a:r>
            <a:endParaRPr lang="el-GR" sz="3200" b="1" dirty="0"/>
          </a:p>
        </p:txBody>
      </p:sp>
      <p:cxnSp>
        <p:nvCxnSpPr>
          <p:cNvPr id="86" name="Straight Connector 85"/>
          <p:cNvCxnSpPr/>
          <p:nvPr/>
        </p:nvCxnSpPr>
        <p:spPr>
          <a:xfrm rot="5400000">
            <a:off x="1439609" y="4337046"/>
            <a:ext cx="419102" cy="1588"/>
          </a:xfrm>
          <a:prstGeom prst="line">
            <a:avLst/>
          </a:prstGeom>
          <a:ln w="76200">
            <a:solidFill>
              <a:srgbClr val="00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a:off x="1649162" y="4127495"/>
            <a:ext cx="1675733" cy="1588"/>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6200000" flipH="1">
            <a:off x="1750197" y="3305958"/>
            <a:ext cx="1643076" cy="1"/>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16200000" flipH="1">
            <a:off x="2321703" y="5806287"/>
            <a:ext cx="500066" cy="1"/>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graphicFrame>
        <p:nvGraphicFramePr>
          <p:cNvPr id="100" name="Table 99"/>
          <p:cNvGraphicFramePr>
            <a:graphicFrameLocks noGrp="1"/>
          </p:cNvGraphicFramePr>
          <p:nvPr/>
        </p:nvGraphicFramePr>
        <p:xfrm>
          <a:off x="5000628" y="3500438"/>
          <a:ext cx="3190877" cy="2286000"/>
        </p:xfrm>
        <a:graphic>
          <a:graphicData uri="http://schemas.openxmlformats.org/drawingml/2006/table">
            <a:tbl>
              <a:tblPr firstRow="1" bandRow="1">
                <a:tableStyleId>{5C22544A-7EE6-4342-B048-85BDC9FD1C3A}</a:tableStyleId>
              </a:tblPr>
              <a:tblGrid>
                <a:gridCol w="866081">
                  <a:extLst>
                    <a:ext uri="{9D8B030D-6E8A-4147-A177-3AD203B41FA5}">
                      <a16:colId xmlns:a16="http://schemas.microsoft.com/office/drawing/2014/main" val="20000"/>
                    </a:ext>
                  </a:extLst>
                </a:gridCol>
                <a:gridCol w="957269">
                  <a:extLst>
                    <a:ext uri="{9D8B030D-6E8A-4147-A177-3AD203B41FA5}">
                      <a16:colId xmlns:a16="http://schemas.microsoft.com/office/drawing/2014/main" val="20001"/>
                    </a:ext>
                  </a:extLst>
                </a:gridCol>
                <a:gridCol w="1367527">
                  <a:extLst>
                    <a:ext uri="{9D8B030D-6E8A-4147-A177-3AD203B41FA5}">
                      <a16:colId xmlns:a16="http://schemas.microsoft.com/office/drawing/2014/main" val="20002"/>
                    </a:ext>
                  </a:extLst>
                </a:gridCol>
              </a:tblGrid>
              <a:tr h="370840">
                <a:tc>
                  <a:txBody>
                    <a:bodyPr/>
                    <a:lstStyle/>
                    <a:p>
                      <a:pPr algn="ctr"/>
                      <a:r>
                        <a:rPr lang="en-US" sz="2400" dirty="0"/>
                        <a:t>x</a:t>
                      </a:r>
                      <a:endParaRPr lang="el-GR" sz="2400" dirty="0"/>
                    </a:p>
                  </a:txBody>
                  <a:tcPr anchor="ctr"/>
                </a:tc>
                <a:tc>
                  <a:txBody>
                    <a:bodyPr/>
                    <a:lstStyle/>
                    <a:p>
                      <a:pPr algn="ctr"/>
                      <a:r>
                        <a:rPr lang="en-US" sz="2400" b="1" dirty="0">
                          <a:latin typeface="Garamond" pitchFamily="18" charset="0"/>
                        </a:rPr>
                        <a:t>y</a:t>
                      </a:r>
                      <a:endParaRPr lang="el-GR"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Garamond" pitchFamily="18" charset="0"/>
                        </a:rPr>
                        <a:t>(x + y)</a:t>
                      </a:r>
                      <a:endParaRPr lang="el-GR" sz="2400" b="1" dirty="0"/>
                    </a:p>
                  </a:txBody>
                  <a:tcPr anchor="ctr"/>
                </a:tc>
                <a:extLst>
                  <a:ext uri="{0D108BD9-81ED-4DB2-BD59-A6C34878D82A}">
                    <a16:rowId xmlns:a16="http://schemas.microsoft.com/office/drawing/2014/main" val="10000"/>
                  </a:ext>
                </a:extLst>
              </a:tr>
              <a:tr h="370840">
                <a:tc>
                  <a:txBody>
                    <a:bodyPr/>
                    <a:lstStyle/>
                    <a:p>
                      <a:pPr algn="ctr"/>
                      <a:r>
                        <a:rPr lang="en-US" sz="2400" dirty="0"/>
                        <a:t>0</a:t>
                      </a:r>
                      <a:endParaRPr lang="el-GR" sz="2400" dirty="0"/>
                    </a:p>
                  </a:txBody>
                  <a:tcPr anchor="ctr"/>
                </a:tc>
                <a:tc>
                  <a:txBody>
                    <a:bodyPr/>
                    <a:lstStyle/>
                    <a:p>
                      <a:pPr algn="ctr"/>
                      <a:r>
                        <a:rPr lang="en-US" sz="2400" dirty="0"/>
                        <a:t>0</a:t>
                      </a:r>
                      <a:endParaRPr lang="el-GR" sz="2400" dirty="0"/>
                    </a:p>
                  </a:txBody>
                  <a:tcPr anchor="ctr"/>
                </a:tc>
                <a:tc>
                  <a:txBody>
                    <a:bodyPr/>
                    <a:lstStyle/>
                    <a:p>
                      <a:pPr algn="ctr"/>
                      <a:r>
                        <a:rPr lang="el-GR" sz="2400" dirty="0"/>
                        <a:t>0</a:t>
                      </a:r>
                    </a:p>
                  </a:txBody>
                  <a:tcPr anchor="ctr"/>
                </a:tc>
                <a:extLst>
                  <a:ext uri="{0D108BD9-81ED-4DB2-BD59-A6C34878D82A}">
                    <a16:rowId xmlns:a16="http://schemas.microsoft.com/office/drawing/2014/main" val="10001"/>
                  </a:ext>
                </a:extLst>
              </a:tr>
              <a:tr h="370840">
                <a:tc>
                  <a:txBody>
                    <a:bodyPr/>
                    <a:lstStyle/>
                    <a:p>
                      <a:pPr algn="ctr"/>
                      <a:r>
                        <a:rPr lang="en-US" sz="2400" dirty="0"/>
                        <a:t>0</a:t>
                      </a:r>
                      <a:endParaRPr lang="el-GR" sz="2400" dirty="0"/>
                    </a:p>
                  </a:txBody>
                  <a:tcPr anchor="ctr"/>
                </a:tc>
                <a:tc>
                  <a:txBody>
                    <a:bodyPr/>
                    <a:lstStyle/>
                    <a:p>
                      <a:pPr algn="ctr"/>
                      <a:r>
                        <a:rPr lang="en-US" sz="2400" dirty="0"/>
                        <a:t>1</a:t>
                      </a:r>
                      <a:endParaRPr lang="el-GR" sz="2400" dirty="0"/>
                    </a:p>
                  </a:txBody>
                  <a:tcPr anchor="ctr"/>
                </a:tc>
                <a:tc>
                  <a:txBody>
                    <a:bodyPr/>
                    <a:lstStyle/>
                    <a:p>
                      <a:pPr algn="ctr"/>
                      <a:r>
                        <a:rPr lang="el-GR" sz="2400" dirty="0"/>
                        <a:t>1</a:t>
                      </a:r>
                    </a:p>
                  </a:txBody>
                  <a:tcPr anchor="ctr"/>
                </a:tc>
                <a:extLst>
                  <a:ext uri="{0D108BD9-81ED-4DB2-BD59-A6C34878D82A}">
                    <a16:rowId xmlns:a16="http://schemas.microsoft.com/office/drawing/2014/main" val="10002"/>
                  </a:ext>
                </a:extLst>
              </a:tr>
              <a:tr h="370840">
                <a:tc>
                  <a:txBody>
                    <a:bodyPr/>
                    <a:lstStyle/>
                    <a:p>
                      <a:pPr algn="ctr"/>
                      <a:r>
                        <a:rPr lang="en-US" sz="2400" dirty="0"/>
                        <a:t>1</a:t>
                      </a:r>
                      <a:endParaRPr lang="el-GR" sz="2400" dirty="0"/>
                    </a:p>
                  </a:txBody>
                  <a:tcPr anchor="ctr"/>
                </a:tc>
                <a:tc>
                  <a:txBody>
                    <a:bodyPr/>
                    <a:lstStyle/>
                    <a:p>
                      <a:pPr algn="ctr"/>
                      <a:r>
                        <a:rPr lang="en-US" sz="2400" dirty="0"/>
                        <a:t>0</a:t>
                      </a:r>
                      <a:endParaRPr lang="el-GR" sz="2400" dirty="0"/>
                    </a:p>
                  </a:txBody>
                  <a:tcPr anchor="ctr"/>
                </a:tc>
                <a:tc>
                  <a:txBody>
                    <a:bodyPr/>
                    <a:lstStyle/>
                    <a:p>
                      <a:pPr algn="ctr"/>
                      <a:r>
                        <a:rPr lang="el-GR" sz="2400" dirty="0"/>
                        <a:t>1</a:t>
                      </a:r>
                    </a:p>
                  </a:txBody>
                  <a:tcPr anchor="ctr"/>
                </a:tc>
                <a:extLst>
                  <a:ext uri="{0D108BD9-81ED-4DB2-BD59-A6C34878D82A}">
                    <a16:rowId xmlns:a16="http://schemas.microsoft.com/office/drawing/2014/main" val="10003"/>
                  </a:ext>
                </a:extLst>
              </a:tr>
              <a:tr h="370840">
                <a:tc>
                  <a:txBody>
                    <a:bodyPr/>
                    <a:lstStyle/>
                    <a:p>
                      <a:pPr algn="ctr"/>
                      <a:r>
                        <a:rPr lang="en-US" sz="2400" dirty="0"/>
                        <a:t>1</a:t>
                      </a:r>
                      <a:endParaRPr lang="el-GR" sz="2400" dirty="0"/>
                    </a:p>
                  </a:txBody>
                  <a:tcPr anchor="ctr"/>
                </a:tc>
                <a:tc>
                  <a:txBody>
                    <a:bodyPr/>
                    <a:lstStyle/>
                    <a:p>
                      <a:pPr algn="ctr"/>
                      <a:r>
                        <a:rPr lang="en-US" sz="2400" dirty="0"/>
                        <a:t>1</a:t>
                      </a:r>
                      <a:endParaRPr lang="el-GR" sz="2400" dirty="0"/>
                    </a:p>
                  </a:txBody>
                  <a:tcPr anchor="ctr"/>
                </a:tc>
                <a:tc>
                  <a:txBody>
                    <a:bodyPr/>
                    <a:lstStyle/>
                    <a:p>
                      <a:pPr algn="ctr"/>
                      <a:r>
                        <a:rPr lang="el-GR" sz="2400" dirty="0"/>
                        <a:t>1</a:t>
                      </a:r>
                    </a:p>
                  </a:txBody>
                  <a:tcPr anchor="ctr"/>
                </a:tc>
                <a:extLst>
                  <a:ext uri="{0D108BD9-81ED-4DB2-BD59-A6C34878D82A}">
                    <a16:rowId xmlns:a16="http://schemas.microsoft.com/office/drawing/2014/main" val="10004"/>
                  </a:ext>
                </a:extLst>
              </a:tr>
            </a:tbl>
          </a:graphicData>
        </a:graphic>
      </p:graphicFrame>
      <p:cxnSp>
        <p:nvCxnSpPr>
          <p:cNvPr id="64" name="Straight Connector 63"/>
          <p:cNvCxnSpPr/>
          <p:nvPr/>
        </p:nvCxnSpPr>
        <p:spPr>
          <a:xfrm>
            <a:off x="4000496" y="3911593"/>
            <a:ext cx="571504" cy="158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143372" y="4052881"/>
            <a:ext cx="285752" cy="158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66" name="Picture 5" descr="C:\Users\leonidas\AppData\Local\Microsoft\Windows\Temporary Internet Files\Content.IE5\2OMRF81K\MC900384174[1].wmf"/>
          <p:cNvPicPr>
            <a:picLocks noChangeAspect="1" noChangeArrowheads="1"/>
          </p:cNvPicPr>
          <p:nvPr/>
        </p:nvPicPr>
        <p:blipFill>
          <a:blip r:embed="rId3"/>
          <a:srcRect/>
          <a:stretch>
            <a:fillRect/>
          </a:stretch>
        </p:blipFill>
        <p:spPr bwMode="auto">
          <a:xfrm>
            <a:off x="3039563" y="1791464"/>
            <a:ext cx="778857" cy="841371"/>
          </a:xfrm>
          <a:prstGeom prst="rect">
            <a:avLst/>
          </a:prstGeom>
          <a:noFill/>
        </p:spPr>
      </p:pic>
      <p:cxnSp>
        <p:nvCxnSpPr>
          <p:cNvPr id="67" name="Straight Connector 66"/>
          <p:cNvCxnSpPr/>
          <p:nvPr/>
        </p:nvCxnSpPr>
        <p:spPr>
          <a:xfrm rot="5400000" flipH="1" flipV="1">
            <a:off x="3571868" y="3198007"/>
            <a:ext cx="1427966" cy="794"/>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500430" y="2484421"/>
            <a:ext cx="785818" cy="1588"/>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571736" y="2484421"/>
            <a:ext cx="785818" cy="1588"/>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5400000" flipH="1" flipV="1">
            <a:off x="3286513" y="5055792"/>
            <a:ext cx="2000264" cy="794"/>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10800000">
            <a:off x="2571736" y="6056321"/>
            <a:ext cx="1714512" cy="1588"/>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pic>
        <p:nvPicPr>
          <p:cNvPr id="105" name="Picture 3" descr="C:\Users\leonidas\AppData\Local\Microsoft\Windows\Temporary Internet Files\Content.IE5\OATC9C21\MC900432648[1].png"/>
          <p:cNvPicPr>
            <a:picLocks noChangeAspect="1" noChangeArrowheads="1"/>
          </p:cNvPicPr>
          <p:nvPr/>
        </p:nvPicPr>
        <p:blipFill>
          <a:blip r:embed="rId4" cstate="print"/>
          <a:srcRect/>
          <a:stretch>
            <a:fillRect/>
          </a:stretch>
        </p:blipFill>
        <p:spPr bwMode="auto">
          <a:xfrm>
            <a:off x="8218785" y="4000504"/>
            <a:ext cx="369023" cy="369023"/>
          </a:xfrm>
          <a:prstGeom prst="rect">
            <a:avLst/>
          </a:prstGeom>
          <a:noFill/>
        </p:spPr>
      </p:pic>
      <p:pic>
        <p:nvPicPr>
          <p:cNvPr id="106" name="Picture 5" descr="C:\Users\leonidas\AppData\Local\Microsoft\Windows\Temporary Internet Files\Content.IE5\2OMRF81K\MC900384174[1].wmf"/>
          <p:cNvPicPr>
            <a:picLocks noChangeAspect="1" noChangeArrowheads="1"/>
          </p:cNvPicPr>
          <p:nvPr/>
        </p:nvPicPr>
        <p:blipFill>
          <a:blip r:embed="rId3"/>
          <a:srcRect/>
          <a:stretch>
            <a:fillRect/>
          </a:stretch>
        </p:blipFill>
        <p:spPr bwMode="auto">
          <a:xfrm>
            <a:off x="8215338" y="5383136"/>
            <a:ext cx="384305" cy="415151"/>
          </a:xfrm>
          <a:prstGeom prst="rect">
            <a:avLst/>
          </a:prstGeom>
          <a:noFill/>
        </p:spPr>
      </p:pic>
      <p:pic>
        <p:nvPicPr>
          <p:cNvPr id="109" name="Picture 5" descr="C:\Users\leonidas\AppData\Local\Microsoft\Windows\Temporary Internet Files\Content.IE5\2OMRF81K\MC900384174[1].wmf"/>
          <p:cNvPicPr>
            <a:picLocks noChangeAspect="1" noChangeArrowheads="1"/>
          </p:cNvPicPr>
          <p:nvPr/>
        </p:nvPicPr>
        <p:blipFill>
          <a:blip r:embed="rId3"/>
          <a:srcRect/>
          <a:stretch>
            <a:fillRect/>
          </a:stretch>
        </p:blipFill>
        <p:spPr bwMode="auto">
          <a:xfrm>
            <a:off x="8215338" y="4429132"/>
            <a:ext cx="384305" cy="415151"/>
          </a:xfrm>
          <a:prstGeom prst="rect">
            <a:avLst/>
          </a:prstGeom>
          <a:noFill/>
        </p:spPr>
      </p:pic>
      <p:pic>
        <p:nvPicPr>
          <p:cNvPr id="110" name="Picture 5" descr="C:\Users\leonidas\AppData\Local\Microsoft\Windows\Temporary Internet Files\Content.IE5\2OMRF81K\MC900384174[1].wmf"/>
          <p:cNvPicPr>
            <a:picLocks noChangeAspect="1" noChangeArrowheads="1"/>
          </p:cNvPicPr>
          <p:nvPr/>
        </p:nvPicPr>
        <p:blipFill>
          <a:blip r:embed="rId3"/>
          <a:srcRect/>
          <a:stretch>
            <a:fillRect/>
          </a:stretch>
        </p:blipFill>
        <p:spPr bwMode="auto">
          <a:xfrm>
            <a:off x="8215338" y="4857760"/>
            <a:ext cx="384305" cy="415151"/>
          </a:xfrm>
          <a:prstGeom prst="rect">
            <a:avLst/>
          </a:prstGeom>
          <a:noFill/>
        </p:spPr>
      </p:pic>
      <p:sp>
        <p:nvSpPr>
          <p:cNvPr id="46" name="Rectangle 45"/>
          <p:cNvSpPr/>
          <p:nvPr/>
        </p:nvSpPr>
        <p:spPr>
          <a:xfrm>
            <a:off x="5004048" y="3140968"/>
            <a:ext cx="2407330" cy="369332"/>
          </a:xfrm>
          <a:prstGeom prst="rect">
            <a:avLst/>
          </a:prstGeom>
        </p:spPr>
        <p:txBody>
          <a:bodyPr wrap="none">
            <a:spAutoFit/>
          </a:bodyPr>
          <a:lstStyle/>
          <a:p>
            <a:r>
              <a:rPr lang="el-GR" dirty="0">
                <a:latin typeface="Arial"/>
                <a:cs typeface="Arial"/>
              </a:rPr>
              <a:t>ΠΙΝΑΚΑΣ ΑΛΗΘΕΙΑΣ</a:t>
            </a:r>
          </a:p>
        </p:txBody>
      </p:sp>
      <p:pic>
        <p:nvPicPr>
          <p:cNvPr id="47" name="Picture 9"/>
          <p:cNvPicPr>
            <a:picLocks noChangeAspect="1" noChangeArrowheads="1"/>
          </p:cNvPicPr>
          <p:nvPr/>
        </p:nvPicPr>
        <p:blipFill rotWithShape="1">
          <a:blip r:embed="rId5"/>
          <a:srcRect l="-1" t="49020" r="61391" b="34118"/>
          <a:stretch/>
        </p:blipFill>
        <p:spPr bwMode="auto">
          <a:xfrm>
            <a:off x="4977372" y="1617034"/>
            <a:ext cx="3602436" cy="1133305"/>
          </a:xfrm>
          <a:prstGeom prst="rect">
            <a:avLst/>
          </a:prstGeom>
          <a:noFill/>
          <a:ln w="9525">
            <a:noFill/>
            <a:miter lim="800000"/>
            <a:headEnd/>
            <a:tailEnd/>
          </a:ln>
          <a:effectLst/>
        </p:spPr>
      </p:pic>
    </p:spTree>
    <p:extLst>
      <p:ext uri="{BB962C8B-B14F-4D97-AF65-F5344CB8AC3E}">
        <p14:creationId xmlns:p14="http://schemas.microsoft.com/office/powerpoint/2010/main" val="1393297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Slide Number Placeholder 5"/>
          <p:cNvSpPr>
            <a:spLocks noGrp="1"/>
          </p:cNvSpPr>
          <p:nvPr>
            <p:ph type="sldNum" sz="quarter" idx="12"/>
          </p:nvPr>
        </p:nvSpPr>
        <p:spPr>
          <a:noFill/>
        </p:spPr>
        <p:txBody>
          <a:bodyPr/>
          <a:lstStyle/>
          <a:p>
            <a:fld id="{56DD3427-5323-4B07-8156-2AD9FBC2FABC}" type="slidenum">
              <a:rPr lang="en-US" smtClean="0">
                <a:latin typeface="Arial"/>
                <a:cs typeface="Arial"/>
              </a:rPr>
              <a:pPr/>
              <a:t>28</a:t>
            </a:fld>
            <a:endParaRPr lang="en-US">
              <a:latin typeface="Arial"/>
              <a:cs typeface="Arial"/>
            </a:endParaRPr>
          </a:p>
        </p:txBody>
      </p:sp>
      <p:sp>
        <p:nvSpPr>
          <p:cNvPr id="5126" name="Rectangle 2"/>
          <p:cNvSpPr>
            <a:spLocks noGrp="1" noChangeArrowheads="1"/>
          </p:cNvSpPr>
          <p:nvPr>
            <p:ph type="title"/>
          </p:nvPr>
        </p:nvSpPr>
        <p:spPr>
          <a:xfrm>
            <a:off x="2411760" y="274638"/>
            <a:ext cx="6275040" cy="725470"/>
          </a:xfrm>
        </p:spPr>
        <p:txBody>
          <a:bodyPr/>
          <a:lstStyle/>
          <a:p>
            <a:pPr eaLnBrk="1" hangingPunct="1"/>
            <a:r>
              <a:rPr lang="el-GR" sz="3600" dirty="0" err="1">
                <a:latin typeface="Arial"/>
                <a:cs typeface="Arial"/>
              </a:rPr>
              <a:t>Λογικ</a:t>
            </a:r>
            <a:r>
              <a:rPr lang="en-US" sz="3600" dirty="0" err="1">
                <a:latin typeface="Arial"/>
                <a:cs typeface="Arial"/>
              </a:rPr>
              <a:t>έ</a:t>
            </a:r>
            <a:r>
              <a:rPr lang="el-GR" sz="3600" dirty="0">
                <a:latin typeface="Arial"/>
                <a:cs typeface="Arial"/>
              </a:rPr>
              <a:t>ς συναρτήσεις</a:t>
            </a:r>
            <a:endParaRPr lang="en-US" sz="3600" dirty="0">
              <a:latin typeface="Arial"/>
              <a:cs typeface="Arial"/>
            </a:endParaRPr>
          </a:p>
        </p:txBody>
      </p:sp>
      <p:sp>
        <p:nvSpPr>
          <p:cNvPr id="5127" name="Line 4"/>
          <p:cNvSpPr>
            <a:spLocks noChangeShapeType="1"/>
          </p:cNvSpPr>
          <p:nvPr/>
        </p:nvSpPr>
        <p:spPr bwMode="auto">
          <a:xfrm>
            <a:off x="357158" y="1071546"/>
            <a:ext cx="8353425" cy="0"/>
          </a:xfrm>
          <a:prstGeom prst="line">
            <a:avLst/>
          </a:prstGeom>
          <a:noFill/>
          <a:ln w="38100">
            <a:solidFill>
              <a:srgbClr val="339933"/>
            </a:solidFill>
            <a:round/>
            <a:headEnd/>
            <a:tailEnd/>
          </a:ln>
        </p:spPr>
        <p:txBody>
          <a:bodyPr/>
          <a:lstStyle/>
          <a:p>
            <a:endParaRPr lang="el-GR">
              <a:latin typeface="Arial"/>
              <a:cs typeface="Arial"/>
            </a:endParaRPr>
          </a:p>
        </p:txBody>
      </p:sp>
      <p:graphicFrame>
        <p:nvGraphicFramePr>
          <p:cNvPr id="3" name="Αντικείμενο 2"/>
          <p:cNvGraphicFramePr>
            <a:graphicFrameLocks noChangeAspect="1"/>
          </p:cNvGraphicFramePr>
          <p:nvPr/>
        </p:nvGraphicFramePr>
        <p:xfrm>
          <a:off x="2843808" y="1702549"/>
          <a:ext cx="5435600" cy="436563"/>
        </p:xfrm>
        <a:graphic>
          <a:graphicData uri="http://schemas.openxmlformats.org/presentationml/2006/ole">
            <mc:AlternateContent xmlns:mc="http://schemas.openxmlformats.org/markup-compatibility/2006">
              <mc:Choice xmlns:v="urn:schemas-microsoft-com:vml" Requires="v">
                <p:oleObj spid="_x0000_s597057" name="Equation" r:id="rId4" imgW="3213100" imgH="254000" progId="Equation.3">
                  <p:embed/>
                </p:oleObj>
              </mc:Choice>
              <mc:Fallback>
                <p:oleObj name="Equation" r:id="rId4" imgW="32131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1702549"/>
                        <a:ext cx="5435600" cy="43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 name="Ορθογώνιο 3"/>
          <p:cNvSpPr/>
          <p:nvPr/>
        </p:nvSpPr>
        <p:spPr>
          <a:xfrm>
            <a:off x="611560" y="1672932"/>
            <a:ext cx="2055819" cy="461665"/>
          </a:xfrm>
          <a:prstGeom prst="rect">
            <a:avLst/>
          </a:prstGeom>
        </p:spPr>
        <p:txBody>
          <a:bodyPr wrap="none">
            <a:spAutoFit/>
          </a:bodyPr>
          <a:lstStyle/>
          <a:p>
            <a:r>
              <a:rPr lang="el-GR" sz="2400" dirty="0">
                <a:latin typeface="Arial"/>
                <a:cs typeface="Arial"/>
              </a:rPr>
              <a:t>Συναρτήσεις: </a:t>
            </a:r>
          </a:p>
        </p:txBody>
      </p:sp>
      <p:sp>
        <p:nvSpPr>
          <p:cNvPr id="17" name="Rectangle 80"/>
          <p:cNvSpPr/>
          <p:nvPr/>
        </p:nvSpPr>
        <p:spPr>
          <a:xfrm>
            <a:off x="626475" y="4156232"/>
            <a:ext cx="1855777" cy="461665"/>
          </a:xfrm>
          <a:prstGeom prst="rect">
            <a:avLst/>
          </a:prstGeom>
        </p:spPr>
        <p:txBody>
          <a:bodyPr wrap="square">
            <a:spAutoFit/>
          </a:bodyPr>
          <a:lstStyle/>
          <a:p>
            <a:r>
              <a:rPr lang="en-US" sz="2400" dirty="0">
                <a:latin typeface="Arial"/>
                <a:cs typeface="Arial"/>
              </a:rPr>
              <a:t>Z = x</a:t>
            </a:r>
            <a:r>
              <a:rPr lang="el-GR" sz="2400" dirty="0">
                <a:latin typeface="Arial"/>
                <a:cs typeface="Arial"/>
              </a:rPr>
              <a:t> • 1</a:t>
            </a:r>
          </a:p>
        </p:txBody>
      </p:sp>
      <p:sp>
        <p:nvSpPr>
          <p:cNvPr id="18" name="Rectangle 80"/>
          <p:cNvSpPr/>
          <p:nvPr/>
        </p:nvSpPr>
        <p:spPr>
          <a:xfrm>
            <a:off x="3203848" y="3861048"/>
            <a:ext cx="2208897" cy="461665"/>
          </a:xfrm>
          <a:prstGeom prst="rect">
            <a:avLst/>
          </a:prstGeom>
        </p:spPr>
        <p:txBody>
          <a:bodyPr wrap="square">
            <a:spAutoFit/>
          </a:bodyPr>
          <a:lstStyle/>
          <a:p>
            <a:r>
              <a:rPr lang="en-US" sz="2400" dirty="0">
                <a:latin typeface="Arial"/>
                <a:cs typeface="Arial"/>
              </a:rPr>
              <a:t>Z = x </a:t>
            </a:r>
            <a:r>
              <a:rPr lang="el-GR" sz="2400" dirty="0">
                <a:latin typeface="Arial"/>
                <a:cs typeface="Arial"/>
              </a:rPr>
              <a:t>•</a:t>
            </a:r>
            <a:r>
              <a:rPr lang="en-US" sz="2400" dirty="0">
                <a:latin typeface="Arial"/>
                <a:cs typeface="Arial"/>
              </a:rPr>
              <a:t> y'</a:t>
            </a:r>
            <a:endParaRPr lang="el-GR" sz="2400" dirty="0">
              <a:latin typeface="Arial"/>
              <a:cs typeface="Arial"/>
            </a:endParaRPr>
          </a:p>
        </p:txBody>
      </p:sp>
      <p:sp>
        <p:nvSpPr>
          <p:cNvPr id="19" name="Rectangle 80"/>
          <p:cNvSpPr/>
          <p:nvPr/>
        </p:nvSpPr>
        <p:spPr>
          <a:xfrm>
            <a:off x="5940152" y="4043383"/>
            <a:ext cx="1861378" cy="461665"/>
          </a:xfrm>
          <a:prstGeom prst="rect">
            <a:avLst/>
          </a:prstGeom>
        </p:spPr>
        <p:txBody>
          <a:bodyPr wrap="square">
            <a:spAutoFit/>
          </a:bodyPr>
          <a:lstStyle/>
          <a:p>
            <a:r>
              <a:rPr lang="en-US" sz="2400" dirty="0">
                <a:latin typeface="Arial"/>
                <a:cs typeface="Arial"/>
              </a:rPr>
              <a:t>Z = x </a:t>
            </a:r>
            <a:r>
              <a:rPr lang="el-GR" sz="2400" dirty="0">
                <a:latin typeface="Arial"/>
                <a:cs typeface="Arial"/>
              </a:rPr>
              <a:t>+</a:t>
            </a:r>
            <a:r>
              <a:rPr lang="en-US" sz="2400" dirty="0">
                <a:latin typeface="Arial"/>
                <a:cs typeface="Arial"/>
              </a:rPr>
              <a:t> </a:t>
            </a:r>
            <a:r>
              <a:rPr lang="el-GR" sz="2400" dirty="0">
                <a:latin typeface="Arial"/>
                <a:cs typeface="Arial"/>
              </a:rPr>
              <a:t>0</a:t>
            </a:r>
          </a:p>
        </p:txBody>
      </p:sp>
      <p:sp>
        <p:nvSpPr>
          <p:cNvPr id="20" name="Rectangle 80"/>
          <p:cNvSpPr/>
          <p:nvPr/>
        </p:nvSpPr>
        <p:spPr>
          <a:xfrm>
            <a:off x="1902289" y="4940587"/>
            <a:ext cx="2603118" cy="461665"/>
          </a:xfrm>
          <a:prstGeom prst="rect">
            <a:avLst/>
          </a:prstGeom>
        </p:spPr>
        <p:txBody>
          <a:bodyPr wrap="square">
            <a:spAutoFit/>
          </a:bodyPr>
          <a:lstStyle/>
          <a:p>
            <a:r>
              <a:rPr lang="en-US" sz="2400" dirty="0">
                <a:latin typeface="Arial"/>
                <a:cs typeface="Arial"/>
              </a:rPr>
              <a:t>Z = x </a:t>
            </a:r>
            <a:r>
              <a:rPr lang="el-GR" sz="2400" dirty="0">
                <a:latin typeface="Arial"/>
                <a:cs typeface="Arial"/>
              </a:rPr>
              <a:t>•</a:t>
            </a:r>
            <a:r>
              <a:rPr lang="en-US" sz="2400" dirty="0">
                <a:latin typeface="Arial"/>
                <a:cs typeface="Arial"/>
              </a:rPr>
              <a:t> y </a:t>
            </a:r>
            <a:r>
              <a:rPr lang="el-GR" sz="2400" dirty="0">
                <a:latin typeface="Arial"/>
                <a:cs typeface="Arial"/>
              </a:rPr>
              <a:t>•</a:t>
            </a:r>
            <a:r>
              <a:rPr lang="en-US" sz="2400" dirty="0">
                <a:latin typeface="Arial"/>
                <a:cs typeface="Arial"/>
              </a:rPr>
              <a:t> 1</a:t>
            </a:r>
            <a:endParaRPr lang="el-GR" sz="2400" dirty="0">
              <a:latin typeface="Arial"/>
              <a:cs typeface="Arial"/>
            </a:endParaRPr>
          </a:p>
        </p:txBody>
      </p:sp>
      <p:sp>
        <p:nvSpPr>
          <p:cNvPr id="21" name="Rectangle 80"/>
          <p:cNvSpPr/>
          <p:nvPr/>
        </p:nvSpPr>
        <p:spPr>
          <a:xfrm>
            <a:off x="989269" y="5786454"/>
            <a:ext cx="2844982" cy="461665"/>
          </a:xfrm>
          <a:prstGeom prst="rect">
            <a:avLst/>
          </a:prstGeom>
        </p:spPr>
        <p:txBody>
          <a:bodyPr wrap="square">
            <a:spAutoFit/>
          </a:bodyPr>
          <a:lstStyle/>
          <a:p>
            <a:r>
              <a:rPr lang="en-US" sz="2400" dirty="0">
                <a:latin typeface="Arial"/>
                <a:cs typeface="Arial"/>
              </a:rPr>
              <a:t>Z = x</a:t>
            </a:r>
            <a:r>
              <a:rPr lang="el-GR" sz="2400" dirty="0">
                <a:latin typeface="Arial"/>
                <a:cs typeface="Arial"/>
              </a:rPr>
              <a:t> • (</a:t>
            </a:r>
            <a:r>
              <a:rPr lang="en-US" sz="2400" dirty="0">
                <a:latin typeface="Arial"/>
                <a:cs typeface="Arial"/>
              </a:rPr>
              <a:t>y</a:t>
            </a:r>
            <a:r>
              <a:rPr lang="el-GR" sz="2400" dirty="0">
                <a:latin typeface="Arial"/>
                <a:cs typeface="Arial"/>
              </a:rPr>
              <a:t>+</a:t>
            </a:r>
            <a:r>
              <a:rPr lang="en-US" sz="2400" dirty="0">
                <a:latin typeface="Arial"/>
                <a:cs typeface="Arial"/>
              </a:rPr>
              <a:t>c</a:t>
            </a:r>
            <a:r>
              <a:rPr lang="el-GR" sz="2400" dirty="0">
                <a:latin typeface="Arial"/>
                <a:cs typeface="Arial"/>
              </a:rPr>
              <a:t>)</a:t>
            </a:r>
          </a:p>
        </p:txBody>
      </p:sp>
      <p:sp>
        <p:nvSpPr>
          <p:cNvPr id="5" name="Ορθογώνιο 4"/>
          <p:cNvSpPr/>
          <p:nvPr/>
        </p:nvSpPr>
        <p:spPr>
          <a:xfrm>
            <a:off x="683568" y="2350621"/>
            <a:ext cx="7776864" cy="1200329"/>
          </a:xfrm>
          <a:prstGeom prst="rect">
            <a:avLst/>
          </a:prstGeom>
        </p:spPr>
        <p:txBody>
          <a:bodyPr wrap="square">
            <a:spAutoFit/>
          </a:bodyPr>
          <a:lstStyle/>
          <a:p>
            <a:r>
              <a:rPr lang="el-GR" sz="2400" dirty="0">
                <a:latin typeface="Arial"/>
                <a:cs typeface="Arial"/>
              </a:rPr>
              <a:t>Η λογική συνάρτηση </a:t>
            </a:r>
            <a:r>
              <a:rPr lang="en-US" sz="2400" i="1" dirty="0">
                <a:latin typeface="Arial"/>
                <a:cs typeface="Arial"/>
              </a:rPr>
              <a:t>z </a:t>
            </a:r>
            <a:r>
              <a:rPr lang="el-GR" sz="2400" dirty="0">
                <a:latin typeface="Arial"/>
                <a:cs typeface="Arial"/>
              </a:rPr>
              <a:t>των </a:t>
            </a:r>
            <a:r>
              <a:rPr lang="en-US" sz="2400" i="1" dirty="0">
                <a:latin typeface="Arial"/>
                <a:cs typeface="Arial"/>
              </a:rPr>
              <a:t>n</a:t>
            </a:r>
            <a:r>
              <a:rPr lang="el-GR" sz="2400" dirty="0">
                <a:latin typeface="Arial"/>
                <a:cs typeface="Arial"/>
              </a:rPr>
              <a:t> μεταβλητών ορίζεται σε </a:t>
            </a:r>
            <a:r>
              <a:rPr lang="en-US" sz="2400" dirty="0">
                <a:latin typeface="Arial"/>
                <a:cs typeface="Arial"/>
              </a:rPr>
              <a:t>2^n </a:t>
            </a:r>
            <a:r>
              <a:rPr lang="el-GR" sz="2400" dirty="0">
                <a:latin typeface="Arial"/>
                <a:cs typeface="Arial"/>
              </a:rPr>
              <a:t>σημεία που αντιστοιχούν στους </a:t>
            </a:r>
            <a:r>
              <a:rPr lang="en-US" sz="2400" i="1" dirty="0">
                <a:latin typeface="Arial"/>
                <a:cs typeface="Arial"/>
              </a:rPr>
              <a:t>n</a:t>
            </a:r>
            <a:r>
              <a:rPr lang="el-GR" sz="2400" dirty="0">
                <a:latin typeface="Arial"/>
                <a:cs typeface="Arial"/>
              </a:rPr>
              <a:t> συνδυασμούς τους. </a:t>
            </a:r>
          </a:p>
        </p:txBody>
      </p:sp>
      <p:sp>
        <p:nvSpPr>
          <p:cNvPr id="23" name="Rectangle 80"/>
          <p:cNvSpPr/>
          <p:nvPr/>
        </p:nvSpPr>
        <p:spPr>
          <a:xfrm>
            <a:off x="0" y="14197"/>
            <a:ext cx="2555776" cy="1569660"/>
          </a:xfrm>
          <a:prstGeom prst="rect">
            <a:avLst/>
          </a:prstGeom>
          <a:solidFill>
            <a:schemeClr val="bg1"/>
          </a:solidFill>
        </p:spPr>
        <p:txBody>
          <a:bodyPr wrap="square">
            <a:spAutoFit/>
          </a:bodyPr>
          <a:lstStyle/>
          <a:p>
            <a:r>
              <a:rPr lang="en-US" sz="3200" b="1" dirty="0">
                <a:latin typeface="Garamond" pitchFamily="18" charset="0"/>
              </a:rPr>
              <a:t>AND </a:t>
            </a:r>
            <a:r>
              <a:rPr lang="en-US" sz="3200" b="1" dirty="0">
                <a:latin typeface="Garamond" pitchFamily="18" charset="0"/>
                <a:sym typeface="Wingdings" panose="05000000000000000000" pitchFamily="2" charset="2"/>
              </a:rPr>
              <a:t></a:t>
            </a:r>
            <a:r>
              <a:rPr lang="el-GR" sz="3200" b="1" dirty="0">
                <a:latin typeface="Garamond" pitchFamily="18" charset="0"/>
                <a:sym typeface="Wingdings" panose="05000000000000000000" pitchFamily="2" charset="2"/>
              </a:rPr>
              <a:t> 	</a:t>
            </a:r>
            <a:r>
              <a:rPr lang="en-US" sz="3200" b="1" dirty="0">
                <a:latin typeface="Garamond" pitchFamily="18" charset="0"/>
                <a:sym typeface="Wingdings" panose="05000000000000000000" pitchFamily="2" charset="2"/>
              </a:rPr>
              <a:t> </a:t>
            </a:r>
            <a:r>
              <a:rPr lang="en-US" sz="3200" b="1" dirty="0">
                <a:latin typeface="Garamond" pitchFamily="18" charset="0"/>
              </a:rPr>
              <a:t>.</a:t>
            </a:r>
          </a:p>
          <a:p>
            <a:r>
              <a:rPr lang="en-US" sz="3200" b="1" dirty="0">
                <a:latin typeface="Garamond" pitchFamily="18" charset="0"/>
              </a:rPr>
              <a:t>OR </a:t>
            </a:r>
            <a:r>
              <a:rPr lang="el-GR" sz="3200" b="1" dirty="0">
                <a:latin typeface="Garamond" pitchFamily="18" charset="0"/>
              </a:rPr>
              <a:t>	</a:t>
            </a:r>
            <a:r>
              <a:rPr lang="en-US" sz="3200" b="1" dirty="0">
                <a:latin typeface="Garamond" pitchFamily="18" charset="0"/>
                <a:sym typeface="Wingdings" panose="05000000000000000000" pitchFamily="2" charset="2"/>
              </a:rPr>
              <a:t> </a:t>
            </a:r>
            <a:r>
              <a:rPr lang="el-GR" sz="3200" b="1" dirty="0">
                <a:latin typeface="Garamond" pitchFamily="18" charset="0"/>
                <a:sym typeface="Wingdings" panose="05000000000000000000" pitchFamily="2" charset="2"/>
              </a:rPr>
              <a:t>	</a:t>
            </a:r>
            <a:r>
              <a:rPr lang="en-US" sz="3200" b="1" dirty="0">
                <a:latin typeface="Garamond" pitchFamily="18" charset="0"/>
                <a:sym typeface="Wingdings" panose="05000000000000000000" pitchFamily="2" charset="2"/>
              </a:rPr>
              <a:t>+</a:t>
            </a:r>
          </a:p>
          <a:p>
            <a:r>
              <a:rPr lang="en-US" sz="3200" b="1" dirty="0">
                <a:latin typeface="Garamond" pitchFamily="18" charset="0"/>
                <a:sym typeface="Wingdings" panose="05000000000000000000" pitchFamily="2" charset="2"/>
              </a:rPr>
              <a:t>NOT  </a:t>
            </a:r>
            <a:r>
              <a:rPr lang="el-GR" sz="3200" b="1" dirty="0">
                <a:latin typeface="Garamond" pitchFamily="18" charset="0"/>
                <a:sym typeface="Wingdings" panose="05000000000000000000" pitchFamily="2" charset="2"/>
              </a:rPr>
              <a:t>	΄ </a:t>
            </a:r>
            <a:r>
              <a:rPr lang="en-US" sz="3200" b="1" dirty="0">
                <a:latin typeface="Garamond" pitchFamily="18" charset="0"/>
              </a:rPr>
              <a:t> </a:t>
            </a:r>
            <a:endParaRPr lang="el-GR" sz="3200" b="1" dirty="0"/>
          </a:p>
        </p:txBody>
      </p:sp>
      <p:cxnSp>
        <p:nvCxnSpPr>
          <p:cNvPr id="24" name="Ευθεία γραμμή σύνδεσης 2"/>
          <p:cNvCxnSpPr/>
          <p:nvPr/>
        </p:nvCxnSpPr>
        <p:spPr>
          <a:xfrm>
            <a:off x="0" y="1583857"/>
            <a:ext cx="25557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Ευθεία γραμμή σύνδεσης 4"/>
          <p:cNvCxnSpPr/>
          <p:nvPr/>
        </p:nvCxnSpPr>
        <p:spPr>
          <a:xfrm flipV="1">
            <a:off x="2411760" y="14197"/>
            <a:ext cx="0" cy="1657936"/>
          </a:xfrm>
          <a:prstGeom prst="line">
            <a:avLst/>
          </a:prstGeom>
        </p:spPr>
        <p:style>
          <a:lnRef idx="1">
            <a:schemeClr val="accent1"/>
          </a:lnRef>
          <a:fillRef idx="0">
            <a:schemeClr val="accent1"/>
          </a:fillRef>
          <a:effectRef idx="0">
            <a:schemeClr val="accent1"/>
          </a:effectRef>
          <a:fontRef idx="minor">
            <a:schemeClr val="tx1"/>
          </a:fontRef>
        </p:style>
      </p:cxnSp>
      <p:sp>
        <p:nvSpPr>
          <p:cNvPr id="16" name="Ορθογώνιο 4"/>
          <p:cNvSpPr/>
          <p:nvPr/>
        </p:nvSpPr>
        <p:spPr>
          <a:xfrm>
            <a:off x="3633622" y="4953177"/>
            <a:ext cx="4867904" cy="461665"/>
          </a:xfrm>
          <a:prstGeom prst="rect">
            <a:avLst/>
          </a:prstGeom>
        </p:spPr>
        <p:txBody>
          <a:bodyPr wrap="square">
            <a:spAutoFit/>
          </a:bodyPr>
          <a:lstStyle/>
          <a:p>
            <a:r>
              <a:rPr lang="en-US" sz="2400" dirty="0">
                <a:latin typeface="Arial"/>
                <a:cs typeface="Arial"/>
                <a:sym typeface="Wingdings"/>
              </a:rPr>
              <a:t> </a:t>
            </a:r>
            <a:r>
              <a:rPr lang="el-GR" sz="2400" dirty="0">
                <a:latin typeface="Arial"/>
                <a:cs typeface="Arial"/>
              </a:rPr>
              <a:t>Σε πόσα σημεία ορίζεται η </a:t>
            </a:r>
            <a:r>
              <a:rPr lang="en-US" sz="2400" dirty="0">
                <a:latin typeface="Arial"/>
                <a:cs typeface="Arial"/>
              </a:rPr>
              <a:t>Z?</a:t>
            </a:r>
            <a:r>
              <a:rPr lang="el-GR" sz="2400" dirty="0">
                <a:latin typeface="Arial"/>
                <a:cs typeface="Arial"/>
              </a:rPr>
              <a:t> </a:t>
            </a:r>
          </a:p>
        </p:txBody>
      </p:sp>
      <p:sp>
        <p:nvSpPr>
          <p:cNvPr id="2" name="Rectangle 1">
            <a:extLst>
              <a:ext uri="{FF2B5EF4-FFF2-40B4-BE49-F238E27FC236}">
                <a16:creationId xmlns:a16="http://schemas.microsoft.com/office/drawing/2014/main" id="{30020FFE-3E00-1D4D-8DC4-317DF19F0F69}"/>
              </a:ext>
            </a:extLst>
          </p:cNvPr>
          <p:cNvSpPr/>
          <p:nvPr/>
        </p:nvSpPr>
        <p:spPr>
          <a:xfrm>
            <a:off x="3494898" y="3121853"/>
            <a:ext cx="2121543" cy="461665"/>
          </a:xfrm>
          <a:prstGeom prst="rect">
            <a:avLst/>
          </a:prstGeom>
        </p:spPr>
        <p:txBody>
          <a:bodyPr wrap="none">
            <a:spAutoFit/>
          </a:bodyPr>
          <a:lstStyle/>
          <a:p>
            <a:r>
              <a:rPr lang="el-GR" sz="2400" dirty="0">
                <a:latin typeface="Arial"/>
                <a:cs typeface="Arial"/>
              </a:rPr>
              <a:t>Παραδείγματα</a:t>
            </a:r>
            <a:endParaRPr lang="en-GR" sz="2400" dirty="0"/>
          </a:p>
        </p:txBody>
      </p:sp>
      <p:sp>
        <p:nvSpPr>
          <p:cNvPr id="22" name="Ορθογώνιο 4">
            <a:extLst>
              <a:ext uri="{FF2B5EF4-FFF2-40B4-BE49-F238E27FC236}">
                <a16:creationId xmlns:a16="http://schemas.microsoft.com/office/drawing/2014/main" id="{7080F8B3-0D17-9B46-8C35-CC3DA243493C}"/>
              </a:ext>
            </a:extLst>
          </p:cNvPr>
          <p:cNvSpPr/>
          <p:nvPr/>
        </p:nvSpPr>
        <p:spPr>
          <a:xfrm>
            <a:off x="2746376" y="5801883"/>
            <a:ext cx="4867904" cy="461665"/>
          </a:xfrm>
          <a:prstGeom prst="rect">
            <a:avLst/>
          </a:prstGeom>
        </p:spPr>
        <p:txBody>
          <a:bodyPr wrap="square">
            <a:spAutoFit/>
          </a:bodyPr>
          <a:lstStyle/>
          <a:p>
            <a:r>
              <a:rPr lang="en-US" sz="2400" dirty="0">
                <a:latin typeface="Arial"/>
                <a:cs typeface="Arial"/>
                <a:sym typeface="Wingdings"/>
              </a:rPr>
              <a:t> </a:t>
            </a:r>
            <a:r>
              <a:rPr lang="el-GR" sz="2400" dirty="0">
                <a:latin typeface="Arial"/>
                <a:cs typeface="Arial"/>
              </a:rPr>
              <a:t>Σε πόσα σημεία ορίζεται η </a:t>
            </a:r>
            <a:r>
              <a:rPr lang="en-US" sz="2400" dirty="0">
                <a:latin typeface="Arial"/>
                <a:cs typeface="Arial"/>
              </a:rPr>
              <a:t>Z?</a:t>
            </a:r>
            <a:r>
              <a:rPr lang="el-GR" sz="2400" dirty="0">
                <a:latin typeface="Arial"/>
                <a:cs typeface="Arial"/>
              </a:rPr>
              <a:t> </a:t>
            </a:r>
          </a:p>
        </p:txBody>
      </p:sp>
    </p:spTree>
    <p:extLst>
      <p:ext uri="{BB962C8B-B14F-4D97-AF65-F5344CB8AC3E}">
        <p14:creationId xmlns:p14="http://schemas.microsoft.com/office/powerpoint/2010/main" val="72901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7" name="Slide Number Placeholder 5"/>
          <p:cNvSpPr>
            <a:spLocks noGrp="1"/>
          </p:cNvSpPr>
          <p:nvPr>
            <p:ph type="sldNum" sz="quarter" idx="12"/>
          </p:nvPr>
        </p:nvSpPr>
        <p:spPr>
          <a:noFill/>
        </p:spPr>
        <p:txBody>
          <a:bodyPr/>
          <a:lstStyle/>
          <a:p>
            <a:fld id="{3DEC717C-D77C-41AD-88CF-4AAD34CDB35A}" type="slidenum">
              <a:rPr lang="en-US" smtClean="0">
                <a:latin typeface=""/>
                <a:cs typeface=""/>
              </a:rPr>
              <a:pPr/>
              <a:t>29</a:t>
            </a:fld>
            <a:endParaRPr lang="en-US">
              <a:latin typeface=""/>
              <a:cs typeface=""/>
            </a:endParaRPr>
          </a:p>
        </p:txBody>
      </p:sp>
      <p:sp>
        <p:nvSpPr>
          <p:cNvPr id="4108" name="Rectangle 2"/>
          <p:cNvSpPr>
            <a:spLocks noGrp="1" noChangeArrowheads="1"/>
          </p:cNvSpPr>
          <p:nvPr>
            <p:ph type="title"/>
          </p:nvPr>
        </p:nvSpPr>
        <p:spPr>
          <a:xfrm>
            <a:off x="0" y="0"/>
            <a:ext cx="9144000" cy="764704"/>
          </a:xfrm>
        </p:spPr>
        <p:txBody>
          <a:bodyPr/>
          <a:lstStyle/>
          <a:p>
            <a:pPr eaLnBrk="1" hangingPunct="1"/>
            <a:r>
              <a:rPr lang="el-GR" sz="3000" dirty="0">
                <a:latin typeface=""/>
                <a:cs typeface=""/>
              </a:rPr>
              <a:t>Λογικές Μεταβλητές, Πύλες, Πράξεις, Συναρτήσεις</a:t>
            </a:r>
            <a:endParaRPr lang="en-US" sz="3000" dirty="0">
              <a:latin typeface=""/>
              <a:cs typeface=""/>
            </a:endParaRPr>
          </a:p>
        </p:txBody>
      </p:sp>
      <p:sp>
        <p:nvSpPr>
          <p:cNvPr id="6147" name="Rectangle 3"/>
          <p:cNvSpPr>
            <a:spLocks noGrp="1" noChangeArrowheads="1"/>
          </p:cNvSpPr>
          <p:nvPr>
            <p:ph type="body" idx="1"/>
          </p:nvPr>
        </p:nvSpPr>
        <p:spPr>
          <a:xfrm>
            <a:off x="467544" y="764704"/>
            <a:ext cx="8229600" cy="4935538"/>
          </a:xfrm>
        </p:spPr>
        <p:txBody>
          <a:bodyPr/>
          <a:lstStyle/>
          <a:p>
            <a:pPr marL="0" indent="0" algn="just" eaLnBrk="1" hangingPunct="1">
              <a:lnSpc>
                <a:spcPct val="80000"/>
              </a:lnSpc>
              <a:buNone/>
            </a:pPr>
            <a:endParaRPr lang="el-GR" sz="2000" dirty="0">
              <a:latin typeface=""/>
              <a:cs typeface=""/>
            </a:endParaRPr>
          </a:p>
          <a:p>
            <a:pPr algn="just" eaLnBrk="1" hangingPunct="1">
              <a:lnSpc>
                <a:spcPct val="80000"/>
              </a:lnSpc>
            </a:pPr>
            <a:r>
              <a:rPr lang="el-GR" sz="2000" b="1" dirty="0">
                <a:solidFill>
                  <a:srgbClr val="CC0099"/>
                </a:solidFill>
                <a:latin typeface=""/>
                <a:cs typeface=""/>
              </a:rPr>
              <a:t>Λογικές μεταβλητές: </a:t>
            </a:r>
            <a:r>
              <a:rPr lang="en-US" sz="2000" b="1" dirty="0">
                <a:solidFill>
                  <a:srgbClr val="CC0099"/>
                </a:solidFill>
                <a:latin typeface=""/>
                <a:cs typeface=""/>
              </a:rPr>
              <a:t>x</a:t>
            </a:r>
            <a:r>
              <a:rPr lang="en-US" sz="2000" b="1" baseline="-25000" dirty="0">
                <a:solidFill>
                  <a:srgbClr val="CC0099"/>
                </a:solidFill>
                <a:latin typeface=""/>
                <a:cs typeface=""/>
              </a:rPr>
              <a:t>i</a:t>
            </a:r>
            <a:r>
              <a:rPr lang="en-US" sz="2000" b="1" dirty="0">
                <a:solidFill>
                  <a:srgbClr val="CC0099"/>
                </a:solidFill>
                <a:latin typeface=""/>
                <a:cs typeface=""/>
              </a:rPr>
              <a:t>  </a:t>
            </a:r>
            <a:r>
              <a:rPr lang="en-US" sz="2000" b="1" dirty="0" err="1">
                <a:solidFill>
                  <a:srgbClr val="CC0099"/>
                </a:solidFill>
                <a:latin typeface=""/>
                <a:cs typeface=""/>
              </a:rPr>
              <a:t>ό</a:t>
            </a:r>
            <a:r>
              <a:rPr lang="el-GR" sz="2000" b="1" dirty="0">
                <a:solidFill>
                  <a:srgbClr val="CC0099"/>
                </a:solidFill>
                <a:latin typeface=""/>
                <a:cs typeface=""/>
              </a:rPr>
              <a:t>που  </a:t>
            </a:r>
            <a:r>
              <a:rPr lang="en-US" sz="2000" b="1" dirty="0">
                <a:solidFill>
                  <a:srgbClr val="CC0099"/>
                </a:solidFill>
                <a:latin typeface=""/>
                <a:cs typeface=""/>
              </a:rPr>
              <a:t>x</a:t>
            </a:r>
            <a:r>
              <a:rPr lang="en-US" sz="2000" b="1" baseline="-25000" dirty="0">
                <a:solidFill>
                  <a:srgbClr val="CC0099"/>
                </a:solidFill>
                <a:latin typeface=""/>
                <a:cs typeface=""/>
              </a:rPr>
              <a:t>i</a:t>
            </a:r>
            <a:r>
              <a:rPr lang="el-GR" sz="2000" b="1" dirty="0">
                <a:solidFill>
                  <a:srgbClr val="CC0099"/>
                </a:solidFill>
                <a:latin typeface=""/>
                <a:cs typeface=""/>
              </a:rPr>
              <a:t> </a:t>
            </a:r>
            <a:r>
              <a:rPr lang="en-US" sz="2000" b="1" dirty="0">
                <a:solidFill>
                  <a:srgbClr val="CC0099"/>
                </a:solidFill>
                <a:latin typeface=""/>
                <a:cs typeface=""/>
              </a:rPr>
              <a:t> </a:t>
            </a:r>
            <a:r>
              <a:rPr lang="el-GR" sz="2000" b="1" dirty="0">
                <a:latin typeface=""/>
                <a:cs typeface=""/>
              </a:rPr>
              <a:t>0</a:t>
            </a:r>
            <a:r>
              <a:rPr lang="el-GR" sz="2000" dirty="0">
                <a:latin typeface=""/>
                <a:cs typeface=""/>
              </a:rPr>
              <a:t> </a:t>
            </a:r>
            <a:r>
              <a:rPr lang="en-US" sz="2000" dirty="0" err="1">
                <a:latin typeface=""/>
                <a:cs typeface=""/>
              </a:rPr>
              <a:t>ή</a:t>
            </a:r>
            <a:r>
              <a:rPr lang="el-GR" sz="2000" dirty="0">
                <a:latin typeface=""/>
                <a:cs typeface=""/>
              </a:rPr>
              <a:t> </a:t>
            </a:r>
            <a:r>
              <a:rPr lang="el-GR" sz="2000" b="1" dirty="0">
                <a:latin typeface=""/>
                <a:cs typeface=""/>
              </a:rPr>
              <a:t>1</a:t>
            </a:r>
            <a:endParaRPr lang="el-GR" sz="2000" b="1" dirty="0">
              <a:solidFill>
                <a:srgbClr val="CC0099"/>
              </a:solidFill>
              <a:latin typeface=""/>
              <a:cs typeface=""/>
            </a:endParaRPr>
          </a:p>
          <a:p>
            <a:pPr algn="just" eaLnBrk="1" hangingPunct="1">
              <a:lnSpc>
                <a:spcPct val="80000"/>
              </a:lnSpc>
            </a:pPr>
            <a:endParaRPr lang="el-GR" sz="2000" b="1" dirty="0">
              <a:solidFill>
                <a:srgbClr val="CC0099"/>
              </a:solidFill>
              <a:latin typeface=""/>
              <a:cs typeface=""/>
            </a:endParaRPr>
          </a:p>
          <a:p>
            <a:pPr algn="just" eaLnBrk="1" hangingPunct="1">
              <a:lnSpc>
                <a:spcPct val="80000"/>
              </a:lnSpc>
            </a:pPr>
            <a:r>
              <a:rPr lang="el-GR" sz="2000" b="1" dirty="0">
                <a:solidFill>
                  <a:srgbClr val="CC0099"/>
                </a:solidFill>
                <a:latin typeface=""/>
                <a:cs typeface=""/>
              </a:rPr>
              <a:t>Λογικές πύλες: </a:t>
            </a:r>
            <a:r>
              <a:rPr lang="el-GR" sz="2000" b="1" u="sng" dirty="0">
                <a:latin typeface=""/>
                <a:cs typeface=""/>
              </a:rPr>
              <a:t>απλές</a:t>
            </a:r>
            <a:r>
              <a:rPr lang="el-GR" sz="2000" dirty="0">
                <a:latin typeface=""/>
                <a:cs typeface=""/>
              </a:rPr>
              <a:t> και </a:t>
            </a:r>
            <a:r>
              <a:rPr lang="el-GR" sz="2000" b="1" u="sng" dirty="0">
                <a:latin typeface=""/>
                <a:cs typeface=""/>
              </a:rPr>
              <a:t>παράγωγες</a:t>
            </a:r>
            <a:r>
              <a:rPr lang="el-GR" sz="2000" dirty="0">
                <a:latin typeface=""/>
                <a:cs typeface=""/>
              </a:rPr>
              <a:t>.</a:t>
            </a:r>
          </a:p>
          <a:p>
            <a:pPr algn="just" eaLnBrk="1" hangingPunct="1">
              <a:lnSpc>
                <a:spcPct val="80000"/>
              </a:lnSpc>
            </a:pPr>
            <a:endParaRPr lang="el-GR" sz="2000" b="1" dirty="0">
              <a:solidFill>
                <a:srgbClr val="CC0099"/>
              </a:solidFill>
              <a:latin typeface=""/>
              <a:cs typeface=""/>
            </a:endParaRPr>
          </a:p>
          <a:p>
            <a:pPr algn="just" eaLnBrk="1" hangingPunct="1">
              <a:lnSpc>
                <a:spcPct val="80000"/>
              </a:lnSpc>
            </a:pPr>
            <a:r>
              <a:rPr lang="el-GR" sz="2000" b="1" dirty="0">
                <a:solidFill>
                  <a:srgbClr val="CC0099"/>
                </a:solidFill>
                <a:latin typeface=""/>
                <a:cs typeface=""/>
              </a:rPr>
              <a:t>Λογικές πράξεις</a:t>
            </a:r>
            <a:r>
              <a:rPr lang="el-GR" sz="2000" dirty="0">
                <a:solidFill>
                  <a:srgbClr val="CC0099"/>
                </a:solidFill>
                <a:latin typeface=""/>
                <a:cs typeface=""/>
              </a:rPr>
              <a:t>:</a:t>
            </a:r>
            <a:r>
              <a:rPr lang="el-GR" sz="2000" dirty="0">
                <a:latin typeface=""/>
                <a:cs typeface=""/>
              </a:rPr>
              <a:t> απλές λογικές συναρτήσεις της μαθηματικής λογικής στις οποίες ανάγονται όλες οι λογικές συναρτήσεις. </a:t>
            </a:r>
            <a:endParaRPr lang="en-US" sz="2000" dirty="0">
              <a:latin typeface=""/>
              <a:cs typeface=""/>
            </a:endParaRPr>
          </a:p>
          <a:p>
            <a:pPr algn="just" eaLnBrk="1" hangingPunct="1">
              <a:lnSpc>
                <a:spcPct val="80000"/>
              </a:lnSpc>
            </a:pPr>
            <a:endParaRPr lang="el-GR" sz="2000" b="1" dirty="0">
              <a:solidFill>
                <a:srgbClr val="339933"/>
              </a:solidFill>
              <a:latin typeface=""/>
              <a:cs typeface=""/>
            </a:endParaRPr>
          </a:p>
          <a:p>
            <a:pPr algn="just" eaLnBrk="1" hangingPunct="1">
              <a:lnSpc>
                <a:spcPct val="80000"/>
              </a:lnSpc>
            </a:pPr>
            <a:r>
              <a:rPr lang="el-GR" sz="2000" b="1" dirty="0">
                <a:solidFill>
                  <a:srgbClr val="339933"/>
                </a:solidFill>
                <a:latin typeface=""/>
                <a:cs typeface=""/>
              </a:rPr>
              <a:t>Λογικές συναρτήσεις:</a:t>
            </a:r>
            <a:r>
              <a:rPr lang="el-GR" sz="2000" dirty="0">
                <a:latin typeface=""/>
                <a:cs typeface=""/>
              </a:rPr>
              <a:t> συναρτήσεις όπου τόσο οι ανεξάρτητες μεταβλητές όσο και η εξαρτημένη μεταβλητή είναι όλες λογικές μεταβλητές, δηλαδή</a:t>
            </a:r>
          </a:p>
          <a:p>
            <a:pPr algn="just" eaLnBrk="1" hangingPunct="1">
              <a:lnSpc>
                <a:spcPct val="80000"/>
              </a:lnSpc>
            </a:pPr>
            <a:endParaRPr lang="el-GR" sz="2000" dirty="0">
              <a:latin typeface=""/>
              <a:cs typeface=""/>
            </a:endParaRPr>
          </a:p>
          <a:p>
            <a:pPr algn="just" eaLnBrk="1" hangingPunct="1">
              <a:lnSpc>
                <a:spcPct val="80000"/>
              </a:lnSpc>
            </a:pPr>
            <a:endParaRPr lang="el-GR" sz="2000" dirty="0">
              <a:latin typeface=""/>
              <a:cs typeface=""/>
            </a:endParaRPr>
          </a:p>
          <a:p>
            <a:pPr algn="just" eaLnBrk="1" hangingPunct="1">
              <a:lnSpc>
                <a:spcPct val="80000"/>
              </a:lnSpc>
            </a:pPr>
            <a:r>
              <a:rPr lang="el-GR" sz="2000" dirty="0">
                <a:latin typeface=""/>
                <a:cs typeface=""/>
              </a:rPr>
              <a:t>Επειδή κάθε μεταβλητή</a:t>
            </a:r>
            <a:r>
              <a:rPr lang="en-US" sz="2000" dirty="0">
                <a:latin typeface=""/>
                <a:cs typeface=""/>
              </a:rPr>
              <a:t> x</a:t>
            </a:r>
            <a:r>
              <a:rPr lang="el-GR" sz="2000" dirty="0">
                <a:latin typeface=""/>
                <a:cs typeface=""/>
              </a:rPr>
              <a:t> μπορεί να λάβει 2 τιμές, η λογική συνάρτηση </a:t>
            </a:r>
            <a:r>
              <a:rPr lang="en-US" sz="2000" i="1" dirty="0">
                <a:latin typeface=""/>
                <a:cs typeface=""/>
              </a:rPr>
              <a:t>z </a:t>
            </a:r>
            <a:r>
              <a:rPr lang="el-GR" sz="2000" dirty="0">
                <a:latin typeface=""/>
                <a:cs typeface=""/>
              </a:rPr>
              <a:t>των</a:t>
            </a:r>
            <a:r>
              <a:rPr lang="en-US" sz="2000" dirty="0">
                <a:latin typeface=""/>
                <a:cs typeface=""/>
              </a:rPr>
              <a:t>  </a:t>
            </a:r>
            <a:r>
              <a:rPr lang="en-US" sz="2000" i="1" dirty="0">
                <a:latin typeface=""/>
                <a:cs typeface=""/>
              </a:rPr>
              <a:t>n</a:t>
            </a:r>
            <a:r>
              <a:rPr lang="el-GR" sz="2000" dirty="0">
                <a:latin typeface=""/>
                <a:cs typeface=""/>
              </a:rPr>
              <a:t> </a:t>
            </a:r>
            <a:r>
              <a:rPr lang="en-US" sz="2000" dirty="0">
                <a:latin typeface=""/>
                <a:cs typeface=""/>
              </a:rPr>
              <a:t> </a:t>
            </a:r>
            <a:r>
              <a:rPr lang="el-GR" sz="2000" dirty="0">
                <a:latin typeface=""/>
                <a:cs typeface=""/>
              </a:rPr>
              <a:t>μεταβλητών ορίζεται σε  </a:t>
            </a:r>
            <a:r>
              <a:rPr lang="en-US" sz="2000" dirty="0">
                <a:latin typeface=""/>
                <a:cs typeface=""/>
              </a:rPr>
              <a:t>    </a:t>
            </a:r>
            <a:r>
              <a:rPr lang="el-GR" sz="2000" dirty="0">
                <a:latin typeface=""/>
                <a:cs typeface=""/>
              </a:rPr>
              <a:t>σημεία. </a:t>
            </a:r>
          </a:p>
          <a:p>
            <a:pPr algn="just" eaLnBrk="1" hangingPunct="1">
              <a:lnSpc>
                <a:spcPct val="90000"/>
              </a:lnSpc>
            </a:pPr>
            <a:endParaRPr lang="el-GR" sz="2000" b="1" dirty="0">
              <a:solidFill>
                <a:schemeClr val="accent2"/>
              </a:solidFill>
              <a:latin typeface=""/>
              <a:cs typeface=""/>
            </a:endParaRPr>
          </a:p>
          <a:p>
            <a:pPr algn="just" eaLnBrk="1" hangingPunct="1">
              <a:lnSpc>
                <a:spcPct val="90000"/>
              </a:lnSpc>
            </a:pPr>
            <a:r>
              <a:rPr lang="el-GR" sz="2000" b="1" dirty="0">
                <a:solidFill>
                  <a:schemeClr val="accent2"/>
                </a:solidFill>
                <a:latin typeface=""/>
                <a:cs typeface=""/>
              </a:rPr>
              <a:t>Πίνακας αληθείας</a:t>
            </a:r>
            <a:r>
              <a:rPr lang="el-GR" sz="2000" dirty="0">
                <a:solidFill>
                  <a:schemeClr val="accent2"/>
                </a:solidFill>
                <a:latin typeface=""/>
                <a:cs typeface=""/>
              </a:rPr>
              <a:t>:</a:t>
            </a:r>
            <a:r>
              <a:rPr lang="el-GR" sz="2000" dirty="0">
                <a:latin typeface=""/>
                <a:cs typeface=""/>
              </a:rPr>
              <a:t> εργαλείο συστηματικής παράστασης όλων των    τιμών μιας λογικής συνάρτησης που αντιστοιχούν στους</a:t>
            </a:r>
            <a:r>
              <a:rPr lang="en-US" sz="2000" dirty="0">
                <a:latin typeface=""/>
                <a:cs typeface=""/>
              </a:rPr>
              <a:t> </a:t>
            </a:r>
            <a:r>
              <a:rPr lang="el-GR" sz="2000" dirty="0">
                <a:latin typeface=""/>
                <a:cs typeface=""/>
              </a:rPr>
              <a:t>   συνδυασμούς των</a:t>
            </a:r>
            <a:r>
              <a:rPr lang="en-US" sz="2000" dirty="0">
                <a:latin typeface=""/>
                <a:cs typeface=""/>
              </a:rPr>
              <a:t> </a:t>
            </a:r>
            <a:r>
              <a:rPr lang="el-GR" sz="2000" dirty="0">
                <a:latin typeface=""/>
                <a:cs typeface=""/>
              </a:rPr>
              <a:t>  </a:t>
            </a:r>
            <a:r>
              <a:rPr lang="en-US" sz="2000" dirty="0">
                <a:latin typeface=""/>
                <a:cs typeface=""/>
              </a:rPr>
              <a:t> </a:t>
            </a:r>
            <a:r>
              <a:rPr lang="el-GR" sz="2000" dirty="0">
                <a:latin typeface=""/>
                <a:cs typeface=""/>
              </a:rPr>
              <a:t>μεταβλητών της.</a:t>
            </a:r>
            <a:endParaRPr lang="el-GR" sz="2000" b="1" dirty="0">
              <a:latin typeface=""/>
              <a:cs typeface=""/>
            </a:endParaRPr>
          </a:p>
          <a:p>
            <a:pPr algn="just" eaLnBrk="1" hangingPunct="1">
              <a:lnSpc>
                <a:spcPct val="80000"/>
              </a:lnSpc>
            </a:pPr>
            <a:endParaRPr lang="el-GR" sz="2000" b="1" dirty="0">
              <a:solidFill>
                <a:srgbClr val="CC0099"/>
              </a:solidFill>
              <a:latin typeface=""/>
              <a:cs typeface=""/>
            </a:endParaRPr>
          </a:p>
        </p:txBody>
      </p:sp>
      <p:sp>
        <p:nvSpPr>
          <p:cNvPr id="4110" name="Line 4"/>
          <p:cNvSpPr>
            <a:spLocks noChangeShapeType="1"/>
          </p:cNvSpPr>
          <p:nvPr/>
        </p:nvSpPr>
        <p:spPr bwMode="auto">
          <a:xfrm>
            <a:off x="395536" y="764704"/>
            <a:ext cx="8353425" cy="0"/>
          </a:xfrm>
          <a:prstGeom prst="line">
            <a:avLst/>
          </a:prstGeom>
          <a:noFill/>
          <a:ln w="38100">
            <a:solidFill>
              <a:srgbClr val="339933"/>
            </a:solidFill>
            <a:round/>
            <a:headEnd/>
            <a:tailEnd/>
          </a:ln>
        </p:spPr>
        <p:txBody>
          <a:bodyPr/>
          <a:lstStyle/>
          <a:p>
            <a:endParaRPr lang="el-GR">
              <a:latin typeface=""/>
              <a:cs typeface=""/>
            </a:endParaRPr>
          </a:p>
        </p:txBody>
      </p:sp>
      <p:sp>
        <p:nvSpPr>
          <p:cNvPr id="4111" name="Rectangle 6"/>
          <p:cNvSpPr>
            <a:spLocks noChangeArrowheads="1"/>
          </p:cNvSpPr>
          <p:nvPr/>
        </p:nvSpPr>
        <p:spPr bwMode="auto">
          <a:xfrm>
            <a:off x="0" y="-184666"/>
            <a:ext cx="184666" cy="369332"/>
          </a:xfrm>
          <a:prstGeom prst="rect">
            <a:avLst/>
          </a:prstGeom>
          <a:noFill/>
          <a:ln w="9525">
            <a:noFill/>
            <a:miter lim="800000"/>
            <a:headEnd/>
            <a:tailEnd/>
          </a:ln>
        </p:spPr>
        <p:txBody>
          <a:bodyPr wrap="none" anchor="ctr">
            <a:spAutoFit/>
          </a:bodyPr>
          <a:lstStyle/>
          <a:p>
            <a:endParaRPr lang="el-GR">
              <a:latin typeface=""/>
              <a:cs typeface=""/>
            </a:endParaRPr>
          </a:p>
        </p:txBody>
      </p:sp>
      <p:graphicFrame>
        <p:nvGraphicFramePr>
          <p:cNvPr id="6149" name="Object 5"/>
          <p:cNvGraphicFramePr>
            <a:graphicFrameLocks noChangeAspect="1"/>
          </p:cNvGraphicFramePr>
          <p:nvPr>
            <p:extLst>
              <p:ext uri="{D42A27DB-BD31-4B8C-83A1-F6EECF244321}">
                <p14:modId xmlns:p14="http://schemas.microsoft.com/office/powerpoint/2010/main" val="2336333973"/>
              </p:ext>
            </p:extLst>
          </p:nvPr>
        </p:nvGraphicFramePr>
        <p:xfrm>
          <a:off x="2246461" y="3939749"/>
          <a:ext cx="5349875" cy="501650"/>
        </p:xfrm>
        <a:graphic>
          <a:graphicData uri="http://schemas.openxmlformats.org/presentationml/2006/ole">
            <mc:AlternateContent xmlns:mc="http://schemas.openxmlformats.org/markup-compatibility/2006">
              <mc:Choice xmlns:v="urn:schemas-microsoft-com:vml" Requires="v">
                <p:oleObj spid="_x0000_s596161" name="Equation" r:id="rId4" imgW="3162300" imgH="292100" progId="Equation.3">
                  <p:embed/>
                </p:oleObj>
              </mc:Choice>
              <mc:Fallback>
                <p:oleObj name="Equation" r:id="rId4" imgW="3162300" imgH="292100" progId="Equation.3">
                  <p:embed/>
                  <p:pic>
                    <p:nvPicPr>
                      <p:cNvPr id="0" name=""/>
                      <p:cNvPicPr>
                        <a:picLocks noChangeAspect="1" noChangeArrowheads="1"/>
                      </p:cNvPicPr>
                      <p:nvPr/>
                    </p:nvPicPr>
                    <p:blipFill>
                      <a:blip r:embed="rId5"/>
                      <a:srcRect/>
                      <a:stretch>
                        <a:fillRect/>
                      </a:stretch>
                    </p:blipFill>
                    <p:spPr bwMode="auto">
                      <a:xfrm>
                        <a:off x="2246461" y="3939749"/>
                        <a:ext cx="5349875" cy="5016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12" name="Rectangle 8"/>
          <p:cNvSpPr>
            <a:spLocks noChangeArrowheads="1"/>
          </p:cNvSpPr>
          <p:nvPr/>
        </p:nvSpPr>
        <p:spPr bwMode="auto">
          <a:xfrm>
            <a:off x="0" y="-184666"/>
            <a:ext cx="184666" cy="369332"/>
          </a:xfrm>
          <a:prstGeom prst="rect">
            <a:avLst/>
          </a:prstGeom>
          <a:noFill/>
          <a:ln w="9525">
            <a:noFill/>
            <a:miter lim="800000"/>
            <a:headEnd/>
            <a:tailEnd/>
          </a:ln>
        </p:spPr>
        <p:txBody>
          <a:bodyPr wrap="none" anchor="ctr">
            <a:spAutoFit/>
          </a:bodyPr>
          <a:lstStyle/>
          <a:p>
            <a:endParaRPr lang="el-GR">
              <a:latin typeface=""/>
              <a:cs typeface=""/>
            </a:endParaRPr>
          </a:p>
        </p:txBody>
      </p:sp>
      <p:graphicFrame>
        <p:nvGraphicFramePr>
          <p:cNvPr id="6151" name="Object 7"/>
          <p:cNvGraphicFramePr>
            <a:graphicFrameLocks noChangeAspect="1"/>
          </p:cNvGraphicFramePr>
          <p:nvPr>
            <p:extLst>
              <p:ext uri="{D42A27DB-BD31-4B8C-83A1-F6EECF244321}">
                <p14:modId xmlns:p14="http://schemas.microsoft.com/office/powerpoint/2010/main" val="3353966817"/>
              </p:ext>
            </p:extLst>
          </p:nvPr>
        </p:nvGraphicFramePr>
        <p:xfrm>
          <a:off x="2966541" y="5976515"/>
          <a:ext cx="269875" cy="404813"/>
        </p:xfrm>
        <a:graphic>
          <a:graphicData uri="http://schemas.openxmlformats.org/presentationml/2006/ole">
            <mc:AlternateContent xmlns:mc="http://schemas.openxmlformats.org/markup-compatibility/2006">
              <mc:Choice xmlns:v="urn:schemas-microsoft-com:vml" Requires="v">
                <p:oleObj spid="_x0000_s596162" name="Equation" r:id="rId6" imgW="152334" imgH="228501" progId="">
                  <p:embed/>
                </p:oleObj>
              </mc:Choice>
              <mc:Fallback>
                <p:oleObj name="Equation" r:id="rId6" imgW="152334" imgH="22850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6541" y="5976515"/>
                        <a:ext cx="269875" cy="4048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13" name="Rectangle 10"/>
          <p:cNvSpPr>
            <a:spLocks noChangeArrowheads="1"/>
          </p:cNvSpPr>
          <p:nvPr/>
        </p:nvSpPr>
        <p:spPr bwMode="auto">
          <a:xfrm>
            <a:off x="0" y="-184666"/>
            <a:ext cx="184666" cy="369332"/>
          </a:xfrm>
          <a:prstGeom prst="rect">
            <a:avLst/>
          </a:prstGeom>
          <a:noFill/>
          <a:ln w="9525">
            <a:noFill/>
            <a:miter lim="800000"/>
            <a:headEnd/>
            <a:tailEnd/>
          </a:ln>
        </p:spPr>
        <p:txBody>
          <a:bodyPr wrap="none" anchor="ctr">
            <a:spAutoFit/>
          </a:bodyPr>
          <a:lstStyle/>
          <a:p>
            <a:endParaRPr lang="el-GR">
              <a:latin typeface=""/>
              <a:cs typeface=""/>
            </a:endParaRPr>
          </a:p>
        </p:txBody>
      </p:sp>
      <p:sp>
        <p:nvSpPr>
          <p:cNvPr id="4114" name="Rectangle 12"/>
          <p:cNvSpPr>
            <a:spLocks noChangeArrowheads="1"/>
          </p:cNvSpPr>
          <p:nvPr/>
        </p:nvSpPr>
        <p:spPr bwMode="auto">
          <a:xfrm>
            <a:off x="0" y="-184666"/>
            <a:ext cx="184666" cy="369332"/>
          </a:xfrm>
          <a:prstGeom prst="rect">
            <a:avLst/>
          </a:prstGeom>
          <a:noFill/>
          <a:ln w="9525">
            <a:noFill/>
            <a:miter lim="800000"/>
            <a:headEnd/>
            <a:tailEnd/>
          </a:ln>
        </p:spPr>
        <p:txBody>
          <a:bodyPr wrap="none" anchor="ctr">
            <a:spAutoFit/>
          </a:bodyPr>
          <a:lstStyle/>
          <a:p>
            <a:endParaRPr lang="el-GR">
              <a:latin typeface=""/>
              <a:cs typeface=""/>
            </a:endParaRPr>
          </a:p>
        </p:txBody>
      </p:sp>
      <p:graphicFrame>
        <p:nvGraphicFramePr>
          <p:cNvPr id="6155" name="Object 11"/>
          <p:cNvGraphicFramePr>
            <a:graphicFrameLocks noChangeAspect="1"/>
          </p:cNvGraphicFramePr>
          <p:nvPr>
            <p:extLst>
              <p:ext uri="{D42A27DB-BD31-4B8C-83A1-F6EECF244321}">
                <p14:modId xmlns:p14="http://schemas.microsoft.com/office/powerpoint/2010/main" val="2365907747"/>
              </p:ext>
            </p:extLst>
          </p:nvPr>
        </p:nvGraphicFramePr>
        <p:xfrm>
          <a:off x="5988967" y="4725144"/>
          <a:ext cx="361950" cy="379413"/>
        </p:xfrm>
        <a:graphic>
          <a:graphicData uri="http://schemas.openxmlformats.org/presentationml/2006/ole">
            <mc:AlternateContent xmlns:mc="http://schemas.openxmlformats.org/markup-compatibility/2006">
              <mc:Choice xmlns:v="urn:schemas-microsoft-com:vml" Requires="v">
                <p:oleObj spid="_x0000_s596163" name="Equation" r:id="rId8" imgW="177646" imgH="190335" progId="">
                  <p:embed/>
                </p:oleObj>
              </mc:Choice>
              <mc:Fallback>
                <p:oleObj name="Equation" r:id="rId8" imgW="177646" imgH="190335"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8967" y="4725144"/>
                        <a:ext cx="361950" cy="3794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6211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7" name="Slide Number Placeholder 5"/>
          <p:cNvSpPr>
            <a:spLocks noGrp="1"/>
          </p:cNvSpPr>
          <p:nvPr>
            <p:ph type="sldNum" sz="quarter" idx="12"/>
          </p:nvPr>
        </p:nvSpPr>
        <p:spPr>
          <a:noFill/>
        </p:spPr>
        <p:txBody>
          <a:bodyPr/>
          <a:lstStyle/>
          <a:p>
            <a:fld id="{3DEC717C-D77C-41AD-88CF-4AAD34CDB35A}" type="slidenum">
              <a:rPr lang="en-US" smtClean="0">
                <a:latin typeface=""/>
                <a:cs typeface=""/>
              </a:rPr>
              <a:pPr/>
              <a:t>3</a:t>
            </a:fld>
            <a:endParaRPr lang="en-US">
              <a:latin typeface=""/>
              <a:cs typeface=""/>
            </a:endParaRPr>
          </a:p>
        </p:txBody>
      </p:sp>
      <p:sp>
        <p:nvSpPr>
          <p:cNvPr id="6147" name="Rectangle 3"/>
          <p:cNvSpPr>
            <a:spLocks noGrp="1" noChangeArrowheads="1"/>
          </p:cNvSpPr>
          <p:nvPr>
            <p:ph type="body" idx="1"/>
          </p:nvPr>
        </p:nvSpPr>
        <p:spPr>
          <a:xfrm>
            <a:off x="288032" y="1268760"/>
            <a:ext cx="8676456" cy="5015583"/>
          </a:xfrm>
        </p:spPr>
        <p:txBody>
          <a:bodyPr/>
          <a:lstStyle/>
          <a:p>
            <a:pPr marL="0" indent="0" algn="ctr" eaLnBrk="1" hangingPunct="1">
              <a:lnSpc>
                <a:spcPct val="80000"/>
              </a:lnSpc>
              <a:buNone/>
            </a:pPr>
            <a:r>
              <a:rPr lang="el-GR" sz="2400" b="1" dirty="0">
                <a:latin typeface="Arial"/>
                <a:cs typeface="Arial"/>
              </a:rPr>
              <a:t>Μ</a:t>
            </a:r>
            <a:r>
              <a:rPr lang="en-US" sz="2400" b="1" dirty="0" err="1">
                <a:latin typeface="Arial"/>
                <a:cs typeface="Arial"/>
              </a:rPr>
              <a:t>έ</a:t>
            </a:r>
            <a:r>
              <a:rPr lang="el-GR" sz="2400" b="1" dirty="0" err="1">
                <a:latin typeface="Arial"/>
                <a:cs typeface="Arial"/>
              </a:rPr>
              <a:t>ρος</a:t>
            </a:r>
            <a:r>
              <a:rPr lang="el-GR" sz="2400" b="1" dirty="0">
                <a:latin typeface="Arial"/>
                <a:cs typeface="Arial"/>
              </a:rPr>
              <a:t> 1ο: </a:t>
            </a:r>
            <a:r>
              <a:rPr lang="el-GR" sz="2400" dirty="0">
                <a:latin typeface="Arial"/>
                <a:cs typeface="Arial"/>
              </a:rPr>
              <a:t>(όχι στο </a:t>
            </a:r>
            <a:r>
              <a:rPr lang="en-US" sz="2400" dirty="0" err="1">
                <a:latin typeface="Arial"/>
                <a:cs typeface="Arial"/>
              </a:rPr>
              <a:t>Forouzan</a:t>
            </a:r>
            <a:r>
              <a:rPr lang="en-US" sz="2400" dirty="0">
                <a:latin typeface="Arial"/>
                <a:cs typeface="Arial"/>
              </a:rPr>
              <a:t>)</a:t>
            </a:r>
          </a:p>
          <a:p>
            <a:pPr marL="0" indent="0" algn="just" eaLnBrk="1" hangingPunct="1">
              <a:lnSpc>
                <a:spcPct val="80000"/>
              </a:lnSpc>
              <a:buNone/>
            </a:pPr>
            <a:r>
              <a:rPr lang="el-GR" sz="2400" b="1" dirty="0">
                <a:latin typeface="Arial"/>
                <a:cs typeface="Arial"/>
              </a:rPr>
              <a:t>Εισαγωγή σε </a:t>
            </a:r>
          </a:p>
          <a:p>
            <a:pPr algn="just" eaLnBrk="1" hangingPunct="1">
              <a:lnSpc>
                <a:spcPct val="80000"/>
              </a:lnSpc>
            </a:pPr>
            <a:r>
              <a:rPr lang="en-US" sz="2400" dirty="0">
                <a:latin typeface="Arial"/>
                <a:cs typeface="Arial"/>
              </a:rPr>
              <a:t>Transistors</a:t>
            </a:r>
            <a:endParaRPr lang="el-GR" sz="2400" dirty="0">
              <a:latin typeface="Arial"/>
              <a:cs typeface="Arial"/>
            </a:endParaRPr>
          </a:p>
          <a:p>
            <a:pPr algn="just" eaLnBrk="1" hangingPunct="1">
              <a:lnSpc>
                <a:spcPct val="80000"/>
              </a:lnSpc>
            </a:pPr>
            <a:r>
              <a:rPr lang="el-GR" sz="2400" dirty="0">
                <a:latin typeface="Arial"/>
                <a:cs typeface="Arial"/>
              </a:rPr>
              <a:t>Υλοποίηση με </a:t>
            </a:r>
            <a:r>
              <a:rPr lang="en-GB" sz="2400" dirty="0">
                <a:latin typeface="Arial"/>
                <a:cs typeface="Arial"/>
              </a:rPr>
              <a:t>Transistor</a:t>
            </a:r>
            <a:endParaRPr lang="el-GR" sz="2400" dirty="0">
              <a:latin typeface="Arial"/>
              <a:cs typeface="Arial"/>
            </a:endParaRPr>
          </a:p>
          <a:p>
            <a:pPr algn="just" eaLnBrk="1" hangingPunct="1">
              <a:lnSpc>
                <a:spcPct val="80000"/>
              </a:lnSpc>
            </a:pPr>
            <a:r>
              <a:rPr lang="el-GR" sz="2400" dirty="0">
                <a:latin typeface="Arial"/>
                <a:cs typeface="Arial"/>
              </a:rPr>
              <a:t>Κατασκευή </a:t>
            </a:r>
            <a:r>
              <a:rPr lang="en-GB" sz="2400" dirty="0">
                <a:latin typeface="Arial"/>
                <a:cs typeface="Arial"/>
              </a:rPr>
              <a:t>Transistor</a:t>
            </a:r>
            <a:r>
              <a:rPr lang="en-US" sz="2400" dirty="0">
                <a:latin typeface="Arial"/>
                <a:cs typeface="Arial"/>
              </a:rPr>
              <a:t>s</a:t>
            </a:r>
            <a:r>
              <a:rPr lang="el-GR" sz="2400" dirty="0">
                <a:latin typeface="Arial"/>
                <a:cs typeface="Arial"/>
              </a:rPr>
              <a:t> </a:t>
            </a:r>
            <a:r>
              <a:rPr lang="en-US" sz="2400" dirty="0">
                <a:latin typeface="Arial"/>
                <a:cs typeface="Arial"/>
              </a:rPr>
              <a:t>(</a:t>
            </a:r>
            <a:r>
              <a:rPr lang="el-GR" sz="2400" dirty="0">
                <a:latin typeface="Arial"/>
                <a:cs typeface="Arial"/>
              </a:rPr>
              <a:t>εκτός ύλης)</a:t>
            </a:r>
          </a:p>
          <a:p>
            <a:pPr algn="just" eaLnBrk="1" hangingPunct="1">
              <a:lnSpc>
                <a:spcPct val="80000"/>
              </a:lnSpc>
            </a:pPr>
            <a:endParaRPr lang="el-GR" sz="2400" dirty="0">
              <a:latin typeface="Arial"/>
              <a:cs typeface="Arial"/>
            </a:endParaRPr>
          </a:p>
          <a:p>
            <a:pPr marL="0" indent="0" algn="ctr" eaLnBrk="1" hangingPunct="1">
              <a:lnSpc>
                <a:spcPct val="80000"/>
              </a:lnSpc>
              <a:buNone/>
            </a:pPr>
            <a:r>
              <a:rPr lang="el-GR" sz="2400" b="1" dirty="0">
                <a:latin typeface="Arial"/>
                <a:cs typeface="Arial"/>
              </a:rPr>
              <a:t>Μ</a:t>
            </a:r>
            <a:r>
              <a:rPr lang="en-US" sz="2400" b="1" dirty="0" err="1">
                <a:latin typeface="Arial"/>
                <a:cs typeface="Arial"/>
              </a:rPr>
              <a:t>έ</a:t>
            </a:r>
            <a:r>
              <a:rPr lang="el-GR" sz="2400" b="1" dirty="0" err="1">
                <a:latin typeface="Arial"/>
                <a:cs typeface="Arial"/>
              </a:rPr>
              <a:t>ρος</a:t>
            </a:r>
            <a:r>
              <a:rPr lang="el-GR" sz="2400" b="1" dirty="0">
                <a:latin typeface="Arial"/>
                <a:cs typeface="Arial"/>
              </a:rPr>
              <a:t> 2ο:</a:t>
            </a:r>
            <a:r>
              <a:rPr lang="en-US" sz="2400" b="1" dirty="0">
                <a:latin typeface="Arial"/>
                <a:cs typeface="Arial"/>
              </a:rPr>
              <a:t> </a:t>
            </a:r>
            <a:endParaRPr lang="el-GR" sz="2400" b="1" dirty="0">
              <a:latin typeface="Arial"/>
              <a:cs typeface="Arial"/>
            </a:endParaRPr>
          </a:p>
          <a:p>
            <a:pPr marL="0" indent="0" algn="ctr" eaLnBrk="1" hangingPunct="1">
              <a:lnSpc>
                <a:spcPct val="80000"/>
              </a:lnSpc>
              <a:buNone/>
            </a:pPr>
            <a:r>
              <a:rPr lang="en-US" sz="2400" dirty="0" err="1">
                <a:latin typeface="Arial"/>
                <a:cs typeface="Arial"/>
              </a:rPr>
              <a:t>Forouzan</a:t>
            </a:r>
            <a:r>
              <a:rPr lang="en-US" sz="2400" dirty="0">
                <a:latin typeface="Arial"/>
                <a:cs typeface="Arial"/>
              </a:rPr>
              <a:t>: </a:t>
            </a:r>
            <a:r>
              <a:rPr lang="el-GR" sz="2400" dirty="0">
                <a:latin typeface="Arial"/>
                <a:cs typeface="Arial"/>
              </a:rPr>
              <a:t>μόνο</a:t>
            </a:r>
            <a:r>
              <a:rPr lang="en-US" sz="2400" dirty="0">
                <a:latin typeface="Arial"/>
                <a:cs typeface="Arial"/>
              </a:rPr>
              <a:t> 4.1</a:t>
            </a:r>
            <a:r>
              <a:rPr lang="el-GR" sz="2400" dirty="0">
                <a:latin typeface="Arial"/>
                <a:cs typeface="Arial"/>
              </a:rPr>
              <a:t> &amp; Παράρτημα Ε (εκτός 4.2/4.3)</a:t>
            </a:r>
          </a:p>
          <a:p>
            <a:pPr marL="0" indent="0" algn="just" eaLnBrk="1" hangingPunct="1">
              <a:lnSpc>
                <a:spcPct val="80000"/>
              </a:lnSpc>
              <a:buNone/>
            </a:pPr>
            <a:endParaRPr lang="el-GR" sz="2400" b="1" dirty="0">
              <a:latin typeface="Arial"/>
              <a:cs typeface="Arial"/>
            </a:endParaRPr>
          </a:p>
          <a:p>
            <a:pPr marL="0" indent="0" algn="just" eaLnBrk="1" hangingPunct="1">
              <a:lnSpc>
                <a:spcPct val="80000"/>
              </a:lnSpc>
              <a:buNone/>
            </a:pPr>
            <a:r>
              <a:rPr lang="el-GR" sz="2400" b="1" dirty="0">
                <a:latin typeface="Arial"/>
                <a:cs typeface="Arial"/>
              </a:rPr>
              <a:t>Εισαγωγή σε: </a:t>
            </a:r>
          </a:p>
          <a:p>
            <a:pPr algn="just" eaLnBrk="1" hangingPunct="1">
              <a:lnSpc>
                <a:spcPct val="80000"/>
              </a:lnSpc>
            </a:pPr>
            <a:r>
              <a:rPr lang="el-GR" sz="2400" dirty="0">
                <a:latin typeface="Arial"/>
                <a:cs typeface="Arial"/>
              </a:rPr>
              <a:t>Λογικές μεταβλητές, πύλες, συναρτήσεις</a:t>
            </a:r>
          </a:p>
          <a:p>
            <a:pPr algn="just" eaLnBrk="1" hangingPunct="1">
              <a:lnSpc>
                <a:spcPct val="80000"/>
              </a:lnSpc>
            </a:pPr>
            <a:r>
              <a:rPr lang="el-GR" sz="2400" dirty="0">
                <a:latin typeface="Arial"/>
                <a:cs typeface="Arial"/>
              </a:rPr>
              <a:t>Πίνακας αληθείας, Σύνθεση/ Ανάλυση </a:t>
            </a:r>
          </a:p>
          <a:p>
            <a:pPr algn="just" eaLnBrk="1" hangingPunct="1">
              <a:lnSpc>
                <a:spcPct val="80000"/>
              </a:lnSpc>
            </a:pPr>
            <a:r>
              <a:rPr lang="el-GR" sz="2400" dirty="0">
                <a:latin typeface="Arial"/>
                <a:cs typeface="Arial"/>
              </a:rPr>
              <a:t>Παραδείγματα / Ασκήσεις </a:t>
            </a:r>
          </a:p>
          <a:p>
            <a:pPr algn="just" eaLnBrk="1" hangingPunct="1">
              <a:lnSpc>
                <a:spcPct val="80000"/>
              </a:lnSpc>
            </a:pPr>
            <a:endParaRPr lang="el-GR" sz="2400" dirty="0">
              <a:latin typeface="Arial"/>
              <a:cs typeface="Arial"/>
            </a:endParaRPr>
          </a:p>
          <a:p>
            <a:pPr algn="just" eaLnBrk="1" hangingPunct="1">
              <a:lnSpc>
                <a:spcPct val="80000"/>
              </a:lnSpc>
            </a:pPr>
            <a:endParaRPr lang="el-GR" sz="2400" dirty="0">
              <a:latin typeface="Arial"/>
              <a:cs typeface="Arial"/>
            </a:endParaRPr>
          </a:p>
        </p:txBody>
      </p:sp>
      <p:sp>
        <p:nvSpPr>
          <p:cNvPr id="14" name="Rectangle 3">
            <a:extLst>
              <a:ext uri="{FF2B5EF4-FFF2-40B4-BE49-F238E27FC236}">
                <a16:creationId xmlns:a16="http://schemas.microsoft.com/office/drawing/2014/main" id="{EE9CD1CB-8222-1340-9052-1098295F2961}"/>
              </a:ext>
            </a:extLst>
          </p:cNvPr>
          <p:cNvSpPr txBox="1">
            <a:spLocks noChangeArrowheads="1"/>
          </p:cNvSpPr>
          <p:nvPr/>
        </p:nvSpPr>
        <p:spPr bwMode="auto">
          <a:xfrm>
            <a:off x="450953" y="188640"/>
            <a:ext cx="8496944"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90000"/>
              </a:lnSpc>
              <a:buFont typeface="Arial" pitchFamily="34" charset="0"/>
              <a:buNone/>
            </a:pPr>
            <a:r>
              <a:rPr lang="el-GR" sz="2800" dirty="0">
                <a:latin typeface="Arial"/>
                <a:cs typeface="Arial"/>
              </a:rPr>
              <a:t>Σήμερα:</a:t>
            </a:r>
            <a:endParaRPr lang="en-US" sz="2400" dirty="0">
              <a:cs typeface="Arial"/>
            </a:endParaRPr>
          </a:p>
        </p:txBody>
      </p:sp>
      <p:sp>
        <p:nvSpPr>
          <p:cNvPr id="15" name="Line 34">
            <a:extLst>
              <a:ext uri="{FF2B5EF4-FFF2-40B4-BE49-F238E27FC236}">
                <a16:creationId xmlns:a16="http://schemas.microsoft.com/office/drawing/2014/main" id="{CCFE9087-A347-8940-AEC3-AC01F189020F}"/>
              </a:ext>
            </a:extLst>
          </p:cNvPr>
          <p:cNvSpPr>
            <a:spLocks noChangeShapeType="1"/>
          </p:cNvSpPr>
          <p:nvPr/>
        </p:nvSpPr>
        <p:spPr bwMode="auto">
          <a:xfrm>
            <a:off x="395287" y="764704"/>
            <a:ext cx="8353425" cy="0"/>
          </a:xfrm>
          <a:prstGeom prst="line">
            <a:avLst/>
          </a:prstGeom>
          <a:noFill/>
          <a:ln w="38100">
            <a:solidFill>
              <a:srgbClr val="FF99FF"/>
            </a:solidFill>
            <a:round/>
            <a:headEnd/>
            <a:tailEnd/>
          </a:ln>
        </p:spPr>
        <p:txBody>
          <a:bodyPr/>
          <a:lstStyle/>
          <a:p>
            <a:endParaRPr lang="el-GR"/>
          </a:p>
        </p:txBody>
      </p:sp>
    </p:spTree>
    <p:extLst>
      <p:ext uri="{BB962C8B-B14F-4D97-AF65-F5344CB8AC3E}">
        <p14:creationId xmlns:p14="http://schemas.microsoft.com/office/powerpoint/2010/main" val="1197083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Slide Number Placeholder 5"/>
          <p:cNvSpPr>
            <a:spLocks noGrp="1"/>
          </p:cNvSpPr>
          <p:nvPr>
            <p:ph type="sldNum" sz="quarter" idx="12"/>
          </p:nvPr>
        </p:nvSpPr>
        <p:spPr>
          <a:noFill/>
        </p:spPr>
        <p:txBody>
          <a:bodyPr/>
          <a:lstStyle/>
          <a:p>
            <a:fld id="{56DD3427-5323-4B07-8156-2AD9FBC2FABC}" type="slidenum">
              <a:rPr lang="en-US" smtClean="0">
                <a:latin typeface="Arial"/>
                <a:cs typeface="Arial"/>
              </a:rPr>
              <a:pPr/>
              <a:t>30</a:t>
            </a:fld>
            <a:endParaRPr lang="en-US">
              <a:latin typeface="Arial"/>
              <a:cs typeface="Arial"/>
            </a:endParaRPr>
          </a:p>
        </p:txBody>
      </p:sp>
      <p:sp>
        <p:nvSpPr>
          <p:cNvPr id="5126" name="Rectangle 2"/>
          <p:cNvSpPr>
            <a:spLocks noGrp="1" noChangeArrowheads="1"/>
          </p:cNvSpPr>
          <p:nvPr>
            <p:ph type="title"/>
          </p:nvPr>
        </p:nvSpPr>
        <p:spPr>
          <a:xfrm>
            <a:off x="0" y="274638"/>
            <a:ext cx="9144000" cy="725470"/>
          </a:xfrm>
        </p:spPr>
        <p:txBody>
          <a:bodyPr/>
          <a:lstStyle/>
          <a:p>
            <a:pPr eaLnBrk="1" hangingPunct="1"/>
            <a:r>
              <a:rPr lang="el-GR" sz="3600" dirty="0">
                <a:latin typeface="Arial"/>
                <a:cs typeface="Arial"/>
              </a:rPr>
              <a:t>Λογικές Συναρτήσεις σε λογικό διάγραμμα</a:t>
            </a:r>
            <a:endParaRPr lang="en-US" sz="3600" dirty="0">
              <a:latin typeface="Arial"/>
              <a:cs typeface="Arial"/>
            </a:endParaRPr>
          </a:p>
        </p:txBody>
      </p:sp>
      <p:sp>
        <p:nvSpPr>
          <p:cNvPr id="5127" name="Line 4"/>
          <p:cNvSpPr>
            <a:spLocks noChangeShapeType="1"/>
          </p:cNvSpPr>
          <p:nvPr/>
        </p:nvSpPr>
        <p:spPr bwMode="auto">
          <a:xfrm>
            <a:off x="357158" y="1071546"/>
            <a:ext cx="8353425" cy="0"/>
          </a:xfrm>
          <a:prstGeom prst="line">
            <a:avLst/>
          </a:prstGeom>
          <a:noFill/>
          <a:ln w="38100">
            <a:solidFill>
              <a:srgbClr val="339933"/>
            </a:solidFill>
            <a:round/>
            <a:headEnd/>
            <a:tailEnd/>
          </a:ln>
        </p:spPr>
        <p:txBody>
          <a:bodyPr/>
          <a:lstStyle/>
          <a:p>
            <a:endParaRPr lang="el-GR">
              <a:latin typeface="Arial"/>
              <a:cs typeface="Arial"/>
            </a:endParaRPr>
          </a:p>
        </p:txBody>
      </p:sp>
      <p:graphicFrame>
        <p:nvGraphicFramePr>
          <p:cNvPr id="3" name="Αντικείμενο 2"/>
          <p:cNvGraphicFramePr>
            <a:graphicFrameLocks noChangeAspect="1"/>
          </p:cNvGraphicFramePr>
          <p:nvPr/>
        </p:nvGraphicFramePr>
        <p:xfrm>
          <a:off x="1907704" y="2636912"/>
          <a:ext cx="5951538" cy="503237"/>
        </p:xfrm>
        <a:graphic>
          <a:graphicData uri="http://schemas.openxmlformats.org/presentationml/2006/ole">
            <mc:AlternateContent xmlns:mc="http://schemas.openxmlformats.org/markup-compatibility/2006">
              <mc:Choice xmlns:v="urn:schemas-microsoft-com:vml" Requires="v">
                <p:oleObj spid="_x0000_s1090" name="Equation" r:id="rId4" imgW="3517900" imgH="292100" progId="Equation.3">
                  <p:embed/>
                </p:oleObj>
              </mc:Choice>
              <mc:Fallback>
                <p:oleObj name="Equation" r:id="rId4" imgW="3517900" imgH="292100" progId="Equation.3">
                  <p:embed/>
                  <p:pic>
                    <p:nvPicPr>
                      <p:cNvPr id="0" name=""/>
                      <p:cNvPicPr>
                        <a:picLocks noChangeAspect="1" noChangeArrowheads="1"/>
                      </p:cNvPicPr>
                      <p:nvPr/>
                    </p:nvPicPr>
                    <p:blipFill>
                      <a:blip r:embed="rId5"/>
                      <a:srcRect/>
                      <a:stretch>
                        <a:fillRect/>
                      </a:stretch>
                    </p:blipFill>
                    <p:spPr bwMode="auto">
                      <a:xfrm>
                        <a:off x="1907704" y="2636912"/>
                        <a:ext cx="5951538"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Ορθογώνιο 4"/>
          <p:cNvSpPr/>
          <p:nvPr/>
        </p:nvSpPr>
        <p:spPr>
          <a:xfrm>
            <a:off x="395536" y="5805264"/>
            <a:ext cx="8640960" cy="646331"/>
          </a:xfrm>
          <a:prstGeom prst="rect">
            <a:avLst/>
          </a:prstGeom>
        </p:spPr>
        <p:txBody>
          <a:bodyPr wrap="square">
            <a:spAutoFit/>
          </a:bodyPr>
          <a:lstStyle/>
          <a:p>
            <a:r>
              <a:rPr lang="el-GR" dirty="0">
                <a:latin typeface="Arial"/>
                <a:cs typeface="Arial"/>
              </a:rPr>
              <a:t>Η λογική συνάρτηση </a:t>
            </a:r>
            <a:r>
              <a:rPr lang="en-US" i="1" dirty="0">
                <a:latin typeface="Arial"/>
                <a:cs typeface="Arial"/>
              </a:rPr>
              <a:t>z </a:t>
            </a:r>
            <a:r>
              <a:rPr lang="el-GR" dirty="0">
                <a:latin typeface="Arial"/>
                <a:cs typeface="Arial"/>
              </a:rPr>
              <a:t>των </a:t>
            </a:r>
            <a:r>
              <a:rPr lang="en-US" i="1" dirty="0">
                <a:latin typeface="Arial"/>
                <a:cs typeface="Arial"/>
              </a:rPr>
              <a:t>n</a:t>
            </a:r>
            <a:r>
              <a:rPr lang="el-GR" dirty="0">
                <a:latin typeface="Arial"/>
                <a:cs typeface="Arial"/>
              </a:rPr>
              <a:t> μεταβλητών ορίζεται σε </a:t>
            </a:r>
            <a:r>
              <a:rPr lang="en-US" dirty="0">
                <a:latin typeface="Arial"/>
                <a:cs typeface="Arial"/>
              </a:rPr>
              <a:t>2^n </a:t>
            </a:r>
            <a:r>
              <a:rPr lang="el-GR" dirty="0">
                <a:latin typeface="Arial"/>
                <a:cs typeface="Arial"/>
              </a:rPr>
              <a:t>σημεία που αντιστοιχούν στους </a:t>
            </a:r>
            <a:r>
              <a:rPr lang="en-US" i="1" dirty="0">
                <a:latin typeface="Arial"/>
                <a:cs typeface="Arial"/>
              </a:rPr>
              <a:t>n</a:t>
            </a:r>
            <a:r>
              <a:rPr lang="el-GR" dirty="0">
                <a:latin typeface="Arial"/>
                <a:cs typeface="Arial"/>
              </a:rPr>
              <a:t> συνδυασμούς τους. </a:t>
            </a:r>
          </a:p>
        </p:txBody>
      </p:sp>
      <p:pic>
        <p:nvPicPr>
          <p:cNvPr id="2" name="Picture 1"/>
          <p:cNvPicPr>
            <a:picLocks noChangeAspect="1"/>
          </p:cNvPicPr>
          <p:nvPr/>
        </p:nvPicPr>
        <p:blipFill rotWithShape="1">
          <a:blip r:embed="rId6"/>
          <a:srcRect l="4406" r="4588"/>
          <a:stretch/>
        </p:blipFill>
        <p:spPr>
          <a:xfrm>
            <a:off x="2411760" y="3789040"/>
            <a:ext cx="4455243" cy="1797392"/>
          </a:xfrm>
          <a:prstGeom prst="rect">
            <a:avLst/>
          </a:prstGeom>
        </p:spPr>
      </p:pic>
      <p:sp>
        <p:nvSpPr>
          <p:cNvPr id="6" name="Rectangle 5"/>
          <p:cNvSpPr/>
          <p:nvPr/>
        </p:nvSpPr>
        <p:spPr>
          <a:xfrm>
            <a:off x="2052054" y="3645024"/>
            <a:ext cx="428460" cy="1754327"/>
          </a:xfrm>
          <a:prstGeom prst="rect">
            <a:avLst/>
          </a:prstGeom>
        </p:spPr>
        <p:txBody>
          <a:bodyPr wrap="none">
            <a:spAutoFit/>
          </a:bodyPr>
          <a:lstStyle/>
          <a:p>
            <a:r>
              <a:rPr lang="en-US" dirty="0">
                <a:latin typeface="Arial"/>
                <a:cs typeface="Arial"/>
              </a:rPr>
              <a:t>x1</a:t>
            </a:r>
          </a:p>
          <a:p>
            <a:r>
              <a:rPr lang="en-US" dirty="0">
                <a:latin typeface="Arial"/>
                <a:cs typeface="Arial"/>
              </a:rPr>
              <a:t>x2</a:t>
            </a:r>
          </a:p>
          <a:p>
            <a:endParaRPr lang="en-US" dirty="0">
              <a:latin typeface="Arial"/>
              <a:cs typeface="Arial"/>
            </a:endParaRPr>
          </a:p>
          <a:p>
            <a:endParaRPr lang="en-US" dirty="0">
              <a:latin typeface="Arial"/>
              <a:cs typeface="Arial"/>
            </a:endParaRPr>
          </a:p>
          <a:p>
            <a:r>
              <a:rPr lang="en-US" dirty="0">
                <a:latin typeface="Arial"/>
                <a:cs typeface="Arial"/>
              </a:rPr>
              <a:t>x3</a:t>
            </a:r>
          </a:p>
          <a:p>
            <a:r>
              <a:rPr lang="en-US" dirty="0">
                <a:latin typeface="Arial"/>
                <a:cs typeface="Arial"/>
              </a:rPr>
              <a:t>x4</a:t>
            </a:r>
          </a:p>
        </p:txBody>
      </p:sp>
      <p:sp>
        <p:nvSpPr>
          <p:cNvPr id="23" name="Rectangle 22"/>
          <p:cNvSpPr/>
          <p:nvPr/>
        </p:nvSpPr>
        <p:spPr>
          <a:xfrm>
            <a:off x="6876590" y="4077072"/>
            <a:ext cx="300082" cy="369332"/>
          </a:xfrm>
          <a:prstGeom prst="rect">
            <a:avLst/>
          </a:prstGeom>
        </p:spPr>
        <p:txBody>
          <a:bodyPr wrap="none">
            <a:spAutoFit/>
          </a:bodyPr>
          <a:lstStyle/>
          <a:p>
            <a:r>
              <a:rPr lang="en-US" dirty="0">
                <a:latin typeface="Arial"/>
                <a:cs typeface="Arial"/>
              </a:rPr>
              <a:t>z</a:t>
            </a:r>
          </a:p>
        </p:txBody>
      </p:sp>
      <p:sp>
        <p:nvSpPr>
          <p:cNvPr id="24" name="Rectangle 23"/>
          <p:cNvSpPr/>
          <p:nvPr/>
        </p:nvSpPr>
        <p:spPr>
          <a:xfrm>
            <a:off x="3924262" y="3861048"/>
            <a:ext cx="719963" cy="1323439"/>
          </a:xfrm>
          <a:prstGeom prst="rect">
            <a:avLst/>
          </a:prstGeom>
        </p:spPr>
        <p:txBody>
          <a:bodyPr wrap="none">
            <a:spAutoFit/>
          </a:bodyPr>
          <a:lstStyle/>
          <a:p>
            <a:r>
              <a:rPr lang="en-US" sz="8000" i="1" dirty="0">
                <a:latin typeface="Arial"/>
                <a:cs typeface="Arial"/>
              </a:rPr>
              <a:t>f</a:t>
            </a:r>
          </a:p>
        </p:txBody>
      </p:sp>
      <p:sp>
        <p:nvSpPr>
          <p:cNvPr id="7" name="Rectangle 6"/>
          <p:cNvSpPr/>
          <p:nvPr/>
        </p:nvSpPr>
        <p:spPr>
          <a:xfrm>
            <a:off x="539552" y="1412776"/>
            <a:ext cx="7920880" cy="991041"/>
          </a:xfrm>
          <a:prstGeom prst="rect">
            <a:avLst/>
          </a:prstGeom>
        </p:spPr>
        <p:txBody>
          <a:bodyPr wrap="square">
            <a:spAutoFit/>
          </a:bodyPr>
          <a:lstStyle/>
          <a:p>
            <a:pPr algn="just" eaLnBrk="1" hangingPunct="1">
              <a:lnSpc>
                <a:spcPct val="80000"/>
              </a:lnSpc>
            </a:pPr>
            <a:r>
              <a:rPr lang="el-GR" sz="2400" dirty="0">
                <a:latin typeface=""/>
                <a:cs typeface=""/>
              </a:rPr>
              <a:t>Συναρτήσεις όπου τόσο οι ανεξάρτητες μεταβλητές όσο και η εξαρτημένη μεταβλητή είναι όλες λογικές μεταβλητές, δηλαδή</a:t>
            </a:r>
          </a:p>
        </p:txBody>
      </p:sp>
    </p:spTree>
    <p:extLst>
      <p:ext uri="{BB962C8B-B14F-4D97-AF65-F5344CB8AC3E}">
        <p14:creationId xmlns:p14="http://schemas.microsoft.com/office/powerpoint/2010/main" val="1618210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7" name="Slide Number Placeholder 5"/>
          <p:cNvSpPr>
            <a:spLocks noGrp="1"/>
          </p:cNvSpPr>
          <p:nvPr>
            <p:ph type="sldNum" sz="quarter" idx="12"/>
          </p:nvPr>
        </p:nvSpPr>
        <p:spPr>
          <a:noFill/>
        </p:spPr>
        <p:txBody>
          <a:bodyPr/>
          <a:lstStyle/>
          <a:p>
            <a:fld id="{3DEC717C-D77C-41AD-88CF-4AAD34CDB35A}" type="slidenum">
              <a:rPr lang="en-US" smtClean="0">
                <a:latin typeface=""/>
                <a:cs typeface=""/>
              </a:rPr>
              <a:pPr/>
              <a:t>31</a:t>
            </a:fld>
            <a:endParaRPr lang="en-US">
              <a:latin typeface=""/>
              <a:cs typeface=""/>
            </a:endParaRPr>
          </a:p>
        </p:txBody>
      </p:sp>
      <p:sp>
        <p:nvSpPr>
          <p:cNvPr id="4108" name="Rectangle 2"/>
          <p:cNvSpPr>
            <a:spLocks noGrp="1" noChangeArrowheads="1"/>
          </p:cNvSpPr>
          <p:nvPr>
            <p:ph type="title"/>
          </p:nvPr>
        </p:nvSpPr>
        <p:spPr>
          <a:xfrm>
            <a:off x="467544" y="0"/>
            <a:ext cx="8229600" cy="764704"/>
          </a:xfrm>
        </p:spPr>
        <p:txBody>
          <a:bodyPr/>
          <a:lstStyle/>
          <a:p>
            <a:pPr eaLnBrk="1" hangingPunct="1"/>
            <a:r>
              <a:rPr lang="el-GR" sz="4000" dirty="0">
                <a:latin typeface=""/>
                <a:cs typeface=""/>
              </a:rPr>
              <a:t>Πινακες Αληθείας</a:t>
            </a:r>
            <a:endParaRPr lang="en-US" sz="4000" dirty="0">
              <a:latin typeface=""/>
              <a:cs typeface=""/>
            </a:endParaRPr>
          </a:p>
        </p:txBody>
      </p:sp>
      <p:sp>
        <p:nvSpPr>
          <p:cNvPr id="6147" name="Rectangle 3"/>
          <p:cNvSpPr>
            <a:spLocks noGrp="1" noChangeArrowheads="1"/>
          </p:cNvSpPr>
          <p:nvPr>
            <p:ph type="body" idx="1"/>
          </p:nvPr>
        </p:nvSpPr>
        <p:spPr>
          <a:xfrm>
            <a:off x="467544" y="1052736"/>
            <a:ext cx="8229600" cy="4935538"/>
          </a:xfrm>
        </p:spPr>
        <p:txBody>
          <a:bodyPr/>
          <a:lstStyle/>
          <a:p>
            <a:pPr marL="0" indent="0" algn="just" eaLnBrk="1" hangingPunct="1">
              <a:lnSpc>
                <a:spcPct val="80000"/>
              </a:lnSpc>
              <a:buNone/>
            </a:pPr>
            <a:endParaRPr lang="el-GR" sz="2400" dirty="0">
              <a:latin typeface=""/>
              <a:cs typeface=""/>
            </a:endParaRPr>
          </a:p>
          <a:p>
            <a:pPr marL="0" indent="0" algn="just" eaLnBrk="1" hangingPunct="1">
              <a:lnSpc>
                <a:spcPct val="90000"/>
              </a:lnSpc>
              <a:buNone/>
            </a:pPr>
            <a:r>
              <a:rPr lang="el-GR" sz="2400" dirty="0">
                <a:latin typeface=""/>
                <a:cs typeface=""/>
              </a:rPr>
              <a:t>Πίνακας </a:t>
            </a:r>
            <a:r>
              <a:rPr lang="el-GR" sz="2400" b="1" dirty="0">
                <a:latin typeface=""/>
                <a:cs typeface=""/>
              </a:rPr>
              <a:t>όλων</a:t>
            </a:r>
            <a:r>
              <a:rPr lang="el-GR" sz="2400" dirty="0">
                <a:latin typeface=""/>
                <a:cs typeface=""/>
              </a:rPr>
              <a:t> των τιμών μιας λογικής συνάρτησης που αντιστοιχούν στους συνδυασμούς των</a:t>
            </a:r>
            <a:r>
              <a:rPr lang="en-US" sz="2400" dirty="0">
                <a:latin typeface=""/>
                <a:cs typeface=""/>
              </a:rPr>
              <a:t> </a:t>
            </a:r>
            <a:r>
              <a:rPr lang="el-GR" sz="2400" dirty="0">
                <a:latin typeface=""/>
                <a:cs typeface=""/>
              </a:rPr>
              <a:t>μεταβλητών της.</a:t>
            </a:r>
            <a:endParaRPr lang="el-GR" sz="2400" b="1" dirty="0">
              <a:latin typeface=""/>
              <a:cs typeface=""/>
            </a:endParaRPr>
          </a:p>
        </p:txBody>
      </p:sp>
      <p:sp>
        <p:nvSpPr>
          <p:cNvPr id="4110" name="Line 4"/>
          <p:cNvSpPr>
            <a:spLocks noChangeShapeType="1"/>
          </p:cNvSpPr>
          <p:nvPr/>
        </p:nvSpPr>
        <p:spPr bwMode="auto">
          <a:xfrm>
            <a:off x="395536" y="764704"/>
            <a:ext cx="8353425" cy="0"/>
          </a:xfrm>
          <a:prstGeom prst="line">
            <a:avLst/>
          </a:prstGeom>
          <a:noFill/>
          <a:ln w="38100">
            <a:solidFill>
              <a:srgbClr val="339933"/>
            </a:solidFill>
            <a:round/>
            <a:headEnd/>
            <a:tailEnd/>
          </a:ln>
        </p:spPr>
        <p:txBody>
          <a:bodyPr/>
          <a:lstStyle/>
          <a:p>
            <a:endParaRPr lang="el-GR">
              <a:latin typeface=""/>
              <a:cs typeface=""/>
            </a:endParaRPr>
          </a:p>
        </p:txBody>
      </p:sp>
      <p:sp>
        <p:nvSpPr>
          <p:cNvPr id="4111" name="Rectangle 6"/>
          <p:cNvSpPr>
            <a:spLocks noChangeArrowheads="1"/>
          </p:cNvSpPr>
          <p:nvPr/>
        </p:nvSpPr>
        <p:spPr bwMode="auto">
          <a:xfrm>
            <a:off x="0" y="-184666"/>
            <a:ext cx="184666" cy="369332"/>
          </a:xfrm>
          <a:prstGeom prst="rect">
            <a:avLst/>
          </a:prstGeom>
          <a:noFill/>
          <a:ln w="9525">
            <a:noFill/>
            <a:miter lim="800000"/>
            <a:headEnd/>
            <a:tailEnd/>
          </a:ln>
        </p:spPr>
        <p:txBody>
          <a:bodyPr wrap="none" anchor="ctr">
            <a:spAutoFit/>
          </a:bodyPr>
          <a:lstStyle/>
          <a:p>
            <a:endParaRPr lang="el-GR">
              <a:latin typeface=""/>
              <a:cs typeface=""/>
            </a:endParaRPr>
          </a:p>
        </p:txBody>
      </p:sp>
      <p:sp>
        <p:nvSpPr>
          <p:cNvPr id="4112" name="Rectangle 8"/>
          <p:cNvSpPr>
            <a:spLocks noChangeArrowheads="1"/>
          </p:cNvSpPr>
          <p:nvPr/>
        </p:nvSpPr>
        <p:spPr bwMode="auto">
          <a:xfrm>
            <a:off x="0" y="-184666"/>
            <a:ext cx="184666" cy="369332"/>
          </a:xfrm>
          <a:prstGeom prst="rect">
            <a:avLst/>
          </a:prstGeom>
          <a:noFill/>
          <a:ln w="9525">
            <a:noFill/>
            <a:miter lim="800000"/>
            <a:headEnd/>
            <a:tailEnd/>
          </a:ln>
        </p:spPr>
        <p:txBody>
          <a:bodyPr wrap="none" anchor="ctr">
            <a:spAutoFit/>
          </a:bodyPr>
          <a:lstStyle/>
          <a:p>
            <a:endParaRPr lang="el-GR">
              <a:latin typeface=""/>
              <a:cs typeface=""/>
            </a:endParaRPr>
          </a:p>
        </p:txBody>
      </p:sp>
      <p:sp>
        <p:nvSpPr>
          <p:cNvPr id="4113" name="Rectangle 10"/>
          <p:cNvSpPr>
            <a:spLocks noChangeArrowheads="1"/>
          </p:cNvSpPr>
          <p:nvPr/>
        </p:nvSpPr>
        <p:spPr bwMode="auto">
          <a:xfrm>
            <a:off x="0" y="-184666"/>
            <a:ext cx="184666" cy="369332"/>
          </a:xfrm>
          <a:prstGeom prst="rect">
            <a:avLst/>
          </a:prstGeom>
          <a:noFill/>
          <a:ln w="9525">
            <a:noFill/>
            <a:miter lim="800000"/>
            <a:headEnd/>
            <a:tailEnd/>
          </a:ln>
        </p:spPr>
        <p:txBody>
          <a:bodyPr wrap="none" anchor="ctr">
            <a:spAutoFit/>
          </a:bodyPr>
          <a:lstStyle/>
          <a:p>
            <a:endParaRPr lang="el-GR">
              <a:latin typeface=""/>
              <a:cs typeface=""/>
            </a:endParaRPr>
          </a:p>
        </p:txBody>
      </p:sp>
      <p:sp>
        <p:nvSpPr>
          <p:cNvPr id="4114" name="Rectangle 12"/>
          <p:cNvSpPr>
            <a:spLocks noChangeArrowheads="1"/>
          </p:cNvSpPr>
          <p:nvPr/>
        </p:nvSpPr>
        <p:spPr bwMode="auto">
          <a:xfrm>
            <a:off x="0" y="-184666"/>
            <a:ext cx="184666" cy="369332"/>
          </a:xfrm>
          <a:prstGeom prst="rect">
            <a:avLst/>
          </a:prstGeom>
          <a:noFill/>
          <a:ln w="9525">
            <a:noFill/>
            <a:miter lim="800000"/>
            <a:headEnd/>
            <a:tailEnd/>
          </a:ln>
        </p:spPr>
        <p:txBody>
          <a:bodyPr wrap="none" anchor="ctr">
            <a:spAutoFit/>
          </a:bodyPr>
          <a:lstStyle/>
          <a:p>
            <a:endParaRPr lang="el-GR">
              <a:latin typeface=""/>
              <a:cs typeface=""/>
            </a:endParaRPr>
          </a:p>
        </p:txBody>
      </p:sp>
      <p:graphicFrame>
        <p:nvGraphicFramePr>
          <p:cNvPr id="13" name="Table 12"/>
          <p:cNvGraphicFramePr>
            <a:graphicFrameLocks noGrp="1"/>
          </p:cNvGraphicFramePr>
          <p:nvPr/>
        </p:nvGraphicFramePr>
        <p:xfrm>
          <a:off x="6588224" y="3212976"/>
          <a:ext cx="1743072" cy="1854200"/>
        </p:xfrm>
        <a:graphic>
          <a:graphicData uri="http://schemas.openxmlformats.org/drawingml/2006/table">
            <a:tbl>
              <a:tblPr firstRow="1" bandRow="1">
                <a:tableStyleId>{5C22544A-7EE6-4342-B048-85BDC9FD1C3A}</a:tableStyleId>
              </a:tblPr>
              <a:tblGrid>
                <a:gridCol w="581024">
                  <a:extLst>
                    <a:ext uri="{9D8B030D-6E8A-4147-A177-3AD203B41FA5}">
                      <a16:colId xmlns:a16="http://schemas.microsoft.com/office/drawing/2014/main" val="20000"/>
                    </a:ext>
                  </a:extLst>
                </a:gridCol>
                <a:gridCol w="581024">
                  <a:extLst>
                    <a:ext uri="{9D8B030D-6E8A-4147-A177-3AD203B41FA5}">
                      <a16:colId xmlns:a16="http://schemas.microsoft.com/office/drawing/2014/main" val="20001"/>
                    </a:ext>
                  </a:extLst>
                </a:gridCol>
                <a:gridCol w="581024">
                  <a:extLst>
                    <a:ext uri="{9D8B030D-6E8A-4147-A177-3AD203B41FA5}">
                      <a16:colId xmlns:a16="http://schemas.microsoft.com/office/drawing/2014/main" val="20002"/>
                    </a:ext>
                  </a:extLst>
                </a:gridCol>
              </a:tblGrid>
              <a:tr h="370840">
                <a:tc>
                  <a:txBody>
                    <a:bodyPr/>
                    <a:lstStyle/>
                    <a:p>
                      <a:pPr algn="ctr"/>
                      <a:r>
                        <a:rPr lang="en-US" i="1" dirty="0">
                          <a:latin typeface="Times New Roman" pitchFamily="18" charset="0"/>
                          <a:cs typeface="Times New Roman" pitchFamily="18" charset="0"/>
                        </a:rPr>
                        <a:t>x</a:t>
                      </a:r>
                    </a:p>
                  </a:txBody>
                  <a:tcPr>
                    <a:solidFill>
                      <a:srgbClr val="800000"/>
                    </a:solidFill>
                  </a:tcPr>
                </a:tc>
                <a:tc>
                  <a:txBody>
                    <a:bodyPr/>
                    <a:lstStyle/>
                    <a:p>
                      <a:pPr algn="ctr"/>
                      <a:r>
                        <a:rPr lang="en-US" i="1" dirty="0">
                          <a:latin typeface="Times New Roman" pitchFamily="18" charset="0"/>
                          <a:cs typeface="Times New Roman" pitchFamily="18" charset="0"/>
                        </a:rPr>
                        <a:t>y</a:t>
                      </a:r>
                    </a:p>
                  </a:txBody>
                  <a:tcPr>
                    <a:solidFill>
                      <a:srgbClr val="800000"/>
                    </a:solidFill>
                  </a:tcPr>
                </a:tc>
                <a:tc>
                  <a:txBody>
                    <a:bodyPr/>
                    <a:lstStyle/>
                    <a:p>
                      <a:pPr algn="ctr"/>
                      <a:r>
                        <a:rPr lang="en-US" i="1" dirty="0">
                          <a:latin typeface="Times New Roman" pitchFamily="18" charset="0"/>
                          <a:cs typeface="Times New Roman" pitchFamily="18" charset="0"/>
                        </a:rPr>
                        <a:t>z</a:t>
                      </a:r>
                    </a:p>
                  </a:txBody>
                  <a:tcPr>
                    <a:solidFill>
                      <a:srgbClr val="800000"/>
                    </a:solidFill>
                  </a:tcPr>
                </a:tc>
                <a:extLst>
                  <a:ext uri="{0D108BD9-81ED-4DB2-BD59-A6C34878D82A}">
                    <a16:rowId xmlns:a16="http://schemas.microsoft.com/office/drawing/2014/main" val="10000"/>
                  </a:ext>
                </a:extLst>
              </a:tr>
              <a:tr h="370840">
                <a:tc>
                  <a:txBody>
                    <a:bodyPr/>
                    <a:lstStyle/>
                    <a:p>
                      <a:pPr algn="ctr"/>
                      <a:r>
                        <a:rPr lang="en-US" i="0" dirty="0">
                          <a:latin typeface="Times New Roman" pitchFamily="18" charset="0"/>
                          <a:cs typeface="Times New Roman" pitchFamily="18" charset="0"/>
                        </a:rPr>
                        <a:t>0</a:t>
                      </a:r>
                    </a:p>
                  </a:txBody>
                  <a:tcPr/>
                </a:tc>
                <a:tc>
                  <a:txBody>
                    <a:bodyPr/>
                    <a:lstStyle/>
                    <a:p>
                      <a:pPr algn="ctr"/>
                      <a:r>
                        <a:rPr lang="en-US" i="0" dirty="0">
                          <a:latin typeface="Times New Roman" pitchFamily="18" charset="0"/>
                          <a:cs typeface="Times New Roman" pitchFamily="18" charset="0"/>
                        </a:rPr>
                        <a:t>0</a:t>
                      </a:r>
                    </a:p>
                  </a:txBody>
                  <a:tcPr/>
                </a:tc>
                <a:tc>
                  <a:txBody>
                    <a:bodyPr/>
                    <a:lstStyle/>
                    <a:p>
                      <a:pPr algn="ctr"/>
                      <a:r>
                        <a:rPr lang="en-US" i="0" dirty="0">
                          <a:latin typeface="Times New Roman" pitchFamily="18" charset="0"/>
                          <a:cs typeface="Times New Roman" pitchFamily="18" charset="0"/>
                        </a:rPr>
                        <a:t>1</a:t>
                      </a:r>
                    </a:p>
                  </a:txBody>
                  <a:tcPr/>
                </a:tc>
                <a:extLst>
                  <a:ext uri="{0D108BD9-81ED-4DB2-BD59-A6C34878D82A}">
                    <a16:rowId xmlns:a16="http://schemas.microsoft.com/office/drawing/2014/main" val="10001"/>
                  </a:ext>
                </a:extLst>
              </a:tr>
              <a:tr h="370840">
                <a:tc>
                  <a:txBody>
                    <a:bodyPr/>
                    <a:lstStyle/>
                    <a:p>
                      <a:pPr algn="ctr"/>
                      <a:r>
                        <a:rPr lang="en-US" i="0" dirty="0">
                          <a:latin typeface="Times New Roman" pitchFamily="18" charset="0"/>
                          <a:cs typeface="Times New Roman" pitchFamily="18" charset="0"/>
                        </a:rPr>
                        <a:t>0</a:t>
                      </a:r>
                    </a:p>
                  </a:txBody>
                  <a:tcPr/>
                </a:tc>
                <a:tc>
                  <a:txBody>
                    <a:bodyPr/>
                    <a:lstStyle/>
                    <a:p>
                      <a:pPr algn="ctr"/>
                      <a:r>
                        <a:rPr lang="en-US" i="0" dirty="0">
                          <a:latin typeface="Times New Roman" pitchFamily="18" charset="0"/>
                          <a:cs typeface="Times New Roman" pitchFamily="18" charset="0"/>
                        </a:rPr>
                        <a:t>1</a:t>
                      </a:r>
                    </a:p>
                  </a:txBody>
                  <a:tcPr/>
                </a:tc>
                <a:tc>
                  <a:txBody>
                    <a:bodyPr/>
                    <a:lstStyle/>
                    <a:p>
                      <a:pPr algn="ctr"/>
                      <a:r>
                        <a:rPr lang="en-US" i="0" dirty="0">
                          <a:latin typeface="Times New Roman" pitchFamily="18" charset="0"/>
                          <a:cs typeface="Times New Roman" pitchFamily="18" charset="0"/>
                        </a:rPr>
                        <a:t>0</a:t>
                      </a:r>
                    </a:p>
                  </a:txBody>
                  <a:tcPr/>
                </a:tc>
                <a:extLst>
                  <a:ext uri="{0D108BD9-81ED-4DB2-BD59-A6C34878D82A}">
                    <a16:rowId xmlns:a16="http://schemas.microsoft.com/office/drawing/2014/main" val="10002"/>
                  </a:ext>
                </a:extLst>
              </a:tr>
              <a:tr h="370840">
                <a:tc>
                  <a:txBody>
                    <a:bodyPr/>
                    <a:lstStyle/>
                    <a:p>
                      <a:pPr algn="ctr"/>
                      <a:r>
                        <a:rPr lang="en-US" i="0" dirty="0">
                          <a:latin typeface="Times New Roman" pitchFamily="18" charset="0"/>
                          <a:cs typeface="Times New Roman" pitchFamily="18" charset="0"/>
                        </a:rPr>
                        <a:t>1</a:t>
                      </a:r>
                    </a:p>
                  </a:txBody>
                  <a:tcPr/>
                </a:tc>
                <a:tc>
                  <a:txBody>
                    <a:bodyPr/>
                    <a:lstStyle/>
                    <a:p>
                      <a:pPr algn="ctr"/>
                      <a:r>
                        <a:rPr lang="en-US" i="0" dirty="0">
                          <a:latin typeface="Times New Roman" pitchFamily="18" charset="0"/>
                          <a:cs typeface="Times New Roman" pitchFamily="18" charset="0"/>
                        </a:rPr>
                        <a:t>0</a:t>
                      </a:r>
                    </a:p>
                  </a:txBody>
                  <a:tcPr/>
                </a:tc>
                <a:tc>
                  <a:txBody>
                    <a:bodyPr/>
                    <a:lstStyle/>
                    <a:p>
                      <a:pPr algn="ctr"/>
                      <a:r>
                        <a:rPr lang="en-US" i="0" dirty="0">
                          <a:latin typeface="Times New Roman" pitchFamily="18" charset="0"/>
                          <a:cs typeface="Times New Roman" pitchFamily="18" charset="0"/>
                        </a:rPr>
                        <a:t>0</a:t>
                      </a:r>
                    </a:p>
                  </a:txBody>
                  <a:tcPr/>
                </a:tc>
                <a:extLst>
                  <a:ext uri="{0D108BD9-81ED-4DB2-BD59-A6C34878D82A}">
                    <a16:rowId xmlns:a16="http://schemas.microsoft.com/office/drawing/2014/main" val="10003"/>
                  </a:ext>
                </a:extLst>
              </a:tr>
              <a:tr h="370840">
                <a:tc>
                  <a:txBody>
                    <a:bodyPr/>
                    <a:lstStyle/>
                    <a:p>
                      <a:pPr algn="ctr"/>
                      <a:r>
                        <a:rPr lang="en-US" i="0" dirty="0">
                          <a:latin typeface="Times New Roman" pitchFamily="18" charset="0"/>
                          <a:cs typeface="Times New Roman" pitchFamily="18" charset="0"/>
                        </a:rPr>
                        <a:t>1</a:t>
                      </a:r>
                    </a:p>
                  </a:txBody>
                  <a:tcPr/>
                </a:tc>
                <a:tc>
                  <a:txBody>
                    <a:bodyPr/>
                    <a:lstStyle/>
                    <a:p>
                      <a:pPr algn="ctr"/>
                      <a:r>
                        <a:rPr lang="en-US" i="0" dirty="0">
                          <a:latin typeface="Times New Roman" pitchFamily="18" charset="0"/>
                          <a:cs typeface="Times New Roman" pitchFamily="18" charset="0"/>
                        </a:rPr>
                        <a:t>1</a:t>
                      </a:r>
                    </a:p>
                  </a:txBody>
                  <a:tcPr/>
                </a:tc>
                <a:tc>
                  <a:txBody>
                    <a:bodyPr/>
                    <a:lstStyle/>
                    <a:p>
                      <a:pPr algn="ctr"/>
                      <a:r>
                        <a:rPr lang="en-US" i="0" dirty="0">
                          <a:latin typeface="Times New Roman" pitchFamily="18" charset="0"/>
                          <a:cs typeface="Times New Roman" pitchFamily="18" charset="0"/>
                        </a:rPr>
                        <a:t>1</a:t>
                      </a:r>
                    </a:p>
                  </a:txBody>
                  <a:tcPr/>
                </a:tc>
                <a:extLst>
                  <a:ext uri="{0D108BD9-81ED-4DB2-BD59-A6C34878D82A}">
                    <a16:rowId xmlns:a16="http://schemas.microsoft.com/office/drawing/2014/main" val="10004"/>
                  </a:ext>
                </a:extLst>
              </a:tr>
            </a:tbl>
          </a:graphicData>
        </a:graphic>
      </p:graphicFrame>
      <p:pic>
        <p:nvPicPr>
          <p:cNvPr id="14" name="Picture 13"/>
          <p:cNvPicPr>
            <a:picLocks noChangeAspect="1" noChangeArrowheads="1"/>
          </p:cNvPicPr>
          <p:nvPr/>
        </p:nvPicPr>
        <p:blipFill>
          <a:blip r:embed="rId4"/>
          <a:srcRect/>
          <a:stretch>
            <a:fillRect/>
          </a:stretch>
        </p:blipFill>
        <p:spPr bwMode="auto">
          <a:xfrm>
            <a:off x="395536" y="2924944"/>
            <a:ext cx="5430170" cy="2520280"/>
          </a:xfrm>
          <a:prstGeom prst="rect">
            <a:avLst/>
          </a:prstGeom>
          <a:noFill/>
          <a:ln w="9525">
            <a:noFill/>
            <a:miter lim="800000"/>
            <a:headEnd/>
            <a:tailEnd/>
          </a:ln>
        </p:spPr>
      </p:pic>
      <p:graphicFrame>
        <p:nvGraphicFramePr>
          <p:cNvPr id="15" name="Object 10"/>
          <p:cNvGraphicFramePr>
            <a:graphicFrameLocks noChangeAspect="1"/>
          </p:cNvGraphicFramePr>
          <p:nvPr/>
        </p:nvGraphicFramePr>
        <p:xfrm>
          <a:off x="3491880" y="5949280"/>
          <a:ext cx="2468381" cy="514474"/>
        </p:xfrm>
        <a:graphic>
          <a:graphicData uri="http://schemas.openxmlformats.org/presentationml/2006/ole">
            <mc:AlternateContent xmlns:mc="http://schemas.openxmlformats.org/markup-compatibility/2006">
              <mc:Choice xmlns:v="urn:schemas-microsoft-com:vml" Requires="v">
                <p:oleObj spid="_x0000_s567362" name="Equation" r:id="rId5" imgW="914400" imgH="190440" progId="Equation.3">
                  <p:embed/>
                </p:oleObj>
              </mc:Choice>
              <mc:Fallback>
                <p:oleObj name="Equation" r:id="rId5" imgW="914400" imgH="1904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1880" y="5949280"/>
                        <a:ext cx="2468381" cy="514474"/>
                      </a:xfrm>
                      <a:prstGeom prst="rect">
                        <a:avLst/>
                      </a:prstGeom>
                      <a:noFill/>
                    </p:spPr>
                  </p:pic>
                </p:oleObj>
              </mc:Fallback>
            </mc:AlternateContent>
          </a:graphicData>
        </a:graphic>
      </p:graphicFrame>
      <p:sp>
        <p:nvSpPr>
          <p:cNvPr id="2" name="Rectangle 1"/>
          <p:cNvSpPr/>
          <p:nvPr/>
        </p:nvSpPr>
        <p:spPr>
          <a:xfrm>
            <a:off x="467544" y="5949280"/>
            <a:ext cx="2909721" cy="461665"/>
          </a:xfrm>
          <a:prstGeom prst="rect">
            <a:avLst/>
          </a:prstGeom>
        </p:spPr>
        <p:txBody>
          <a:bodyPr wrap="none">
            <a:spAutoFit/>
          </a:bodyPr>
          <a:lstStyle/>
          <a:p>
            <a:r>
              <a:rPr lang="el-GR" sz="2400" b="1" dirty="0">
                <a:latin typeface="Arial"/>
                <a:cs typeface="Arial"/>
              </a:rPr>
              <a:t>Λογική Συνάρτηση</a:t>
            </a:r>
            <a:endParaRPr lang="en-US" sz="2400" b="1" dirty="0"/>
          </a:p>
        </p:txBody>
      </p:sp>
      <p:sp>
        <p:nvSpPr>
          <p:cNvPr id="17" name="Rectangle 16"/>
          <p:cNvSpPr/>
          <p:nvPr/>
        </p:nvSpPr>
        <p:spPr>
          <a:xfrm>
            <a:off x="1187624" y="2420888"/>
            <a:ext cx="2870648" cy="461665"/>
          </a:xfrm>
          <a:prstGeom prst="rect">
            <a:avLst/>
          </a:prstGeom>
        </p:spPr>
        <p:txBody>
          <a:bodyPr wrap="none">
            <a:spAutoFit/>
          </a:bodyPr>
          <a:lstStyle/>
          <a:p>
            <a:r>
              <a:rPr lang="el-GR" sz="2400" b="1" dirty="0">
                <a:latin typeface="Arial"/>
                <a:cs typeface="Arial"/>
              </a:rPr>
              <a:t>Λογικό Διάγραμμα</a:t>
            </a:r>
            <a:endParaRPr lang="en-US" sz="2400" b="1" dirty="0"/>
          </a:p>
        </p:txBody>
      </p:sp>
      <p:sp>
        <p:nvSpPr>
          <p:cNvPr id="18" name="Rectangle 17"/>
          <p:cNvSpPr/>
          <p:nvPr/>
        </p:nvSpPr>
        <p:spPr>
          <a:xfrm>
            <a:off x="6156176" y="2492896"/>
            <a:ext cx="2766202" cy="461665"/>
          </a:xfrm>
          <a:prstGeom prst="rect">
            <a:avLst/>
          </a:prstGeom>
        </p:spPr>
        <p:txBody>
          <a:bodyPr wrap="none">
            <a:spAutoFit/>
          </a:bodyPr>
          <a:lstStyle/>
          <a:p>
            <a:r>
              <a:rPr lang="el-GR" sz="2400" b="1" dirty="0">
                <a:latin typeface="Arial"/>
                <a:cs typeface="Arial"/>
              </a:rPr>
              <a:t>Πίνακας Αληθείας</a:t>
            </a:r>
            <a:endParaRPr lang="en-US" sz="2400" b="1" dirty="0"/>
          </a:p>
        </p:txBody>
      </p:sp>
    </p:spTree>
    <p:extLst>
      <p:ext uri="{BB962C8B-B14F-4D97-AF65-F5344CB8AC3E}">
        <p14:creationId xmlns:p14="http://schemas.microsoft.com/office/powerpoint/2010/main" val="11413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0" fill="hold"/>
                                        <p:tgtEl>
                                          <p:spTgt spid="13"/>
                                        </p:tgtEl>
                                        <p:attrNameLst>
                                          <p:attrName>ppt_w</p:attrName>
                                        </p:attrNameLst>
                                      </p:cBhvr>
                                      <p:tavLst>
                                        <p:tav tm="0">
                                          <p:val>
                                            <p:fltVal val="0"/>
                                          </p:val>
                                        </p:tav>
                                        <p:tav tm="100000">
                                          <p:val>
                                            <p:strVal val="#ppt_w"/>
                                          </p:val>
                                        </p:tav>
                                      </p:tavLst>
                                    </p:anim>
                                    <p:anim calcmode="lin" valueType="num">
                                      <p:cBhvr>
                                        <p:cTn id="8" dur="5000" fill="hold"/>
                                        <p:tgtEl>
                                          <p:spTgt spid="13"/>
                                        </p:tgtEl>
                                        <p:attrNameLst>
                                          <p:attrName>ppt_h</p:attrName>
                                        </p:attrNameLst>
                                      </p:cBhvr>
                                      <p:tavLst>
                                        <p:tav tm="0">
                                          <p:val>
                                            <p:fltVal val="0"/>
                                          </p:val>
                                        </p:tav>
                                        <p:tav tm="100000">
                                          <p:val>
                                            <p:strVal val="#ppt_h"/>
                                          </p:val>
                                        </p:tav>
                                      </p:tavLst>
                                    </p:anim>
                                    <p:animEffect transition="in" filter="fade">
                                      <p:cBhvr>
                                        <p:cTn id="9" dur="5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Θέση αριθμού διαφάνειας 1"/>
          <p:cNvSpPr>
            <a:spLocks noGrp="1"/>
          </p:cNvSpPr>
          <p:nvPr>
            <p:ph type="sldNum" sz="quarter" idx="10"/>
          </p:nvPr>
        </p:nvSpPr>
        <p:spPr>
          <a:noFill/>
          <a:ln>
            <a:miter lim="800000"/>
            <a:headEnd/>
            <a:tailEnd/>
          </a:ln>
        </p:spPr>
        <p:txBody>
          <a:bodyPr/>
          <a:lstStyle/>
          <a:p>
            <a:r>
              <a:rPr lang="el-GR">
                <a:latin typeface="Arial" pitchFamily="34" charset="0"/>
              </a:rPr>
              <a:t>4.10</a:t>
            </a:r>
          </a:p>
        </p:txBody>
      </p:sp>
      <p:sp>
        <p:nvSpPr>
          <p:cNvPr id="12291" name="Text Box 2"/>
          <p:cNvSpPr txBox="1">
            <a:spLocks noChangeArrowheads="1"/>
          </p:cNvSpPr>
          <p:nvPr/>
        </p:nvSpPr>
        <p:spPr bwMode="auto">
          <a:xfrm>
            <a:off x="0" y="0"/>
            <a:ext cx="6734175" cy="584200"/>
          </a:xfrm>
          <a:prstGeom prst="rect">
            <a:avLst/>
          </a:prstGeom>
          <a:noFill/>
          <a:ln w="9525">
            <a:noFill/>
            <a:miter lim="800000"/>
            <a:headEnd/>
            <a:tailEnd/>
          </a:ln>
          <a:effectLst/>
        </p:spPr>
        <p:txBody>
          <a:bodyPr wrap="none">
            <a:spAutoFit/>
          </a:bodyPr>
          <a:lstStyle/>
          <a:p>
            <a:r>
              <a:rPr lang="el-GR" sz="3200" baseline="0">
                <a:solidFill>
                  <a:schemeClr val="hlink"/>
                </a:solidFill>
              </a:rPr>
              <a:t>Λογικές πράξεις σε επίπεδο σχήματος</a:t>
            </a:r>
          </a:p>
        </p:txBody>
      </p:sp>
      <p:sp>
        <p:nvSpPr>
          <p:cNvPr id="12292" name="Rectangle 3"/>
          <p:cNvSpPr>
            <a:spLocks noChangeArrowheads="1"/>
          </p:cNvSpPr>
          <p:nvPr/>
        </p:nvSpPr>
        <p:spPr bwMode="auto">
          <a:xfrm>
            <a:off x="76200" y="685800"/>
            <a:ext cx="8915400" cy="2677656"/>
          </a:xfrm>
          <a:prstGeom prst="rect">
            <a:avLst/>
          </a:prstGeom>
          <a:solidFill>
            <a:schemeClr val="bg1"/>
          </a:solidFill>
          <a:ln w="9525">
            <a:noFill/>
            <a:miter lim="800000"/>
            <a:headEnd/>
            <a:tailEnd/>
          </a:ln>
          <a:effectLst/>
        </p:spPr>
        <p:txBody>
          <a:bodyPr>
            <a:spAutoFit/>
          </a:bodyPr>
          <a:lstStyle/>
          <a:p>
            <a:pPr algn="just"/>
            <a:r>
              <a:rPr lang="el-GR" sz="2800" b="0" baseline="0" dirty="0"/>
              <a:t>Και οι τέσσερις τελεστές (NOT, AND, OR, και XOR) μπορούν να εφαρμοστούν σε ένα σχήμα με </a:t>
            </a:r>
            <a:r>
              <a:rPr lang="el-GR" sz="2800" b="0" i="1" baseline="0" dirty="0"/>
              <a:t>n</a:t>
            </a:r>
            <a:r>
              <a:rPr lang="el-GR" sz="2800" b="0" baseline="0" dirty="0"/>
              <a:t> </a:t>
            </a:r>
            <a:r>
              <a:rPr lang="el-GR" sz="2800" b="0" baseline="0" dirty="0" err="1"/>
              <a:t>bit</a:t>
            </a:r>
            <a:r>
              <a:rPr lang="el-GR" sz="2800" b="0" baseline="0" dirty="0"/>
              <a:t>. Το αποτέλεσμα είναι το ίδιο όπως αν εφαρμόζαμε κάθε τελεστή σε κάθε μεμονωμένο </a:t>
            </a:r>
            <a:r>
              <a:rPr lang="el-GR" sz="2800" b="0" baseline="0" dirty="0" err="1"/>
              <a:t>bit</a:t>
            </a:r>
            <a:r>
              <a:rPr lang="el-GR" sz="2800" b="0" baseline="0" dirty="0"/>
              <a:t> για τον τελεστή NOT, και σε κάθε αντίστοιχο ζεύγος </a:t>
            </a:r>
            <a:r>
              <a:rPr lang="el-GR" sz="2800" b="0" baseline="0" dirty="0" err="1"/>
              <a:t>bit</a:t>
            </a:r>
            <a:r>
              <a:rPr lang="el-GR" sz="2800" b="0" baseline="0" dirty="0"/>
              <a:t> για τους άλλους τρεις τελεστές.</a:t>
            </a:r>
          </a:p>
        </p:txBody>
      </p:sp>
      <p:pic>
        <p:nvPicPr>
          <p:cNvPr id="12293" name="Picture 8"/>
          <p:cNvPicPr>
            <a:picLocks noChangeAspect="1" noChangeArrowheads="1"/>
          </p:cNvPicPr>
          <p:nvPr/>
        </p:nvPicPr>
        <p:blipFill>
          <a:blip r:embed="rId3"/>
          <a:srcRect/>
          <a:stretch>
            <a:fillRect/>
          </a:stretch>
        </p:blipFill>
        <p:spPr bwMode="auto">
          <a:xfrm>
            <a:off x="533399" y="3571876"/>
            <a:ext cx="8083401" cy="1714512"/>
          </a:xfrm>
          <a:prstGeom prst="rect">
            <a:avLst/>
          </a:prstGeom>
          <a:noFill/>
          <a:ln w="9525">
            <a:noFill/>
            <a:miter lim="800000"/>
            <a:headEnd/>
            <a:tailEnd/>
          </a:ln>
          <a:effectLst/>
        </p:spPr>
      </p:pic>
    </p:spTree>
    <p:extLst>
      <p:ext uri="{BB962C8B-B14F-4D97-AF65-F5344CB8AC3E}">
        <p14:creationId xmlns:p14="http://schemas.microsoft.com/office/powerpoint/2010/main" val="263854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Θέση αριθμού διαφάνειας 1"/>
          <p:cNvSpPr>
            <a:spLocks noGrp="1"/>
          </p:cNvSpPr>
          <p:nvPr>
            <p:ph type="sldNum" sz="quarter" idx="10"/>
          </p:nvPr>
        </p:nvSpPr>
        <p:spPr>
          <a:noFill/>
          <a:ln>
            <a:miter lim="800000"/>
            <a:headEnd/>
            <a:tailEnd/>
          </a:ln>
        </p:spPr>
        <p:txBody>
          <a:bodyPr/>
          <a:lstStyle/>
          <a:p>
            <a:r>
              <a:rPr lang="el-GR">
                <a:latin typeface="Arial" pitchFamily="34" charset="0"/>
              </a:rPr>
              <a:t>4.10</a:t>
            </a:r>
          </a:p>
        </p:txBody>
      </p:sp>
      <p:sp>
        <p:nvSpPr>
          <p:cNvPr id="12291" name="Text Box 2"/>
          <p:cNvSpPr txBox="1">
            <a:spLocks noChangeArrowheads="1"/>
          </p:cNvSpPr>
          <p:nvPr/>
        </p:nvSpPr>
        <p:spPr bwMode="auto">
          <a:xfrm>
            <a:off x="0" y="0"/>
            <a:ext cx="6734175" cy="584200"/>
          </a:xfrm>
          <a:prstGeom prst="rect">
            <a:avLst/>
          </a:prstGeom>
          <a:noFill/>
          <a:ln w="9525">
            <a:noFill/>
            <a:miter lim="800000"/>
            <a:headEnd/>
            <a:tailEnd/>
          </a:ln>
          <a:effectLst/>
        </p:spPr>
        <p:txBody>
          <a:bodyPr wrap="none">
            <a:spAutoFit/>
          </a:bodyPr>
          <a:lstStyle/>
          <a:p>
            <a:r>
              <a:rPr lang="el-GR" sz="3200" baseline="0">
                <a:solidFill>
                  <a:schemeClr val="hlink"/>
                </a:solidFill>
              </a:rPr>
              <a:t>Λογικές πράξεις σε επίπεδο σχήματος</a:t>
            </a:r>
          </a:p>
        </p:txBody>
      </p:sp>
      <p:sp>
        <p:nvSpPr>
          <p:cNvPr id="12292" name="Rectangle 3"/>
          <p:cNvSpPr>
            <a:spLocks noChangeArrowheads="1"/>
          </p:cNvSpPr>
          <p:nvPr/>
        </p:nvSpPr>
        <p:spPr bwMode="auto">
          <a:xfrm>
            <a:off x="76200" y="685800"/>
            <a:ext cx="8915400" cy="2677656"/>
          </a:xfrm>
          <a:prstGeom prst="rect">
            <a:avLst/>
          </a:prstGeom>
          <a:solidFill>
            <a:schemeClr val="bg1"/>
          </a:solidFill>
          <a:ln w="9525">
            <a:noFill/>
            <a:miter lim="800000"/>
            <a:headEnd/>
            <a:tailEnd/>
          </a:ln>
          <a:effectLst/>
        </p:spPr>
        <p:txBody>
          <a:bodyPr>
            <a:spAutoFit/>
          </a:bodyPr>
          <a:lstStyle/>
          <a:p>
            <a:pPr algn="just"/>
            <a:r>
              <a:rPr lang="el-GR" sz="2800" b="0" baseline="0" dirty="0"/>
              <a:t>Και οι τέσσερις τελεστές (NOT, AND, OR, και XOR) μπορούν να εφαρμοστούν σε ένα σχήμα με </a:t>
            </a:r>
            <a:r>
              <a:rPr lang="el-GR" sz="2800" b="0" i="1" baseline="0" dirty="0"/>
              <a:t>n</a:t>
            </a:r>
            <a:r>
              <a:rPr lang="el-GR" sz="2800" b="0" baseline="0" dirty="0"/>
              <a:t> </a:t>
            </a:r>
            <a:r>
              <a:rPr lang="el-GR" sz="2800" b="0" baseline="0" dirty="0" err="1"/>
              <a:t>bit</a:t>
            </a:r>
            <a:r>
              <a:rPr lang="el-GR" sz="2800" b="0" baseline="0" dirty="0"/>
              <a:t>. Το αποτέλεσμα είναι το ίδιο όπως αν εφαρμόζαμε κάθε τελεστή σε κάθε μεμονωμένο </a:t>
            </a:r>
            <a:r>
              <a:rPr lang="el-GR" sz="2800" b="0" baseline="0" dirty="0" err="1"/>
              <a:t>bit</a:t>
            </a:r>
            <a:r>
              <a:rPr lang="el-GR" sz="2800" b="0" baseline="0" dirty="0"/>
              <a:t> για τον τελεστή NOT, και σε κάθε αντίστοιχο ζεύγος </a:t>
            </a:r>
            <a:r>
              <a:rPr lang="el-GR" sz="2800" b="0" baseline="0" dirty="0" err="1"/>
              <a:t>bit</a:t>
            </a:r>
            <a:r>
              <a:rPr lang="el-GR" sz="2800" b="0" baseline="0" dirty="0"/>
              <a:t> για τους άλλους τρεις τελεστές.</a:t>
            </a:r>
          </a:p>
        </p:txBody>
      </p:sp>
      <p:pic>
        <p:nvPicPr>
          <p:cNvPr id="12293" name="Picture 8"/>
          <p:cNvPicPr>
            <a:picLocks noChangeAspect="1" noChangeArrowheads="1"/>
          </p:cNvPicPr>
          <p:nvPr/>
        </p:nvPicPr>
        <p:blipFill>
          <a:blip r:embed="rId3"/>
          <a:srcRect/>
          <a:stretch>
            <a:fillRect/>
          </a:stretch>
        </p:blipFill>
        <p:spPr bwMode="auto">
          <a:xfrm>
            <a:off x="533399" y="3571876"/>
            <a:ext cx="8083401" cy="1714512"/>
          </a:xfrm>
          <a:prstGeom prst="rect">
            <a:avLst/>
          </a:prstGeom>
          <a:noFill/>
          <a:ln w="9525">
            <a:noFill/>
            <a:miter lim="800000"/>
            <a:headEnd/>
            <a:tailEnd/>
          </a:ln>
          <a:effectLst/>
        </p:spPr>
      </p:pic>
      <p:grpSp>
        <p:nvGrpSpPr>
          <p:cNvPr id="7" name="Group 6">
            <a:extLst>
              <a:ext uri="{FF2B5EF4-FFF2-40B4-BE49-F238E27FC236}">
                <a16:creationId xmlns:a16="http://schemas.microsoft.com/office/drawing/2014/main" id="{33C1BA9B-56A6-B440-9215-7647512C01C9}"/>
              </a:ext>
            </a:extLst>
          </p:cNvPr>
          <p:cNvGrpSpPr/>
          <p:nvPr/>
        </p:nvGrpSpPr>
        <p:grpSpPr>
          <a:xfrm>
            <a:off x="2987824" y="3356992"/>
            <a:ext cx="5688632" cy="2817604"/>
            <a:chOff x="2987824" y="3356992"/>
            <a:chExt cx="5688632" cy="2817604"/>
          </a:xfrm>
        </p:grpSpPr>
        <p:sp>
          <p:nvSpPr>
            <p:cNvPr id="3" name="Rectangle 2"/>
            <p:cNvSpPr/>
            <p:nvPr/>
          </p:nvSpPr>
          <p:spPr>
            <a:xfrm>
              <a:off x="4139952" y="5805264"/>
              <a:ext cx="1141358" cy="369332"/>
            </a:xfrm>
            <a:prstGeom prst="rect">
              <a:avLst/>
            </a:prstGeom>
            <a:ln>
              <a:noFill/>
            </a:ln>
          </p:spPr>
          <p:txBody>
            <a:bodyPr wrap="none">
              <a:spAutoFit/>
            </a:bodyPr>
            <a:lstStyle/>
            <a:p>
              <a:r>
                <a:rPr lang="el-GR" b="1" dirty="0">
                  <a:solidFill>
                    <a:srgbClr val="FF0000"/>
                  </a:solidFill>
                </a:rPr>
                <a:t>ΜΑΣΚΕΣ</a:t>
              </a:r>
              <a:endParaRPr lang="en-US" b="1" dirty="0">
                <a:solidFill>
                  <a:srgbClr val="FF0000"/>
                </a:solidFill>
              </a:endParaRPr>
            </a:p>
          </p:txBody>
        </p:sp>
        <p:grpSp>
          <p:nvGrpSpPr>
            <p:cNvPr id="6" name="Group 5">
              <a:extLst>
                <a:ext uri="{FF2B5EF4-FFF2-40B4-BE49-F238E27FC236}">
                  <a16:creationId xmlns:a16="http://schemas.microsoft.com/office/drawing/2014/main" id="{ECD46C8C-D04A-1B42-BDAE-85E914C621E2}"/>
                </a:ext>
              </a:extLst>
            </p:cNvPr>
            <p:cNvGrpSpPr/>
            <p:nvPr/>
          </p:nvGrpSpPr>
          <p:grpSpPr>
            <a:xfrm>
              <a:off x="2987824" y="3356992"/>
              <a:ext cx="5688632" cy="2448272"/>
              <a:chOff x="2987824" y="3356992"/>
              <a:chExt cx="5688632" cy="2448272"/>
            </a:xfrm>
          </p:grpSpPr>
          <p:sp>
            <p:nvSpPr>
              <p:cNvPr id="2" name="Oval 1"/>
              <p:cNvSpPr/>
              <p:nvPr/>
            </p:nvSpPr>
            <p:spPr>
              <a:xfrm>
                <a:off x="2987824" y="3356992"/>
                <a:ext cx="936104" cy="936104"/>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364088" y="3356992"/>
                <a:ext cx="936104" cy="936104"/>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740352" y="3356992"/>
                <a:ext cx="936104" cy="936104"/>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a:stCxn id="3" idx="0"/>
                <a:endCxn id="2" idx="5"/>
              </p:cNvCxnSpPr>
              <p:nvPr/>
            </p:nvCxnSpPr>
            <p:spPr>
              <a:xfrm flipH="1" flipV="1">
                <a:off x="3786839" y="4156007"/>
                <a:ext cx="923792" cy="1649257"/>
              </a:xfrm>
              <a:prstGeom prst="line">
                <a:avLst/>
              </a:prstGeom>
              <a:ln w="762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3" idx="0"/>
                <a:endCxn id="9" idx="4"/>
              </p:cNvCxnSpPr>
              <p:nvPr/>
            </p:nvCxnSpPr>
            <p:spPr>
              <a:xfrm flipV="1">
                <a:off x="4710631" y="4293096"/>
                <a:ext cx="1121509" cy="1512168"/>
              </a:xfrm>
              <a:prstGeom prst="line">
                <a:avLst/>
              </a:prstGeom>
              <a:ln w="762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3" idx="0"/>
                <a:endCxn id="10" idx="3"/>
              </p:cNvCxnSpPr>
              <p:nvPr/>
            </p:nvCxnSpPr>
            <p:spPr>
              <a:xfrm flipV="1">
                <a:off x="4710631" y="4156007"/>
                <a:ext cx="3166810" cy="1649257"/>
              </a:xfrm>
              <a:prstGeom prst="line">
                <a:avLst/>
              </a:prstGeom>
              <a:ln w="762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grpSp>
      <p:sp>
        <p:nvSpPr>
          <p:cNvPr id="4" name="TextBox 3"/>
          <p:cNvSpPr txBox="1"/>
          <p:nvPr/>
        </p:nvSpPr>
        <p:spPr>
          <a:xfrm>
            <a:off x="2031822" y="2994124"/>
            <a:ext cx="851515" cy="369332"/>
          </a:xfrm>
          <a:prstGeom prst="rect">
            <a:avLst/>
          </a:prstGeom>
          <a:noFill/>
        </p:spPr>
        <p:txBody>
          <a:bodyPr wrap="none" rtlCol="0">
            <a:spAutoFit/>
          </a:bodyPr>
          <a:lstStyle/>
          <a:p>
            <a:r>
              <a:rPr lang="en-US" dirty="0"/>
              <a:t>(0 0 1)</a:t>
            </a:r>
          </a:p>
        </p:txBody>
      </p:sp>
      <p:sp>
        <p:nvSpPr>
          <p:cNvPr id="16" name="TextBox 15"/>
          <p:cNvSpPr txBox="1"/>
          <p:nvPr/>
        </p:nvSpPr>
        <p:spPr>
          <a:xfrm>
            <a:off x="624141" y="3218534"/>
            <a:ext cx="851515" cy="369332"/>
          </a:xfrm>
          <a:prstGeom prst="rect">
            <a:avLst/>
          </a:prstGeom>
          <a:noFill/>
        </p:spPr>
        <p:txBody>
          <a:bodyPr wrap="none" rtlCol="0">
            <a:spAutoFit/>
          </a:bodyPr>
          <a:lstStyle/>
          <a:p>
            <a:r>
              <a:rPr lang="en-US" dirty="0"/>
              <a:t>(0 0 1)</a:t>
            </a:r>
          </a:p>
        </p:txBody>
      </p:sp>
      <p:sp>
        <p:nvSpPr>
          <p:cNvPr id="18" name="TextBox 17"/>
          <p:cNvSpPr txBox="1"/>
          <p:nvPr/>
        </p:nvSpPr>
        <p:spPr>
          <a:xfrm>
            <a:off x="624140" y="5361160"/>
            <a:ext cx="851515" cy="369332"/>
          </a:xfrm>
          <a:prstGeom prst="rect">
            <a:avLst/>
          </a:prstGeom>
          <a:noFill/>
        </p:spPr>
        <p:txBody>
          <a:bodyPr wrap="none" rtlCol="0">
            <a:spAutoFit/>
          </a:bodyPr>
          <a:lstStyle/>
          <a:p>
            <a:r>
              <a:rPr lang="en-US" dirty="0"/>
              <a:t>(1 1 0)</a:t>
            </a:r>
          </a:p>
        </p:txBody>
      </p:sp>
      <p:sp>
        <p:nvSpPr>
          <p:cNvPr id="19" name="TextBox 18"/>
          <p:cNvSpPr txBox="1"/>
          <p:nvPr/>
        </p:nvSpPr>
        <p:spPr>
          <a:xfrm>
            <a:off x="3016883" y="2994124"/>
            <a:ext cx="851515" cy="369332"/>
          </a:xfrm>
          <a:prstGeom prst="rect">
            <a:avLst/>
          </a:prstGeom>
          <a:noFill/>
        </p:spPr>
        <p:txBody>
          <a:bodyPr wrap="none" rtlCol="0">
            <a:spAutoFit/>
          </a:bodyPr>
          <a:lstStyle/>
          <a:p>
            <a:r>
              <a:rPr lang="en-US" dirty="0"/>
              <a:t>(0 0 0)</a:t>
            </a:r>
          </a:p>
        </p:txBody>
      </p:sp>
      <p:sp>
        <p:nvSpPr>
          <p:cNvPr id="20" name="TextBox 19"/>
          <p:cNvSpPr txBox="1"/>
          <p:nvPr/>
        </p:nvSpPr>
        <p:spPr>
          <a:xfrm>
            <a:off x="2589513" y="5307946"/>
            <a:ext cx="851515" cy="369332"/>
          </a:xfrm>
          <a:prstGeom prst="rect">
            <a:avLst/>
          </a:prstGeom>
          <a:noFill/>
        </p:spPr>
        <p:txBody>
          <a:bodyPr wrap="none" rtlCol="0">
            <a:spAutoFit/>
          </a:bodyPr>
          <a:lstStyle/>
          <a:p>
            <a:r>
              <a:rPr lang="en-US" dirty="0"/>
              <a:t>(0 0 0)</a:t>
            </a:r>
          </a:p>
        </p:txBody>
      </p:sp>
      <p:sp>
        <p:nvSpPr>
          <p:cNvPr id="21" name="TextBox 20"/>
          <p:cNvSpPr txBox="1"/>
          <p:nvPr/>
        </p:nvSpPr>
        <p:spPr>
          <a:xfrm>
            <a:off x="4433991" y="2994124"/>
            <a:ext cx="851515" cy="369332"/>
          </a:xfrm>
          <a:prstGeom prst="rect">
            <a:avLst/>
          </a:prstGeom>
          <a:noFill/>
        </p:spPr>
        <p:txBody>
          <a:bodyPr wrap="none" rtlCol="0">
            <a:spAutoFit/>
          </a:bodyPr>
          <a:lstStyle/>
          <a:p>
            <a:r>
              <a:rPr lang="en-US" dirty="0"/>
              <a:t>(0 0 1)</a:t>
            </a:r>
          </a:p>
        </p:txBody>
      </p:sp>
      <p:sp>
        <p:nvSpPr>
          <p:cNvPr id="22" name="TextBox 21"/>
          <p:cNvSpPr txBox="1"/>
          <p:nvPr/>
        </p:nvSpPr>
        <p:spPr>
          <a:xfrm>
            <a:off x="5419052" y="2994124"/>
            <a:ext cx="851515" cy="369332"/>
          </a:xfrm>
          <a:prstGeom prst="rect">
            <a:avLst/>
          </a:prstGeom>
          <a:noFill/>
        </p:spPr>
        <p:txBody>
          <a:bodyPr wrap="none" rtlCol="0">
            <a:spAutoFit/>
          </a:bodyPr>
          <a:lstStyle/>
          <a:p>
            <a:r>
              <a:rPr lang="en-US" dirty="0"/>
              <a:t>(1 1 1)</a:t>
            </a:r>
          </a:p>
        </p:txBody>
      </p:sp>
      <p:sp>
        <p:nvSpPr>
          <p:cNvPr id="23" name="TextBox 22"/>
          <p:cNvSpPr txBox="1"/>
          <p:nvPr/>
        </p:nvSpPr>
        <p:spPr>
          <a:xfrm>
            <a:off x="5478787" y="5333518"/>
            <a:ext cx="851515" cy="369332"/>
          </a:xfrm>
          <a:prstGeom prst="rect">
            <a:avLst/>
          </a:prstGeom>
          <a:noFill/>
        </p:spPr>
        <p:txBody>
          <a:bodyPr wrap="none" rtlCol="0">
            <a:spAutoFit/>
          </a:bodyPr>
          <a:lstStyle/>
          <a:p>
            <a:r>
              <a:rPr lang="en-US"/>
              <a:t>(1 </a:t>
            </a:r>
            <a:r>
              <a:rPr lang="en-US" dirty="0"/>
              <a:t>1</a:t>
            </a:r>
            <a:r>
              <a:rPr lang="en-US"/>
              <a:t> </a:t>
            </a:r>
            <a:r>
              <a:rPr lang="en-US" dirty="0"/>
              <a:t>1)</a:t>
            </a:r>
          </a:p>
        </p:txBody>
      </p:sp>
      <p:sp>
        <p:nvSpPr>
          <p:cNvPr id="24" name="TextBox 23"/>
          <p:cNvSpPr txBox="1"/>
          <p:nvPr/>
        </p:nvSpPr>
        <p:spPr>
          <a:xfrm>
            <a:off x="6804519" y="2976966"/>
            <a:ext cx="851515" cy="369332"/>
          </a:xfrm>
          <a:prstGeom prst="rect">
            <a:avLst/>
          </a:prstGeom>
          <a:noFill/>
        </p:spPr>
        <p:txBody>
          <a:bodyPr wrap="none" rtlCol="0">
            <a:spAutoFit/>
          </a:bodyPr>
          <a:lstStyle/>
          <a:p>
            <a:r>
              <a:rPr lang="en-US" dirty="0"/>
              <a:t>(0 0 1)</a:t>
            </a:r>
          </a:p>
        </p:txBody>
      </p:sp>
      <p:sp>
        <p:nvSpPr>
          <p:cNvPr id="25" name="TextBox 24"/>
          <p:cNvSpPr txBox="1"/>
          <p:nvPr/>
        </p:nvSpPr>
        <p:spPr>
          <a:xfrm>
            <a:off x="7789580" y="2976966"/>
            <a:ext cx="851515" cy="369332"/>
          </a:xfrm>
          <a:prstGeom prst="rect">
            <a:avLst/>
          </a:prstGeom>
          <a:noFill/>
        </p:spPr>
        <p:txBody>
          <a:bodyPr wrap="none" rtlCol="0">
            <a:spAutoFit/>
          </a:bodyPr>
          <a:lstStyle/>
          <a:p>
            <a:r>
              <a:rPr lang="en-US" dirty="0"/>
              <a:t>(1 1 1)</a:t>
            </a:r>
          </a:p>
        </p:txBody>
      </p:sp>
      <p:sp>
        <p:nvSpPr>
          <p:cNvPr id="26" name="TextBox 25"/>
          <p:cNvSpPr txBox="1"/>
          <p:nvPr/>
        </p:nvSpPr>
        <p:spPr>
          <a:xfrm>
            <a:off x="7395605" y="5333462"/>
            <a:ext cx="851515" cy="369332"/>
          </a:xfrm>
          <a:prstGeom prst="rect">
            <a:avLst/>
          </a:prstGeom>
          <a:noFill/>
        </p:spPr>
        <p:txBody>
          <a:bodyPr wrap="none" rtlCol="0">
            <a:spAutoFit/>
          </a:bodyPr>
          <a:lstStyle/>
          <a:p>
            <a:r>
              <a:rPr lang="en-US" dirty="0"/>
              <a:t>(1 1 0)</a:t>
            </a:r>
          </a:p>
        </p:txBody>
      </p:sp>
      <p:sp>
        <p:nvSpPr>
          <p:cNvPr id="11" name="Rectangle 10"/>
          <p:cNvSpPr/>
          <p:nvPr/>
        </p:nvSpPr>
        <p:spPr>
          <a:xfrm>
            <a:off x="1979712" y="2904958"/>
            <a:ext cx="903625" cy="5240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561470" y="5283805"/>
            <a:ext cx="903625" cy="5240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876363" y="3433482"/>
            <a:ext cx="1117849" cy="1936446"/>
          </a:xfrm>
          <a:custGeom>
            <a:avLst/>
            <a:gdLst>
              <a:gd name="connsiteX0" fmla="*/ 526178 w 1117849"/>
              <a:gd name="connsiteY0" fmla="*/ 0 h 1936446"/>
              <a:gd name="connsiteX1" fmla="*/ 15190 w 1117849"/>
              <a:gd name="connsiteY1" fmla="*/ 466165 h 1936446"/>
              <a:gd name="connsiteX2" fmla="*/ 140696 w 1117849"/>
              <a:gd name="connsiteY2" fmla="*/ 797859 h 1936446"/>
              <a:gd name="connsiteX3" fmla="*/ 203449 w 1117849"/>
              <a:gd name="connsiteY3" fmla="*/ 1084730 h 1936446"/>
              <a:gd name="connsiteX4" fmla="*/ 6225 w 1117849"/>
              <a:gd name="connsiteY4" fmla="*/ 1461247 h 1936446"/>
              <a:gd name="connsiteX5" fmla="*/ 427566 w 1117849"/>
              <a:gd name="connsiteY5" fmla="*/ 1649506 h 1936446"/>
              <a:gd name="connsiteX6" fmla="*/ 149661 w 1117849"/>
              <a:gd name="connsiteY6" fmla="*/ 1936377 h 1936446"/>
              <a:gd name="connsiteX7" fmla="*/ 750296 w 1117849"/>
              <a:gd name="connsiteY7" fmla="*/ 1622612 h 1936446"/>
              <a:gd name="connsiteX8" fmla="*/ 1117849 w 1117849"/>
              <a:gd name="connsiteY8" fmla="*/ 1873624 h 19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9" h="1936446">
                <a:moveTo>
                  <a:pt x="526178" y="0"/>
                </a:moveTo>
                <a:cubicBezTo>
                  <a:pt x="302807" y="166594"/>
                  <a:pt x="79437" y="333189"/>
                  <a:pt x="15190" y="466165"/>
                </a:cubicBezTo>
                <a:cubicBezTo>
                  <a:pt x="-49057" y="599141"/>
                  <a:pt x="109319" y="694765"/>
                  <a:pt x="140696" y="797859"/>
                </a:cubicBezTo>
                <a:cubicBezTo>
                  <a:pt x="172072" y="900953"/>
                  <a:pt x="225861" y="974166"/>
                  <a:pt x="203449" y="1084730"/>
                </a:cubicBezTo>
                <a:cubicBezTo>
                  <a:pt x="181037" y="1195294"/>
                  <a:pt x="-31128" y="1367118"/>
                  <a:pt x="6225" y="1461247"/>
                </a:cubicBezTo>
                <a:cubicBezTo>
                  <a:pt x="43578" y="1555376"/>
                  <a:pt x="403660" y="1570318"/>
                  <a:pt x="427566" y="1649506"/>
                </a:cubicBezTo>
                <a:cubicBezTo>
                  <a:pt x="451472" y="1728694"/>
                  <a:pt x="95873" y="1940859"/>
                  <a:pt x="149661" y="1936377"/>
                </a:cubicBezTo>
                <a:cubicBezTo>
                  <a:pt x="203449" y="1931895"/>
                  <a:pt x="588932" y="1633071"/>
                  <a:pt x="750296" y="1622612"/>
                </a:cubicBezTo>
                <a:cubicBezTo>
                  <a:pt x="911660" y="1612153"/>
                  <a:pt x="1117849" y="1873624"/>
                  <a:pt x="1117849" y="187362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355147" y="2904958"/>
            <a:ext cx="903625" cy="5240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495498" y="5297327"/>
            <a:ext cx="903625" cy="5240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251798" y="3433482"/>
            <a:ext cx="1226989" cy="2149132"/>
          </a:xfrm>
          <a:custGeom>
            <a:avLst/>
            <a:gdLst>
              <a:gd name="connsiteX0" fmla="*/ 526178 w 1117849"/>
              <a:gd name="connsiteY0" fmla="*/ 0 h 1936446"/>
              <a:gd name="connsiteX1" fmla="*/ 15190 w 1117849"/>
              <a:gd name="connsiteY1" fmla="*/ 466165 h 1936446"/>
              <a:gd name="connsiteX2" fmla="*/ 140696 w 1117849"/>
              <a:gd name="connsiteY2" fmla="*/ 797859 h 1936446"/>
              <a:gd name="connsiteX3" fmla="*/ 203449 w 1117849"/>
              <a:gd name="connsiteY3" fmla="*/ 1084730 h 1936446"/>
              <a:gd name="connsiteX4" fmla="*/ 6225 w 1117849"/>
              <a:gd name="connsiteY4" fmla="*/ 1461247 h 1936446"/>
              <a:gd name="connsiteX5" fmla="*/ 427566 w 1117849"/>
              <a:gd name="connsiteY5" fmla="*/ 1649506 h 1936446"/>
              <a:gd name="connsiteX6" fmla="*/ 149661 w 1117849"/>
              <a:gd name="connsiteY6" fmla="*/ 1936377 h 1936446"/>
              <a:gd name="connsiteX7" fmla="*/ 750296 w 1117849"/>
              <a:gd name="connsiteY7" fmla="*/ 1622612 h 1936446"/>
              <a:gd name="connsiteX8" fmla="*/ 1117849 w 1117849"/>
              <a:gd name="connsiteY8" fmla="*/ 1873624 h 19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9" h="1936446">
                <a:moveTo>
                  <a:pt x="526178" y="0"/>
                </a:moveTo>
                <a:cubicBezTo>
                  <a:pt x="302807" y="166594"/>
                  <a:pt x="79437" y="333189"/>
                  <a:pt x="15190" y="466165"/>
                </a:cubicBezTo>
                <a:cubicBezTo>
                  <a:pt x="-49057" y="599141"/>
                  <a:pt x="109319" y="694765"/>
                  <a:pt x="140696" y="797859"/>
                </a:cubicBezTo>
                <a:cubicBezTo>
                  <a:pt x="172072" y="900953"/>
                  <a:pt x="225861" y="974166"/>
                  <a:pt x="203449" y="1084730"/>
                </a:cubicBezTo>
                <a:cubicBezTo>
                  <a:pt x="181037" y="1195294"/>
                  <a:pt x="-31128" y="1367118"/>
                  <a:pt x="6225" y="1461247"/>
                </a:cubicBezTo>
                <a:cubicBezTo>
                  <a:pt x="43578" y="1555376"/>
                  <a:pt x="403660" y="1570318"/>
                  <a:pt x="427566" y="1649506"/>
                </a:cubicBezTo>
                <a:cubicBezTo>
                  <a:pt x="451472" y="1728694"/>
                  <a:pt x="95873" y="1940859"/>
                  <a:pt x="149661" y="1936377"/>
                </a:cubicBezTo>
                <a:cubicBezTo>
                  <a:pt x="203449" y="1931895"/>
                  <a:pt x="588932" y="1633071"/>
                  <a:pt x="750296" y="1622612"/>
                </a:cubicBezTo>
                <a:cubicBezTo>
                  <a:pt x="911660" y="1612153"/>
                  <a:pt x="1117849" y="1873624"/>
                  <a:pt x="1117849" y="187362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737090" y="2941093"/>
            <a:ext cx="903625" cy="5240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377741" y="5274634"/>
            <a:ext cx="903625" cy="5240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6633742" y="3469617"/>
            <a:ext cx="736932" cy="2149132"/>
          </a:xfrm>
          <a:custGeom>
            <a:avLst/>
            <a:gdLst>
              <a:gd name="connsiteX0" fmla="*/ 526178 w 1117849"/>
              <a:gd name="connsiteY0" fmla="*/ 0 h 1936446"/>
              <a:gd name="connsiteX1" fmla="*/ 15190 w 1117849"/>
              <a:gd name="connsiteY1" fmla="*/ 466165 h 1936446"/>
              <a:gd name="connsiteX2" fmla="*/ 140696 w 1117849"/>
              <a:gd name="connsiteY2" fmla="*/ 797859 h 1936446"/>
              <a:gd name="connsiteX3" fmla="*/ 203449 w 1117849"/>
              <a:gd name="connsiteY3" fmla="*/ 1084730 h 1936446"/>
              <a:gd name="connsiteX4" fmla="*/ 6225 w 1117849"/>
              <a:gd name="connsiteY4" fmla="*/ 1461247 h 1936446"/>
              <a:gd name="connsiteX5" fmla="*/ 427566 w 1117849"/>
              <a:gd name="connsiteY5" fmla="*/ 1649506 h 1936446"/>
              <a:gd name="connsiteX6" fmla="*/ 149661 w 1117849"/>
              <a:gd name="connsiteY6" fmla="*/ 1936377 h 1936446"/>
              <a:gd name="connsiteX7" fmla="*/ 750296 w 1117849"/>
              <a:gd name="connsiteY7" fmla="*/ 1622612 h 1936446"/>
              <a:gd name="connsiteX8" fmla="*/ 1117849 w 1117849"/>
              <a:gd name="connsiteY8" fmla="*/ 1873624 h 19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9" h="1936446">
                <a:moveTo>
                  <a:pt x="526178" y="0"/>
                </a:moveTo>
                <a:cubicBezTo>
                  <a:pt x="302807" y="166594"/>
                  <a:pt x="79437" y="333189"/>
                  <a:pt x="15190" y="466165"/>
                </a:cubicBezTo>
                <a:cubicBezTo>
                  <a:pt x="-49057" y="599141"/>
                  <a:pt x="109319" y="694765"/>
                  <a:pt x="140696" y="797859"/>
                </a:cubicBezTo>
                <a:cubicBezTo>
                  <a:pt x="172072" y="900953"/>
                  <a:pt x="225861" y="974166"/>
                  <a:pt x="203449" y="1084730"/>
                </a:cubicBezTo>
                <a:cubicBezTo>
                  <a:pt x="181037" y="1195294"/>
                  <a:pt x="-31128" y="1367118"/>
                  <a:pt x="6225" y="1461247"/>
                </a:cubicBezTo>
                <a:cubicBezTo>
                  <a:pt x="43578" y="1555376"/>
                  <a:pt x="403660" y="1570318"/>
                  <a:pt x="427566" y="1649506"/>
                </a:cubicBezTo>
                <a:cubicBezTo>
                  <a:pt x="451472" y="1728694"/>
                  <a:pt x="95873" y="1940859"/>
                  <a:pt x="149661" y="1936377"/>
                </a:cubicBezTo>
                <a:cubicBezTo>
                  <a:pt x="203449" y="1931895"/>
                  <a:pt x="588932" y="1633071"/>
                  <a:pt x="750296" y="1622612"/>
                </a:cubicBezTo>
                <a:cubicBezTo>
                  <a:pt x="911660" y="1612153"/>
                  <a:pt x="1117849" y="1873624"/>
                  <a:pt x="1117849" y="187362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3859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Θέση αριθμού διαφάνειας 1"/>
          <p:cNvSpPr>
            <a:spLocks noGrp="1"/>
          </p:cNvSpPr>
          <p:nvPr>
            <p:ph type="sldNum" sz="quarter" idx="10"/>
          </p:nvPr>
        </p:nvSpPr>
        <p:spPr>
          <a:noFill/>
          <a:ln>
            <a:miter lim="800000"/>
            <a:headEnd/>
            <a:tailEnd/>
          </a:ln>
        </p:spPr>
        <p:txBody>
          <a:bodyPr/>
          <a:lstStyle/>
          <a:p>
            <a:r>
              <a:rPr lang="el-GR">
                <a:latin typeface="Arial" pitchFamily="34" charset="0"/>
              </a:rPr>
              <a:t>4.15</a:t>
            </a:r>
          </a:p>
        </p:txBody>
      </p:sp>
      <p:sp>
        <p:nvSpPr>
          <p:cNvPr id="17411" name="Rectangle 2"/>
          <p:cNvSpPr>
            <a:spLocks noChangeArrowheads="1"/>
          </p:cNvSpPr>
          <p:nvPr/>
        </p:nvSpPr>
        <p:spPr bwMode="auto">
          <a:xfrm>
            <a:off x="76200" y="0"/>
            <a:ext cx="3048000" cy="579438"/>
          </a:xfrm>
          <a:prstGeom prst="rect">
            <a:avLst/>
          </a:prstGeom>
          <a:solidFill>
            <a:schemeClr val="bg1"/>
          </a:solidFill>
          <a:ln w="9525">
            <a:noFill/>
            <a:miter lim="800000"/>
            <a:headEnd/>
            <a:tailEnd/>
          </a:ln>
          <a:effectLst/>
        </p:spPr>
        <p:txBody>
          <a:bodyPr>
            <a:spAutoFit/>
          </a:bodyPr>
          <a:lstStyle/>
          <a:p>
            <a:pPr algn="just"/>
            <a:r>
              <a:rPr lang="el-GR" sz="3200" baseline="0">
                <a:solidFill>
                  <a:srgbClr val="660066"/>
                </a:solidFill>
              </a:rPr>
              <a:t>Εφαρμογές</a:t>
            </a:r>
          </a:p>
        </p:txBody>
      </p:sp>
      <p:sp>
        <p:nvSpPr>
          <p:cNvPr id="17412" name="Rectangle 3"/>
          <p:cNvSpPr>
            <a:spLocks noChangeArrowheads="1"/>
          </p:cNvSpPr>
          <p:nvPr/>
        </p:nvSpPr>
        <p:spPr bwMode="auto">
          <a:xfrm>
            <a:off x="76200" y="882650"/>
            <a:ext cx="8915400" cy="954088"/>
          </a:xfrm>
          <a:prstGeom prst="rect">
            <a:avLst/>
          </a:prstGeom>
          <a:solidFill>
            <a:schemeClr val="bg1"/>
          </a:solidFill>
          <a:ln w="9525">
            <a:noFill/>
            <a:miter lim="800000"/>
            <a:headEnd/>
            <a:tailEnd/>
          </a:ln>
          <a:effectLst/>
        </p:spPr>
        <p:txBody>
          <a:bodyPr>
            <a:spAutoFit/>
          </a:bodyPr>
          <a:lstStyle/>
          <a:p>
            <a:pPr algn="just"/>
            <a:r>
              <a:rPr lang="el-GR" sz="2800" b="0" baseline="0"/>
              <a:t>Για την τροποποίηση ενός σχήματος bit μπορούν να εφαρμοστούν οι τέσσερις λογικές πράξεις.</a:t>
            </a:r>
          </a:p>
        </p:txBody>
      </p:sp>
      <p:sp>
        <p:nvSpPr>
          <p:cNvPr id="17413" name="Rectangle 4"/>
          <p:cNvSpPr>
            <a:spLocks noChangeArrowheads="1"/>
          </p:cNvSpPr>
          <p:nvPr/>
        </p:nvSpPr>
        <p:spPr bwMode="auto">
          <a:xfrm>
            <a:off x="0" y="2209800"/>
            <a:ext cx="8915400" cy="3081338"/>
          </a:xfrm>
          <a:prstGeom prst="rect">
            <a:avLst/>
          </a:prstGeom>
          <a:solidFill>
            <a:schemeClr val="bg1"/>
          </a:solidFill>
          <a:ln w="9525">
            <a:noFill/>
            <a:miter lim="800000"/>
            <a:headEnd/>
            <a:tailEnd/>
          </a:ln>
          <a:effectLst/>
        </p:spPr>
        <p:txBody>
          <a:bodyPr>
            <a:spAutoFit/>
          </a:bodyPr>
          <a:lstStyle/>
          <a:p>
            <a:pPr algn="just">
              <a:spcAft>
                <a:spcPct val="100000"/>
              </a:spcAft>
              <a:buFont typeface="Wingdings" pitchFamily="2" charset="2"/>
              <a:buChar char="q"/>
            </a:pPr>
            <a:r>
              <a:rPr lang="el-GR" sz="2800" b="0" baseline="0" dirty="0"/>
              <a:t> </a:t>
            </a:r>
            <a:r>
              <a:rPr lang="el-GR" sz="2800" baseline="0" dirty="0">
                <a:solidFill>
                  <a:schemeClr val="folHlink"/>
                </a:solidFill>
              </a:rPr>
              <a:t>Συμπλήρωμα (NOT)</a:t>
            </a:r>
          </a:p>
          <a:p>
            <a:pPr algn="just">
              <a:spcAft>
                <a:spcPct val="100000"/>
              </a:spcAft>
              <a:buFont typeface="Wingdings" pitchFamily="2" charset="2"/>
              <a:buChar char="q"/>
            </a:pPr>
            <a:r>
              <a:rPr lang="el-GR" sz="2800" b="0" baseline="0" dirty="0"/>
              <a:t> </a:t>
            </a:r>
            <a:r>
              <a:rPr lang="el-GR" sz="2800" baseline="0" dirty="0">
                <a:solidFill>
                  <a:schemeClr val="folHlink"/>
                </a:solidFill>
              </a:rPr>
              <a:t>Απενεργοποίηση (AND)</a:t>
            </a:r>
          </a:p>
          <a:p>
            <a:pPr algn="just">
              <a:spcAft>
                <a:spcPct val="100000"/>
              </a:spcAft>
              <a:buFont typeface="Wingdings" pitchFamily="2" charset="2"/>
              <a:buChar char="q"/>
            </a:pPr>
            <a:r>
              <a:rPr lang="el-GR" sz="2800" b="0" baseline="0" dirty="0"/>
              <a:t> </a:t>
            </a:r>
            <a:r>
              <a:rPr lang="el-GR" sz="2800" baseline="0" dirty="0">
                <a:solidFill>
                  <a:schemeClr val="folHlink"/>
                </a:solidFill>
              </a:rPr>
              <a:t>Ενεργοποίηση (OR)</a:t>
            </a:r>
          </a:p>
          <a:p>
            <a:pPr algn="just">
              <a:spcAft>
                <a:spcPct val="100000"/>
              </a:spcAft>
              <a:buFont typeface="Wingdings" pitchFamily="2" charset="2"/>
              <a:buChar char="q"/>
            </a:pPr>
            <a:r>
              <a:rPr lang="el-GR" sz="2800" b="0" baseline="0" dirty="0"/>
              <a:t> </a:t>
            </a:r>
            <a:r>
              <a:rPr lang="el-GR" sz="2800" baseline="0" dirty="0">
                <a:solidFill>
                  <a:schemeClr val="folHlink"/>
                </a:solidFill>
              </a:rPr>
              <a:t>Αντιστροφή (XOR)</a:t>
            </a:r>
          </a:p>
        </p:txBody>
      </p:sp>
      <p:sp>
        <p:nvSpPr>
          <p:cNvPr id="2" name="TextBox 1"/>
          <p:cNvSpPr txBox="1"/>
          <p:nvPr/>
        </p:nvSpPr>
        <p:spPr>
          <a:xfrm>
            <a:off x="4443255" y="3131676"/>
            <a:ext cx="2485424" cy="369332"/>
          </a:xfrm>
          <a:prstGeom prst="rect">
            <a:avLst/>
          </a:prstGeom>
          <a:noFill/>
        </p:spPr>
        <p:txBody>
          <a:bodyPr wrap="none" rtlCol="0">
            <a:spAutoFit/>
          </a:bodyPr>
          <a:lstStyle/>
          <a:p>
            <a:r>
              <a:rPr lang="el-GR" dirty="0"/>
              <a:t>(όταν </a:t>
            </a:r>
            <a:r>
              <a:rPr lang="el-GR"/>
              <a:t>η μάσκα είναι 0) </a:t>
            </a:r>
            <a:endParaRPr lang="en-US" dirty="0"/>
          </a:p>
        </p:txBody>
      </p:sp>
      <p:sp>
        <p:nvSpPr>
          <p:cNvPr id="9" name="TextBox 8"/>
          <p:cNvSpPr txBox="1"/>
          <p:nvPr/>
        </p:nvSpPr>
        <p:spPr>
          <a:xfrm>
            <a:off x="4067944" y="4005092"/>
            <a:ext cx="2485424" cy="369332"/>
          </a:xfrm>
          <a:prstGeom prst="rect">
            <a:avLst/>
          </a:prstGeom>
          <a:noFill/>
        </p:spPr>
        <p:txBody>
          <a:bodyPr wrap="none" rtlCol="0">
            <a:spAutoFit/>
          </a:bodyPr>
          <a:lstStyle/>
          <a:p>
            <a:r>
              <a:rPr lang="el-GR" dirty="0"/>
              <a:t>(όταν η μάσκα </a:t>
            </a:r>
            <a:r>
              <a:rPr lang="el-GR"/>
              <a:t>είναι 1) </a:t>
            </a:r>
            <a:endParaRPr lang="en-US" dirty="0"/>
          </a:p>
        </p:txBody>
      </p:sp>
      <p:sp>
        <p:nvSpPr>
          <p:cNvPr id="10" name="TextBox 9"/>
          <p:cNvSpPr txBox="1"/>
          <p:nvPr/>
        </p:nvSpPr>
        <p:spPr>
          <a:xfrm>
            <a:off x="3779912" y="4851487"/>
            <a:ext cx="2485424" cy="369332"/>
          </a:xfrm>
          <a:prstGeom prst="rect">
            <a:avLst/>
          </a:prstGeom>
          <a:noFill/>
        </p:spPr>
        <p:txBody>
          <a:bodyPr wrap="none" rtlCol="0">
            <a:spAutoFit/>
          </a:bodyPr>
          <a:lstStyle/>
          <a:p>
            <a:r>
              <a:rPr lang="el-GR" dirty="0"/>
              <a:t>(όταν η μάσκα είναι 1) </a:t>
            </a:r>
            <a:endParaRPr lang="en-US" dirty="0"/>
          </a:p>
        </p:txBody>
      </p:sp>
    </p:spTree>
    <p:extLst>
      <p:ext uri="{BB962C8B-B14F-4D97-AF65-F5344CB8AC3E}">
        <p14:creationId xmlns:p14="http://schemas.microsoft.com/office/powerpoint/2010/main" val="1987724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Θέση αριθμού διαφάνειας 1"/>
          <p:cNvSpPr>
            <a:spLocks noGrp="1"/>
          </p:cNvSpPr>
          <p:nvPr>
            <p:ph type="sldNum" sz="quarter" idx="10"/>
          </p:nvPr>
        </p:nvSpPr>
        <p:spPr>
          <a:noFill/>
          <a:ln>
            <a:miter lim="800000"/>
            <a:headEnd/>
            <a:tailEnd/>
          </a:ln>
        </p:spPr>
        <p:txBody>
          <a:bodyPr/>
          <a:lstStyle/>
          <a:p>
            <a:r>
              <a:rPr lang="el-GR">
                <a:latin typeface="Arial" pitchFamily="34" charset="0"/>
              </a:rPr>
              <a:t>4.16</a:t>
            </a:r>
          </a:p>
        </p:txBody>
      </p:sp>
      <p:sp>
        <p:nvSpPr>
          <p:cNvPr id="18435" name="Text Box 2"/>
          <p:cNvSpPr txBox="1">
            <a:spLocks noChangeArrowheads="1"/>
          </p:cNvSpPr>
          <p:nvPr/>
        </p:nvSpPr>
        <p:spPr bwMode="auto">
          <a:xfrm>
            <a:off x="76200" y="152400"/>
            <a:ext cx="7166705" cy="400110"/>
          </a:xfrm>
          <a:prstGeom prst="rect">
            <a:avLst/>
          </a:prstGeom>
          <a:solidFill>
            <a:schemeClr val="folHlink"/>
          </a:solidFill>
          <a:ln w="9525">
            <a:noFill/>
            <a:miter lim="800000"/>
            <a:headEnd/>
            <a:tailEnd/>
          </a:ln>
          <a:effectLst/>
        </p:spPr>
        <p:txBody>
          <a:bodyPr wrap="none">
            <a:spAutoFit/>
          </a:bodyPr>
          <a:lstStyle/>
          <a:p>
            <a:r>
              <a:rPr lang="el-GR" baseline="0" dirty="0">
                <a:solidFill>
                  <a:schemeClr val="bg1"/>
                </a:solidFill>
              </a:rPr>
              <a:t>Παράδειγμα </a:t>
            </a:r>
            <a:r>
              <a:rPr lang="en-US" baseline="0" dirty="0">
                <a:solidFill>
                  <a:schemeClr val="bg1"/>
                </a:solidFill>
              </a:rPr>
              <a:t>AND – </a:t>
            </a:r>
            <a:r>
              <a:rPr lang="el-GR" baseline="0" dirty="0">
                <a:solidFill>
                  <a:schemeClr val="bg1"/>
                </a:solidFill>
              </a:rPr>
              <a:t>ΑΠΕΝΕΡΓΟΠΟΙΗΣΗ</a:t>
            </a:r>
            <a:r>
              <a:rPr lang="en-US" baseline="0" dirty="0">
                <a:solidFill>
                  <a:schemeClr val="bg1"/>
                </a:solidFill>
              </a:rPr>
              <a:t> (OTAN </a:t>
            </a:r>
            <a:r>
              <a:rPr lang="el-GR" baseline="0" dirty="0">
                <a:solidFill>
                  <a:schemeClr val="bg1"/>
                </a:solidFill>
              </a:rPr>
              <a:t>ΜΑΣΚΑ</a:t>
            </a:r>
            <a:r>
              <a:rPr lang="el-GR" dirty="0">
                <a:solidFill>
                  <a:schemeClr val="bg1"/>
                </a:solidFill>
              </a:rPr>
              <a:t> ΕΊΝΑΙ 0)</a:t>
            </a:r>
            <a:endParaRPr lang="el-GR" sz="2000" i="1" baseline="0" dirty="0">
              <a:solidFill>
                <a:schemeClr val="bg1"/>
              </a:solidFill>
            </a:endParaRPr>
          </a:p>
        </p:txBody>
      </p:sp>
      <p:sp>
        <p:nvSpPr>
          <p:cNvPr id="1224707" name="Rectangle 3"/>
          <p:cNvSpPr>
            <a:spLocks noChangeArrowheads="1"/>
          </p:cNvSpPr>
          <p:nvPr/>
        </p:nvSpPr>
        <p:spPr bwMode="auto">
          <a:xfrm>
            <a:off x="76200" y="688975"/>
            <a:ext cx="82296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lgn="just" eaLnBrk="1" hangingPunct="1">
              <a:defRPr/>
            </a:pPr>
            <a:r>
              <a:rPr lang="el-GR" b="0" baseline="0" dirty="0">
                <a:effectLst>
                  <a:outerShdw blurRad="38100" dist="38100" dir="2700000" algn="tl">
                    <a:srgbClr val="C0C0C0"/>
                  </a:outerShdw>
                </a:effectLst>
                <a:latin typeface="Times New Roman" charset="0"/>
              </a:rPr>
              <a:t>Χρησιμοποιήστε μια μάσκα για να απενεργοποιήσετε τα πέντε αριστερότερα </a:t>
            </a:r>
            <a:r>
              <a:rPr lang="el-GR" b="0" baseline="0" dirty="0" err="1">
                <a:effectLst>
                  <a:outerShdw blurRad="38100" dist="38100" dir="2700000" algn="tl">
                    <a:srgbClr val="C0C0C0"/>
                  </a:outerShdw>
                </a:effectLst>
                <a:latin typeface="Times New Roman" charset="0"/>
              </a:rPr>
              <a:t>bit</a:t>
            </a:r>
            <a:r>
              <a:rPr lang="el-GR" b="0" baseline="0" dirty="0">
                <a:effectLst>
                  <a:outerShdw blurRad="38100" dist="38100" dir="2700000" algn="tl">
                    <a:srgbClr val="C0C0C0"/>
                  </a:outerShdw>
                </a:effectLst>
                <a:latin typeface="Times New Roman" charset="0"/>
              </a:rPr>
              <a:t> ενός σχήματος. Ελέγξτε τη μάσκα με το σχήμα 10100110.</a:t>
            </a:r>
          </a:p>
        </p:txBody>
      </p:sp>
      <p:sp>
        <p:nvSpPr>
          <p:cNvPr id="1224708" name="Rectangle 4"/>
          <p:cNvSpPr>
            <a:spLocks noChangeArrowheads="1"/>
          </p:cNvSpPr>
          <p:nvPr/>
        </p:nvSpPr>
        <p:spPr bwMode="auto">
          <a:xfrm>
            <a:off x="76200" y="1924050"/>
            <a:ext cx="82296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lgn="just" eaLnBrk="1" hangingPunct="1">
              <a:defRPr/>
            </a:pPr>
            <a:r>
              <a:rPr lang="el-GR" baseline="0">
                <a:solidFill>
                  <a:schemeClr val="folHlink"/>
                </a:solidFill>
                <a:effectLst>
                  <a:outerShdw blurRad="38100" dist="38100" dir="2700000" algn="tl">
                    <a:srgbClr val="C0C0C0"/>
                  </a:outerShdw>
                </a:effectLst>
                <a:latin typeface="Times New Roman" charset="0"/>
              </a:rPr>
              <a:t>Λύση</a:t>
            </a:r>
          </a:p>
          <a:p>
            <a:pPr algn="just" eaLnBrk="1" hangingPunct="1">
              <a:defRPr/>
            </a:pPr>
            <a:r>
              <a:rPr lang="el-GR" b="0" baseline="0">
                <a:effectLst>
                  <a:outerShdw blurRad="38100" dist="38100" dir="2700000" algn="tl">
                    <a:srgbClr val="C0C0C0"/>
                  </a:outerShdw>
                </a:effectLst>
                <a:latin typeface="Times New Roman" charset="0"/>
              </a:rPr>
              <a:t>Η μάσκα είναι 00000111. Το αποτέλεσμα της εφαρμογής της μάσκας είναι το εξής:</a:t>
            </a:r>
          </a:p>
        </p:txBody>
      </p:sp>
      <p:graphicFrame>
        <p:nvGraphicFramePr>
          <p:cNvPr id="3" name="Πίνακας 2"/>
          <p:cNvGraphicFramePr>
            <a:graphicFrameLocks noGrp="1"/>
          </p:cNvGraphicFramePr>
          <p:nvPr/>
        </p:nvGraphicFramePr>
        <p:xfrm>
          <a:off x="304800" y="3429000"/>
          <a:ext cx="7162800" cy="1600200"/>
        </p:xfrm>
        <a:graphic>
          <a:graphicData uri="http://schemas.openxmlformats.org/drawingml/2006/table">
            <a:tbl>
              <a:tblPr/>
              <a:tblGrid>
                <a:gridCol w="1023938">
                  <a:extLst>
                    <a:ext uri="{9D8B030D-6E8A-4147-A177-3AD203B41FA5}">
                      <a16:colId xmlns:a16="http://schemas.microsoft.com/office/drawing/2014/main" val="20000"/>
                    </a:ext>
                  </a:extLst>
                </a:gridCol>
                <a:gridCol w="511175">
                  <a:extLst>
                    <a:ext uri="{9D8B030D-6E8A-4147-A177-3AD203B41FA5}">
                      <a16:colId xmlns:a16="http://schemas.microsoft.com/office/drawing/2014/main" val="20001"/>
                    </a:ext>
                  </a:extLst>
                </a:gridCol>
                <a:gridCol w="511175">
                  <a:extLst>
                    <a:ext uri="{9D8B030D-6E8A-4147-A177-3AD203B41FA5}">
                      <a16:colId xmlns:a16="http://schemas.microsoft.com/office/drawing/2014/main" val="20002"/>
                    </a:ext>
                  </a:extLst>
                </a:gridCol>
                <a:gridCol w="511175">
                  <a:extLst>
                    <a:ext uri="{9D8B030D-6E8A-4147-A177-3AD203B41FA5}">
                      <a16:colId xmlns:a16="http://schemas.microsoft.com/office/drawing/2014/main" val="20003"/>
                    </a:ext>
                  </a:extLst>
                </a:gridCol>
                <a:gridCol w="512762">
                  <a:extLst>
                    <a:ext uri="{9D8B030D-6E8A-4147-A177-3AD203B41FA5}">
                      <a16:colId xmlns:a16="http://schemas.microsoft.com/office/drawing/2014/main" val="20004"/>
                    </a:ext>
                  </a:extLst>
                </a:gridCol>
                <a:gridCol w="511175">
                  <a:extLst>
                    <a:ext uri="{9D8B030D-6E8A-4147-A177-3AD203B41FA5}">
                      <a16:colId xmlns:a16="http://schemas.microsoft.com/office/drawing/2014/main" val="20005"/>
                    </a:ext>
                  </a:extLst>
                </a:gridCol>
                <a:gridCol w="511175">
                  <a:extLst>
                    <a:ext uri="{9D8B030D-6E8A-4147-A177-3AD203B41FA5}">
                      <a16:colId xmlns:a16="http://schemas.microsoft.com/office/drawing/2014/main" val="20006"/>
                    </a:ext>
                  </a:extLst>
                </a:gridCol>
                <a:gridCol w="512763">
                  <a:extLst>
                    <a:ext uri="{9D8B030D-6E8A-4147-A177-3AD203B41FA5}">
                      <a16:colId xmlns:a16="http://schemas.microsoft.com/office/drawing/2014/main" val="20007"/>
                    </a:ext>
                  </a:extLst>
                </a:gridCol>
                <a:gridCol w="511175">
                  <a:extLst>
                    <a:ext uri="{9D8B030D-6E8A-4147-A177-3AD203B41FA5}">
                      <a16:colId xmlns:a16="http://schemas.microsoft.com/office/drawing/2014/main" val="20008"/>
                    </a:ext>
                  </a:extLst>
                </a:gridCol>
                <a:gridCol w="682625">
                  <a:extLst>
                    <a:ext uri="{9D8B030D-6E8A-4147-A177-3AD203B41FA5}">
                      <a16:colId xmlns:a16="http://schemas.microsoft.com/office/drawing/2014/main" val="20009"/>
                    </a:ext>
                  </a:extLst>
                </a:gridCol>
                <a:gridCol w="1363662">
                  <a:extLst>
                    <a:ext uri="{9D8B030D-6E8A-4147-A177-3AD203B41FA5}">
                      <a16:colId xmlns:a16="http://schemas.microsoft.com/office/drawing/2014/main" val="20010"/>
                    </a:ext>
                  </a:extLst>
                </a:gridCol>
              </a:tblGrid>
              <a:tr h="400050">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 </a:t>
                      </a:r>
                    </a:p>
                  </a:txBody>
                  <a:tcPr marL="76200" marR="7620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 </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 </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 </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 </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 </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 </a:t>
                      </a:r>
                    </a:p>
                  </a:txBody>
                  <a:tcPr marL="76200" marR="7620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rgbClr val="000000"/>
                          </a:solidFill>
                          <a:effectLst/>
                          <a:latin typeface="Calibri" pitchFamily="34" charset="0"/>
                          <a:cs typeface="Times New Roman" pitchFamily="18" charset="0"/>
                        </a:rPr>
                        <a:t>Είσοδος  </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400050">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rgbClr val="000000"/>
                          </a:solidFill>
                          <a:effectLst/>
                          <a:latin typeface="Calibri" pitchFamily="34" charset="0"/>
                          <a:cs typeface="Times New Roman" pitchFamily="18" charset="0"/>
                        </a:rPr>
                        <a:t>AND</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 </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 </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 </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 </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 </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 </a:t>
                      </a:r>
                    </a:p>
                  </a:txBody>
                  <a:tcPr marL="76200" marR="7620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rgbClr val="000000"/>
                          </a:solidFill>
                          <a:effectLst/>
                          <a:latin typeface="Calibri" pitchFamily="34" charset="0"/>
                          <a:cs typeface="Times New Roman" pitchFamily="18" charset="0"/>
                        </a:rPr>
                        <a:t>Μάσκα</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800100">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 </a:t>
                      </a:r>
                    </a:p>
                  </a:txBody>
                  <a:tcPr marL="76200" marR="7620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FFFF"/>
                          </a:solidFill>
                          <a:effectLst/>
                          <a:latin typeface="Calibri" pitchFamily="34" charset="0"/>
                          <a:cs typeface="Times New Roman" pitchFamily="18" charset="0"/>
                        </a:rPr>
                        <a:t>0</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FFFF"/>
                          </a:solidFill>
                          <a:effectLst/>
                          <a:latin typeface="Calibri" pitchFamily="34" charset="0"/>
                          <a:cs typeface="Times New Roman" pitchFamily="18" charset="0"/>
                        </a:rPr>
                        <a:t>0</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FFFF"/>
                          </a:solidFill>
                          <a:effectLst/>
                          <a:latin typeface="Calibri" pitchFamily="34" charset="0"/>
                          <a:cs typeface="Times New Roman" pitchFamily="18" charset="0"/>
                        </a:rPr>
                        <a:t>0</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FFFF"/>
                          </a:solidFill>
                          <a:effectLst/>
                          <a:latin typeface="Calibri" pitchFamily="34" charset="0"/>
                          <a:cs typeface="Times New Roman" pitchFamily="18" charset="0"/>
                        </a:rPr>
                        <a:t>0</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FFFF"/>
                          </a:solidFill>
                          <a:effectLst/>
                          <a:latin typeface="Calibri" pitchFamily="34" charset="0"/>
                          <a:cs typeface="Times New Roman" pitchFamily="18" charset="0"/>
                        </a:rPr>
                        <a:t>0</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00FF"/>
                          </a:solidFill>
                          <a:effectLst/>
                          <a:latin typeface="Calibri" pitchFamily="34" charset="0"/>
                          <a:cs typeface="Times New Roman" pitchFamily="18" charset="0"/>
                        </a:rPr>
                        <a:t>1</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E6E6E6"/>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00FF"/>
                          </a:solidFill>
                          <a:effectLst/>
                          <a:latin typeface="Calibri" pitchFamily="34" charset="0"/>
                          <a:cs typeface="Times New Roman" pitchFamily="18" charset="0"/>
                        </a:rPr>
                        <a:t>1</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E6E6E6"/>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00FF"/>
                          </a:solidFill>
                          <a:effectLst/>
                          <a:latin typeface="Calibri" pitchFamily="34" charset="0"/>
                          <a:cs typeface="Times New Roman" pitchFamily="18" charset="0"/>
                        </a:rPr>
                        <a:t>0</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E6E6E6"/>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 </a:t>
                      </a:r>
                    </a:p>
                  </a:txBody>
                  <a:tcPr marL="76200" marR="7620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dirty="0">
                          <a:ln>
                            <a:noFill/>
                          </a:ln>
                          <a:solidFill>
                            <a:srgbClr val="000000"/>
                          </a:solidFill>
                          <a:effectLst/>
                          <a:latin typeface="Calibri" pitchFamily="34" charset="0"/>
                          <a:cs typeface="Times New Roman" pitchFamily="18" charset="0"/>
                        </a:rPr>
                        <a:t>Έξοδος	</a:t>
                      </a:r>
                      <a:endParaRPr kumimoji="0" lang="el-GR" sz="2000" b="0" i="0" u="none" strike="noStrike" cap="none" normalizeH="0" baseline="0" dirty="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9" name="Picture 8"/>
          <p:cNvPicPr>
            <a:picLocks noChangeAspect="1" noChangeArrowheads="1"/>
          </p:cNvPicPr>
          <p:nvPr/>
        </p:nvPicPr>
        <p:blipFill rotWithShape="1">
          <a:blip r:embed="rId3"/>
          <a:srcRect l="19191" t="-60" r="55453" b="-786"/>
          <a:stretch/>
        </p:blipFill>
        <p:spPr bwMode="auto">
          <a:xfrm>
            <a:off x="7380312" y="3501008"/>
            <a:ext cx="1621835" cy="1368152"/>
          </a:xfrm>
          <a:prstGeom prst="rect">
            <a:avLst/>
          </a:prstGeom>
          <a:noFill/>
          <a:ln w="9525">
            <a:noFill/>
            <a:miter lim="800000"/>
            <a:headEnd/>
            <a:tailEnd/>
          </a:ln>
          <a:effectLst/>
        </p:spPr>
      </p:pic>
      <p:sp>
        <p:nvSpPr>
          <p:cNvPr id="10" name="TextBox 9"/>
          <p:cNvSpPr txBox="1"/>
          <p:nvPr/>
        </p:nvSpPr>
        <p:spPr>
          <a:xfrm>
            <a:off x="138077" y="5530350"/>
            <a:ext cx="2485424" cy="369332"/>
          </a:xfrm>
          <a:prstGeom prst="rect">
            <a:avLst/>
          </a:prstGeom>
          <a:noFill/>
        </p:spPr>
        <p:txBody>
          <a:bodyPr wrap="none" rtlCol="0">
            <a:spAutoFit/>
          </a:bodyPr>
          <a:lstStyle/>
          <a:p>
            <a:r>
              <a:rPr lang="el-GR" dirty="0"/>
              <a:t>(όταν </a:t>
            </a:r>
            <a:r>
              <a:rPr lang="el-GR"/>
              <a:t>η μάσκα είναι 0) </a:t>
            </a:r>
            <a:endParaRPr lang="en-US" dirty="0"/>
          </a:p>
        </p:txBody>
      </p:sp>
    </p:spTree>
    <p:extLst>
      <p:ext uri="{BB962C8B-B14F-4D97-AF65-F5344CB8AC3E}">
        <p14:creationId xmlns:p14="http://schemas.microsoft.com/office/powerpoint/2010/main" val="312974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Θέση αριθμού διαφάνειας 1"/>
          <p:cNvSpPr>
            <a:spLocks noGrp="1"/>
          </p:cNvSpPr>
          <p:nvPr>
            <p:ph type="sldNum" sz="quarter" idx="10"/>
          </p:nvPr>
        </p:nvSpPr>
        <p:spPr>
          <a:noFill/>
          <a:ln>
            <a:miter lim="800000"/>
            <a:headEnd/>
            <a:tailEnd/>
          </a:ln>
        </p:spPr>
        <p:txBody>
          <a:bodyPr/>
          <a:lstStyle/>
          <a:p>
            <a:r>
              <a:rPr lang="el-GR">
                <a:latin typeface="Arial" pitchFamily="34" charset="0"/>
              </a:rPr>
              <a:t>4.17</a:t>
            </a:r>
          </a:p>
        </p:txBody>
      </p:sp>
      <p:sp>
        <p:nvSpPr>
          <p:cNvPr id="19459" name="Text Box 2"/>
          <p:cNvSpPr txBox="1">
            <a:spLocks noChangeArrowheads="1"/>
          </p:cNvSpPr>
          <p:nvPr/>
        </p:nvSpPr>
        <p:spPr bwMode="auto">
          <a:xfrm>
            <a:off x="76200" y="152400"/>
            <a:ext cx="6752746" cy="400110"/>
          </a:xfrm>
          <a:prstGeom prst="rect">
            <a:avLst/>
          </a:prstGeom>
          <a:solidFill>
            <a:schemeClr val="folHlink"/>
          </a:solidFill>
          <a:ln w="9525">
            <a:noFill/>
            <a:miter lim="800000"/>
            <a:headEnd/>
            <a:tailEnd/>
          </a:ln>
          <a:effectLst/>
        </p:spPr>
        <p:txBody>
          <a:bodyPr wrap="none">
            <a:spAutoFit/>
          </a:bodyPr>
          <a:lstStyle/>
          <a:p>
            <a:r>
              <a:rPr lang="el-GR" baseline="0" dirty="0">
                <a:solidFill>
                  <a:schemeClr val="bg1"/>
                </a:solidFill>
              </a:rPr>
              <a:t>Παράδειγμα </a:t>
            </a:r>
            <a:r>
              <a:rPr lang="en-US" dirty="0">
                <a:solidFill>
                  <a:schemeClr val="bg1"/>
                </a:solidFill>
              </a:rPr>
              <a:t>OR – </a:t>
            </a:r>
            <a:r>
              <a:rPr lang="el-GR" dirty="0">
                <a:solidFill>
                  <a:schemeClr val="bg1"/>
                </a:solidFill>
              </a:rPr>
              <a:t>ΕΝΕΡΓΟΠΟΙΗΣΗ </a:t>
            </a:r>
            <a:r>
              <a:rPr lang="en-US" sz="2000" dirty="0">
                <a:solidFill>
                  <a:schemeClr val="bg1"/>
                </a:solidFill>
              </a:rPr>
              <a:t>(OTAN </a:t>
            </a:r>
            <a:r>
              <a:rPr lang="el-GR" sz="2000" dirty="0">
                <a:solidFill>
                  <a:schemeClr val="bg1"/>
                </a:solidFill>
              </a:rPr>
              <a:t>ΜΑΣΚΑ ΕΊΝΑΙ 1)</a:t>
            </a:r>
            <a:endParaRPr lang="el-GR" sz="2400" i="1" dirty="0">
              <a:solidFill>
                <a:schemeClr val="bg1"/>
              </a:solidFill>
            </a:endParaRPr>
          </a:p>
        </p:txBody>
      </p:sp>
      <p:sp>
        <p:nvSpPr>
          <p:cNvPr id="1226755" name="Rectangle 3"/>
          <p:cNvSpPr>
            <a:spLocks noChangeArrowheads="1"/>
          </p:cNvSpPr>
          <p:nvPr/>
        </p:nvSpPr>
        <p:spPr bwMode="auto">
          <a:xfrm>
            <a:off x="76200" y="609600"/>
            <a:ext cx="82296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lgn="just" eaLnBrk="1" hangingPunct="1">
              <a:defRPr/>
            </a:pPr>
            <a:r>
              <a:rPr lang="el-GR" b="0" baseline="0" dirty="0">
                <a:effectLst>
                  <a:outerShdw blurRad="38100" dist="38100" dir="2700000" algn="tl">
                    <a:srgbClr val="C0C0C0"/>
                  </a:outerShdw>
                </a:effectLst>
                <a:latin typeface="Times New Roman" charset="0"/>
              </a:rPr>
              <a:t>Χρησιμοποιήστε μια μάσκα για να ενεργοποιήσετε τα πέντε αριστερότερα </a:t>
            </a:r>
            <a:r>
              <a:rPr lang="el-GR" b="0" baseline="0" dirty="0" err="1">
                <a:effectLst>
                  <a:outerShdw blurRad="38100" dist="38100" dir="2700000" algn="tl">
                    <a:srgbClr val="C0C0C0"/>
                  </a:outerShdw>
                </a:effectLst>
                <a:latin typeface="Times New Roman" charset="0"/>
              </a:rPr>
              <a:t>bit</a:t>
            </a:r>
            <a:r>
              <a:rPr lang="el-GR" b="0" baseline="0" dirty="0">
                <a:effectLst>
                  <a:outerShdw blurRad="38100" dist="38100" dir="2700000" algn="tl">
                    <a:srgbClr val="C0C0C0"/>
                  </a:outerShdw>
                </a:effectLst>
                <a:latin typeface="Times New Roman" charset="0"/>
              </a:rPr>
              <a:t> ενός σχήματος. Ελέγξτε τη μάσκα με το σχήμα 10100110.</a:t>
            </a:r>
          </a:p>
        </p:txBody>
      </p:sp>
      <p:sp>
        <p:nvSpPr>
          <p:cNvPr id="1226756" name="Rectangle 4"/>
          <p:cNvSpPr>
            <a:spLocks noChangeArrowheads="1"/>
          </p:cNvSpPr>
          <p:nvPr/>
        </p:nvSpPr>
        <p:spPr bwMode="auto">
          <a:xfrm>
            <a:off x="76200" y="1844675"/>
            <a:ext cx="82296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lgn="just" eaLnBrk="1" hangingPunct="1">
              <a:defRPr/>
            </a:pPr>
            <a:r>
              <a:rPr lang="el-GR" baseline="0" dirty="0">
                <a:solidFill>
                  <a:schemeClr val="folHlink"/>
                </a:solidFill>
                <a:effectLst>
                  <a:outerShdw blurRad="38100" dist="38100" dir="2700000" algn="tl">
                    <a:srgbClr val="C0C0C0"/>
                  </a:outerShdw>
                </a:effectLst>
                <a:latin typeface="Times New Roman" charset="0"/>
              </a:rPr>
              <a:t>Λύση</a:t>
            </a:r>
          </a:p>
          <a:p>
            <a:pPr algn="just" eaLnBrk="1" hangingPunct="1">
              <a:defRPr/>
            </a:pPr>
            <a:r>
              <a:rPr lang="el-GR" b="0" baseline="0" dirty="0">
                <a:effectLst>
                  <a:outerShdw blurRad="38100" dist="38100" dir="2700000" algn="tl">
                    <a:srgbClr val="C0C0C0"/>
                  </a:outerShdw>
                </a:effectLst>
                <a:latin typeface="Times New Roman" charset="0"/>
              </a:rPr>
              <a:t>Η μάσκα είναι 11111000. Το αποτέλεσμα της εφαρμογής της μάσκας είναι το εξής:</a:t>
            </a:r>
          </a:p>
        </p:txBody>
      </p:sp>
      <p:graphicFrame>
        <p:nvGraphicFramePr>
          <p:cNvPr id="3" name="Πίνακας 2"/>
          <p:cNvGraphicFramePr>
            <a:graphicFrameLocks noGrp="1"/>
          </p:cNvGraphicFramePr>
          <p:nvPr/>
        </p:nvGraphicFramePr>
        <p:xfrm>
          <a:off x="609600" y="3581400"/>
          <a:ext cx="7086600" cy="1524001"/>
        </p:xfrm>
        <a:graphic>
          <a:graphicData uri="http://schemas.openxmlformats.org/drawingml/2006/table">
            <a:tbl>
              <a:tblPr/>
              <a:tblGrid>
                <a:gridCol w="1012825">
                  <a:extLst>
                    <a:ext uri="{9D8B030D-6E8A-4147-A177-3AD203B41FA5}">
                      <a16:colId xmlns:a16="http://schemas.microsoft.com/office/drawing/2014/main" val="20000"/>
                    </a:ext>
                  </a:extLst>
                </a:gridCol>
                <a:gridCol w="506413">
                  <a:extLst>
                    <a:ext uri="{9D8B030D-6E8A-4147-A177-3AD203B41FA5}">
                      <a16:colId xmlns:a16="http://schemas.microsoft.com/office/drawing/2014/main" val="20001"/>
                    </a:ext>
                  </a:extLst>
                </a:gridCol>
                <a:gridCol w="504825">
                  <a:extLst>
                    <a:ext uri="{9D8B030D-6E8A-4147-A177-3AD203B41FA5}">
                      <a16:colId xmlns:a16="http://schemas.microsoft.com/office/drawing/2014/main" val="20002"/>
                    </a:ext>
                  </a:extLst>
                </a:gridCol>
                <a:gridCol w="506412">
                  <a:extLst>
                    <a:ext uri="{9D8B030D-6E8A-4147-A177-3AD203B41FA5}">
                      <a16:colId xmlns:a16="http://schemas.microsoft.com/office/drawing/2014/main" val="20003"/>
                    </a:ext>
                  </a:extLst>
                </a:gridCol>
                <a:gridCol w="506413">
                  <a:extLst>
                    <a:ext uri="{9D8B030D-6E8A-4147-A177-3AD203B41FA5}">
                      <a16:colId xmlns:a16="http://schemas.microsoft.com/office/drawing/2014/main" val="20004"/>
                    </a:ext>
                  </a:extLst>
                </a:gridCol>
                <a:gridCol w="506412">
                  <a:extLst>
                    <a:ext uri="{9D8B030D-6E8A-4147-A177-3AD203B41FA5}">
                      <a16:colId xmlns:a16="http://schemas.microsoft.com/office/drawing/2014/main" val="20005"/>
                    </a:ext>
                  </a:extLst>
                </a:gridCol>
                <a:gridCol w="506413">
                  <a:extLst>
                    <a:ext uri="{9D8B030D-6E8A-4147-A177-3AD203B41FA5}">
                      <a16:colId xmlns:a16="http://schemas.microsoft.com/office/drawing/2014/main" val="20006"/>
                    </a:ext>
                  </a:extLst>
                </a:gridCol>
                <a:gridCol w="506412">
                  <a:extLst>
                    <a:ext uri="{9D8B030D-6E8A-4147-A177-3AD203B41FA5}">
                      <a16:colId xmlns:a16="http://schemas.microsoft.com/office/drawing/2014/main" val="20007"/>
                    </a:ext>
                  </a:extLst>
                </a:gridCol>
                <a:gridCol w="506413">
                  <a:extLst>
                    <a:ext uri="{9D8B030D-6E8A-4147-A177-3AD203B41FA5}">
                      <a16:colId xmlns:a16="http://schemas.microsoft.com/office/drawing/2014/main" val="20008"/>
                    </a:ext>
                  </a:extLst>
                </a:gridCol>
                <a:gridCol w="674687">
                  <a:extLst>
                    <a:ext uri="{9D8B030D-6E8A-4147-A177-3AD203B41FA5}">
                      <a16:colId xmlns:a16="http://schemas.microsoft.com/office/drawing/2014/main" val="20009"/>
                    </a:ext>
                  </a:extLst>
                </a:gridCol>
                <a:gridCol w="1349375">
                  <a:extLst>
                    <a:ext uri="{9D8B030D-6E8A-4147-A177-3AD203B41FA5}">
                      <a16:colId xmlns:a16="http://schemas.microsoft.com/office/drawing/2014/main" val="20010"/>
                    </a:ext>
                  </a:extLst>
                </a:gridCol>
              </a:tblGrid>
              <a:tr h="420688">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 </a:t>
                      </a:r>
                    </a:p>
                  </a:txBody>
                  <a:tcPr marL="76200" marR="7620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 </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 </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 </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 </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 </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 </a:t>
                      </a:r>
                    </a:p>
                  </a:txBody>
                  <a:tcPr marL="76200" marR="7620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rgbClr val="000000"/>
                          </a:solidFill>
                          <a:effectLst/>
                          <a:latin typeface="Calibri" pitchFamily="34" charset="0"/>
                          <a:cs typeface="Times New Roman" pitchFamily="18" charset="0"/>
                        </a:rPr>
                        <a:t>Είσοδος  </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420688">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rgbClr val="000000"/>
                          </a:solidFill>
                          <a:effectLst/>
                          <a:latin typeface="Calibri" pitchFamily="34" charset="0"/>
                          <a:cs typeface="Times New Roman" pitchFamily="18" charset="0"/>
                        </a:rPr>
                        <a:t>OR</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 </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 </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 </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 </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 </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 </a:t>
                      </a:r>
                    </a:p>
                  </a:txBody>
                  <a:tcPr marL="76200" marR="7620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rgbClr val="000000"/>
                          </a:solidFill>
                          <a:effectLst/>
                          <a:latin typeface="Calibri" pitchFamily="34" charset="0"/>
                          <a:cs typeface="Times New Roman" pitchFamily="18" charset="0"/>
                        </a:rPr>
                        <a:t>Μάσκα</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682625">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 </a:t>
                      </a:r>
                    </a:p>
                  </a:txBody>
                  <a:tcPr marL="76200" marR="7620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FFFF"/>
                          </a:solidFill>
                          <a:effectLst/>
                          <a:latin typeface="Calibri" pitchFamily="34" charset="0"/>
                          <a:cs typeface="Times New Roman" pitchFamily="18" charset="0"/>
                        </a:rPr>
                        <a:t>1</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FFFF"/>
                          </a:solidFill>
                          <a:effectLst/>
                          <a:latin typeface="Calibri" pitchFamily="34" charset="0"/>
                          <a:cs typeface="Times New Roman" pitchFamily="18" charset="0"/>
                        </a:rPr>
                        <a:t>1</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FFFF"/>
                          </a:solidFill>
                          <a:effectLst/>
                          <a:latin typeface="Calibri" pitchFamily="34" charset="0"/>
                          <a:cs typeface="Times New Roman" pitchFamily="18" charset="0"/>
                        </a:rPr>
                        <a:t>1</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FFFF"/>
                          </a:solidFill>
                          <a:effectLst/>
                          <a:latin typeface="Calibri" pitchFamily="34" charset="0"/>
                          <a:cs typeface="Times New Roman" pitchFamily="18" charset="0"/>
                        </a:rPr>
                        <a:t>1</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FFFF"/>
                          </a:solidFill>
                          <a:effectLst/>
                          <a:latin typeface="Calibri" pitchFamily="34" charset="0"/>
                          <a:cs typeface="Times New Roman" pitchFamily="18" charset="0"/>
                        </a:rPr>
                        <a:t>1</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00FF"/>
                          </a:solidFill>
                          <a:effectLst/>
                          <a:latin typeface="Calibri" pitchFamily="34" charset="0"/>
                          <a:cs typeface="Times New Roman" pitchFamily="18" charset="0"/>
                        </a:rPr>
                        <a:t>1</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E6E6E6"/>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00FF"/>
                          </a:solidFill>
                          <a:effectLst/>
                          <a:latin typeface="Calibri" pitchFamily="34" charset="0"/>
                          <a:cs typeface="Times New Roman" pitchFamily="18" charset="0"/>
                        </a:rPr>
                        <a:t>1</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E6E6E6"/>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00FF"/>
                          </a:solidFill>
                          <a:effectLst/>
                          <a:latin typeface="Calibri" pitchFamily="34" charset="0"/>
                          <a:cs typeface="Times New Roman" pitchFamily="18" charset="0"/>
                        </a:rPr>
                        <a:t>0</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E6E6E6"/>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 </a:t>
                      </a:r>
                    </a:p>
                  </a:txBody>
                  <a:tcPr marL="76200" marR="7620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rgbClr val="000000"/>
                          </a:solidFill>
                          <a:effectLst/>
                          <a:latin typeface="Calibri" pitchFamily="34" charset="0"/>
                          <a:cs typeface="Times New Roman" pitchFamily="18" charset="0"/>
                        </a:rPr>
                        <a:t>Έξοδος	</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9" name="Picture 8"/>
          <p:cNvPicPr>
            <a:picLocks noChangeAspect="1" noChangeArrowheads="1"/>
          </p:cNvPicPr>
          <p:nvPr/>
        </p:nvPicPr>
        <p:blipFill rotWithShape="1">
          <a:blip r:embed="rId3"/>
          <a:srcRect l="48391" r="26253"/>
          <a:stretch/>
        </p:blipFill>
        <p:spPr bwMode="auto">
          <a:xfrm>
            <a:off x="7452320" y="3717032"/>
            <a:ext cx="1483171" cy="1240664"/>
          </a:xfrm>
          <a:prstGeom prst="rect">
            <a:avLst/>
          </a:prstGeom>
          <a:noFill/>
          <a:ln w="9525">
            <a:noFill/>
            <a:miter lim="800000"/>
            <a:headEnd/>
            <a:tailEnd/>
          </a:ln>
          <a:effectLst/>
        </p:spPr>
      </p:pic>
      <p:sp>
        <p:nvSpPr>
          <p:cNvPr id="10" name="TextBox 9"/>
          <p:cNvSpPr txBox="1"/>
          <p:nvPr/>
        </p:nvSpPr>
        <p:spPr>
          <a:xfrm>
            <a:off x="281288" y="5632304"/>
            <a:ext cx="2485424" cy="369332"/>
          </a:xfrm>
          <a:prstGeom prst="rect">
            <a:avLst/>
          </a:prstGeom>
          <a:noFill/>
        </p:spPr>
        <p:txBody>
          <a:bodyPr wrap="none" rtlCol="0">
            <a:spAutoFit/>
          </a:bodyPr>
          <a:lstStyle/>
          <a:p>
            <a:r>
              <a:rPr lang="el-GR" dirty="0"/>
              <a:t>(όταν η μάσκα </a:t>
            </a:r>
            <a:r>
              <a:rPr lang="el-GR"/>
              <a:t>είναι 1) </a:t>
            </a:r>
            <a:endParaRPr lang="en-US" dirty="0"/>
          </a:p>
        </p:txBody>
      </p:sp>
    </p:spTree>
    <p:extLst>
      <p:ext uri="{BB962C8B-B14F-4D97-AF65-F5344CB8AC3E}">
        <p14:creationId xmlns:p14="http://schemas.microsoft.com/office/powerpoint/2010/main" val="1602257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Θέση αριθμού διαφάνειας 1"/>
          <p:cNvSpPr>
            <a:spLocks noGrp="1"/>
          </p:cNvSpPr>
          <p:nvPr>
            <p:ph type="sldNum" sz="quarter" idx="10"/>
          </p:nvPr>
        </p:nvSpPr>
        <p:spPr>
          <a:noFill/>
          <a:ln>
            <a:miter lim="800000"/>
            <a:headEnd/>
            <a:tailEnd/>
          </a:ln>
        </p:spPr>
        <p:txBody>
          <a:bodyPr/>
          <a:lstStyle/>
          <a:p>
            <a:r>
              <a:rPr lang="el-GR">
                <a:latin typeface="Arial" pitchFamily="34" charset="0"/>
              </a:rPr>
              <a:t>4.18</a:t>
            </a:r>
          </a:p>
        </p:txBody>
      </p:sp>
      <p:sp>
        <p:nvSpPr>
          <p:cNvPr id="20483" name="Text Box 2"/>
          <p:cNvSpPr txBox="1">
            <a:spLocks noChangeArrowheads="1"/>
          </p:cNvSpPr>
          <p:nvPr/>
        </p:nvSpPr>
        <p:spPr bwMode="auto">
          <a:xfrm>
            <a:off x="76200" y="152400"/>
            <a:ext cx="6786538" cy="400110"/>
          </a:xfrm>
          <a:prstGeom prst="rect">
            <a:avLst/>
          </a:prstGeom>
          <a:solidFill>
            <a:schemeClr val="folHlink"/>
          </a:solidFill>
          <a:ln w="9525">
            <a:noFill/>
            <a:miter lim="800000"/>
            <a:headEnd/>
            <a:tailEnd/>
          </a:ln>
          <a:effectLst/>
        </p:spPr>
        <p:txBody>
          <a:bodyPr wrap="none">
            <a:spAutoFit/>
          </a:bodyPr>
          <a:lstStyle/>
          <a:p>
            <a:r>
              <a:rPr lang="el-GR" baseline="0" dirty="0">
                <a:solidFill>
                  <a:schemeClr val="bg1"/>
                </a:solidFill>
              </a:rPr>
              <a:t>Παράδειγμα </a:t>
            </a:r>
            <a:r>
              <a:rPr lang="en-US" baseline="0" dirty="0">
                <a:solidFill>
                  <a:schemeClr val="bg1"/>
                </a:solidFill>
              </a:rPr>
              <a:t>XOR</a:t>
            </a:r>
            <a:r>
              <a:rPr lang="el-GR" baseline="0" dirty="0">
                <a:solidFill>
                  <a:schemeClr val="bg1"/>
                </a:solidFill>
              </a:rPr>
              <a:t> </a:t>
            </a:r>
            <a:r>
              <a:rPr lang="mr-IN" baseline="0" dirty="0">
                <a:solidFill>
                  <a:schemeClr val="bg1"/>
                </a:solidFill>
              </a:rPr>
              <a:t>–</a:t>
            </a:r>
            <a:r>
              <a:rPr lang="el-GR" baseline="0" dirty="0">
                <a:solidFill>
                  <a:schemeClr val="bg1"/>
                </a:solidFill>
              </a:rPr>
              <a:t> ΑΝΤΙΣΤΡΟΦΗΣ (</a:t>
            </a:r>
            <a:r>
              <a:rPr lang="en-US" sz="2000" dirty="0">
                <a:solidFill>
                  <a:schemeClr val="bg1"/>
                </a:solidFill>
              </a:rPr>
              <a:t>OTAN </a:t>
            </a:r>
            <a:r>
              <a:rPr lang="el-GR" sz="2000" dirty="0">
                <a:solidFill>
                  <a:schemeClr val="bg1"/>
                </a:solidFill>
              </a:rPr>
              <a:t>ΜΑΣΚΑ ΕΊΝΑΙ 1)</a:t>
            </a:r>
            <a:endParaRPr lang="el-GR" sz="2000" i="1" baseline="0" dirty="0">
              <a:solidFill>
                <a:schemeClr val="bg1"/>
              </a:solidFill>
            </a:endParaRPr>
          </a:p>
        </p:txBody>
      </p:sp>
      <p:sp>
        <p:nvSpPr>
          <p:cNvPr id="1228803" name="Rectangle 3"/>
          <p:cNvSpPr>
            <a:spLocks noChangeArrowheads="1"/>
          </p:cNvSpPr>
          <p:nvPr/>
        </p:nvSpPr>
        <p:spPr bwMode="auto">
          <a:xfrm>
            <a:off x="76200" y="612775"/>
            <a:ext cx="82296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lgn="just" eaLnBrk="1" hangingPunct="1">
              <a:defRPr/>
            </a:pPr>
            <a:r>
              <a:rPr lang="el-GR" b="0" baseline="0" dirty="0">
                <a:effectLst>
                  <a:outerShdw blurRad="38100" dist="38100" dir="2700000" algn="tl">
                    <a:srgbClr val="C0C0C0"/>
                  </a:outerShdw>
                </a:effectLst>
                <a:latin typeface="Times New Roman" charset="0"/>
              </a:rPr>
              <a:t>Χρησιμοποιήστε μια μάσκα για να αντιστρέψετε τα πέντε αριστερότερα </a:t>
            </a:r>
            <a:r>
              <a:rPr lang="el-GR" b="0" baseline="0" dirty="0" err="1">
                <a:effectLst>
                  <a:outerShdw blurRad="38100" dist="38100" dir="2700000" algn="tl">
                    <a:srgbClr val="C0C0C0"/>
                  </a:outerShdw>
                </a:effectLst>
                <a:latin typeface="Times New Roman" charset="0"/>
              </a:rPr>
              <a:t>bit</a:t>
            </a:r>
            <a:r>
              <a:rPr lang="el-GR" b="0" baseline="0" dirty="0">
                <a:effectLst>
                  <a:outerShdw blurRad="38100" dist="38100" dir="2700000" algn="tl">
                    <a:srgbClr val="C0C0C0"/>
                  </a:outerShdw>
                </a:effectLst>
                <a:latin typeface="Times New Roman" charset="0"/>
              </a:rPr>
              <a:t> ενός σχήματος. Ελέγξτε τη μάσκα με το σχήμα 10100110.</a:t>
            </a:r>
          </a:p>
        </p:txBody>
      </p:sp>
      <p:sp>
        <p:nvSpPr>
          <p:cNvPr id="1228804" name="Rectangle 4"/>
          <p:cNvSpPr>
            <a:spLocks noChangeArrowheads="1"/>
          </p:cNvSpPr>
          <p:nvPr/>
        </p:nvSpPr>
        <p:spPr bwMode="auto">
          <a:xfrm>
            <a:off x="76200" y="2124759"/>
            <a:ext cx="82296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lgn="just" eaLnBrk="1" hangingPunct="1">
              <a:defRPr/>
            </a:pPr>
            <a:r>
              <a:rPr lang="el-GR" baseline="0" dirty="0">
                <a:solidFill>
                  <a:schemeClr val="folHlink"/>
                </a:solidFill>
                <a:effectLst>
                  <a:outerShdw blurRad="38100" dist="38100" dir="2700000" algn="tl">
                    <a:srgbClr val="C0C0C0"/>
                  </a:outerShdw>
                </a:effectLst>
                <a:latin typeface="Times New Roman" charset="0"/>
              </a:rPr>
              <a:t>Λύση</a:t>
            </a:r>
          </a:p>
          <a:p>
            <a:pPr algn="just" eaLnBrk="1" hangingPunct="1">
              <a:defRPr/>
            </a:pPr>
            <a:r>
              <a:rPr lang="el-GR" b="0" baseline="0" dirty="0">
                <a:effectLst>
                  <a:outerShdw blurRad="38100" dist="38100" dir="2700000" algn="tl">
                    <a:srgbClr val="C0C0C0"/>
                  </a:outerShdw>
                </a:effectLst>
                <a:latin typeface="Times New Roman" charset="0"/>
              </a:rPr>
              <a:t>Η μάσκα είναι 11111000. Το αποτέλεσμα της εφαρμογής της μάσκας είναι το εξής:</a:t>
            </a:r>
            <a:endParaRPr lang="en-US" b="0" baseline="0" dirty="0">
              <a:effectLst>
                <a:outerShdw blurRad="38100" dist="38100" dir="2700000" algn="tl">
                  <a:srgbClr val="C0C0C0"/>
                </a:outerShdw>
              </a:effectLst>
              <a:latin typeface="Times New Roman" charset="0"/>
            </a:endParaRPr>
          </a:p>
        </p:txBody>
      </p:sp>
      <p:graphicFrame>
        <p:nvGraphicFramePr>
          <p:cNvPr id="4" name="Πίνακας 3"/>
          <p:cNvGraphicFramePr>
            <a:graphicFrameLocks noGrp="1"/>
          </p:cNvGraphicFramePr>
          <p:nvPr/>
        </p:nvGraphicFramePr>
        <p:xfrm>
          <a:off x="457200" y="3429000"/>
          <a:ext cx="7086600" cy="1600200"/>
        </p:xfrm>
        <a:graphic>
          <a:graphicData uri="http://schemas.openxmlformats.org/drawingml/2006/table">
            <a:tbl>
              <a:tblPr/>
              <a:tblGrid>
                <a:gridCol w="990600">
                  <a:extLst>
                    <a:ext uri="{9D8B030D-6E8A-4147-A177-3AD203B41FA5}">
                      <a16:colId xmlns:a16="http://schemas.microsoft.com/office/drawing/2014/main" val="20000"/>
                    </a:ext>
                  </a:extLst>
                </a:gridCol>
                <a:gridCol w="495300">
                  <a:extLst>
                    <a:ext uri="{9D8B030D-6E8A-4147-A177-3AD203B41FA5}">
                      <a16:colId xmlns:a16="http://schemas.microsoft.com/office/drawing/2014/main" val="20001"/>
                    </a:ext>
                  </a:extLst>
                </a:gridCol>
                <a:gridCol w="495300">
                  <a:extLst>
                    <a:ext uri="{9D8B030D-6E8A-4147-A177-3AD203B41FA5}">
                      <a16:colId xmlns:a16="http://schemas.microsoft.com/office/drawing/2014/main" val="20002"/>
                    </a:ext>
                  </a:extLst>
                </a:gridCol>
                <a:gridCol w="496888">
                  <a:extLst>
                    <a:ext uri="{9D8B030D-6E8A-4147-A177-3AD203B41FA5}">
                      <a16:colId xmlns:a16="http://schemas.microsoft.com/office/drawing/2014/main" val="20003"/>
                    </a:ext>
                  </a:extLst>
                </a:gridCol>
                <a:gridCol w="495300">
                  <a:extLst>
                    <a:ext uri="{9D8B030D-6E8A-4147-A177-3AD203B41FA5}">
                      <a16:colId xmlns:a16="http://schemas.microsoft.com/office/drawing/2014/main" val="20004"/>
                    </a:ext>
                  </a:extLst>
                </a:gridCol>
                <a:gridCol w="495300">
                  <a:extLst>
                    <a:ext uri="{9D8B030D-6E8A-4147-A177-3AD203B41FA5}">
                      <a16:colId xmlns:a16="http://schemas.microsoft.com/office/drawing/2014/main" val="20005"/>
                    </a:ext>
                  </a:extLst>
                </a:gridCol>
                <a:gridCol w="495300">
                  <a:extLst>
                    <a:ext uri="{9D8B030D-6E8A-4147-A177-3AD203B41FA5}">
                      <a16:colId xmlns:a16="http://schemas.microsoft.com/office/drawing/2014/main" val="20006"/>
                    </a:ext>
                  </a:extLst>
                </a:gridCol>
                <a:gridCol w="495300">
                  <a:extLst>
                    <a:ext uri="{9D8B030D-6E8A-4147-A177-3AD203B41FA5}">
                      <a16:colId xmlns:a16="http://schemas.microsoft.com/office/drawing/2014/main" val="20007"/>
                    </a:ext>
                  </a:extLst>
                </a:gridCol>
                <a:gridCol w="495300">
                  <a:extLst>
                    <a:ext uri="{9D8B030D-6E8A-4147-A177-3AD203B41FA5}">
                      <a16:colId xmlns:a16="http://schemas.microsoft.com/office/drawing/2014/main" val="20008"/>
                    </a:ext>
                  </a:extLst>
                </a:gridCol>
                <a:gridCol w="660400">
                  <a:extLst>
                    <a:ext uri="{9D8B030D-6E8A-4147-A177-3AD203B41FA5}">
                      <a16:colId xmlns:a16="http://schemas.microsoft.com/office/drawing/2014/main" val="20009"/>
                    </a:ext>
                  </a:extLst>
                </a:gridCol>
                <a:gridCol w="1471612">
                  <a:extLst>
                    <a:ext uri="{9D8B030D-6E8A-4147-A177-3AD203B41FA5}">
                      <a16:colId xmlns:a16="http://schemas.microsoft.com/office/drawing/2014/main" val="20010"/>
                    </a:ext>
                  </a:extLst>
                </a:gridCol>
              </a:tblGrid>
              <a:tr h="400050">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 </a:t>
                      </a:r>
                    </a:p>
                  </a:txBody>
                  <a:tcPr marL="76200" marR="7620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 </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 </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 </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 </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 </a:t>
                      </a:r>
                    </a:p>
                  </a:txBody>
                  <a:tcPr marL="76200" marR="76200" marT="0" marB="0" anchor="ctr" horzOverflow="overflow">
                    <a:lnL>
                      <a:noFill/>
                    </a:lnL>
                    <a:lnR>
                      <a:noFill/>
                    </a:lnR>
                    <a:lnT>
                      <a:noFill/>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 </a:t>
                      </a:r>
                    </a:p>
                  </a:txBody>
                  <a:tcPr marL="76200" marR="7620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rgbClr val="000000"/>
                          </a:solidFill>
                          <a:effectLst/>
                          <a:latin typeface="Calibri" pitchFamily="34" charset="0"/>
                          <a:cs typeface="Times New Roman" pitchFamily="18" charset="0"/>
                        </a:rPr>
                        <a:t>Είσοδος 1</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400050">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rgbClr val="000000"/>
                          </a:solidFill>
                          <a:effectLst/>
                          <a:latin typeface="Calibri" pitchFamily="34" charset="0"/>
                          <a:cs typeface="Times New Roman" pitchFamily="18" charset="0"/>
                        </a:rPr>
                        <a:t>XOR</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 </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 </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 </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1</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 </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0 </a:t>
                      </a: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 </a:t>
                      </a:r>
                    </a:p>
                  </a:txBody>
                  <a:tcPr marL="76200" marR="7620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rgbClr val="000000"/>
                          </a:solidFill>
                          <a:effectLst/>
                          <a:latin typeface="Calibri" pitchFamily="34" charset="0"/>
                          <a:cs typeface="Times New Roman" pitchFamily="18" charset="0"/>
                        </a:rPr>
                        <a:t>Μάσκα</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800100">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 </a:t>
                      </a:r>
                    </a:p>
                  </a:txBody>
                  <a:tcPr marL="76200" marR="7620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FFFF"/>
                          </a:solidFill>
                          <a:effectLst/>
                          <a:latin typeface="Calibri" pitchFamily="34" charset="0"/>
                          <a:cs typeface="Times New Roman" pitchFamily="18" charset="0"/>
                        </a:rPr>
                        <a:t>0</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FFFF"/>
                          </a:solidFill>
                          <a:effectLst/>
                          <a:latin typeface="Calibri" pitchFamily="34" charset="0"/>
                          <a:cs typeface="Times New Roman" pitchFamily="18" charset="0"/>
                        </a:rPr>
                        <a:t>1</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FFFF"/>
                          </a:solidFill>
                          <a:effectLst/>
                          <a:latin typeface="Calibri" pitchFamily="34" charset="0"/>
                          <a:cs typeface="Times New Roman" pitchFamily="18" charset="0"/>
                        </a:rPr>
                        <a:t>0</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FFFF"/>
                          </a:solidFill>
                          <a:effectLst/>
                          <a:latin typeface="Calibri" pitchFamily="34" charset="0"/>
                          <a:cs typeface="Times New Roman" pitchFamily="18" charset="0"/>
                        </a:rPr>
                        <a:t>1</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FFFF"/>
                          </a:solidFill>
                          <a:effectLst/>
                          <a:latin typeface="Calibri" pitchFamily="34" charset="0"/>
                          <a:cs typeface="Times New Roman" pitchFamily="18" charset="0"/>
                        </a:rPr>
                        <a:t>1</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00FF"/>
                          </a:solidFill>
                          <a:effectLst/>
                          <a:latin typeface="Calibri" pitchFamily="34" charset="0"/>
                          <a:cs typeface="Times New Roman" pitchFamily="18" charset="0"/>
                        </a:rPr>
                        <a:t>1</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E6E6E6"/>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00FF"/>
                          </a:solidFill>
                          <a:effectLst/>
                          <a:latin typeface="Calibri" pitchFamily="34" charset="0"/>
                          <a:cs typeface="Times New Roman" pitchFamily="18" charset="0"/>
                        </a:rPr>
                        <a:t>1</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E6E6E6"/>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1" i="0" u="none" strike="noStrike" cap="none" normalizeH="0" baseline="0">
                          <a:ln>
                            <a:noFill/>
                          </a:ln>
                          <a:solidFill>
                            <a:srgbClr val="FF00FF"/>
                          </a:solidFill>
                          <a:effectLst/>
                          <a:latin typeface="Calibri" pitchFamily="34" charset="0"/>
                          <a:cs typeface="Times New Roman" pitchFamily="18" charset="0"/>
                        </a:rPr>
                        <a:t>0</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w="12700" cap="flat" cmpd="sng" algn="ctr">
                      <a:solidFill>
                        <a:srgbClr val="FF00FF"/>
                      </a:solidFill>
                      <a:prstDash val="solid"/>
                      <a:round/>
                      <a:headEnd type="none" w="med" len="med"/>
                      <a:tailEnd type="none" w="med" len="med"/>
                    </a:lnT>
                    <a:lnB>
                      <a:noFill/>
                    </a:lnB>
                    <a:lnTlToBr>
                      <a:noFill/>
                    </a:lnTlToBr>
                    <a:lnBlToTr>
                      <a:noFill/>
                    </a:lnBlToTr>
                    <a:solidFill>
                      <a:srgbClr val="E6E6E6"/>
                    </a:solid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chemeClr val="tx1"/>
                          </a:solidFill>
                          <a:effectLst/>
                          <a:latin typeface="Calibri" pitchFamily="34" charset="0"/>
                          <a:cs typeface="Times New Roman" pitchFamily="18" charset="0"/>
                        </a:rPr>
                        <a:t> </a:t>
                      </a:r>
                    </a:p>
                  </a:txBody>
                  <a:tcPr marL="76200" marR="7620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00"/>
                        </a:lnSpc>
                        <a:spcBef>
                          <a:spcPts val="200"/>
                        </a:spcBef>
                        <a:spcAft>
                          <a:spcPts val="200"/>
                        </a:spcAft>
                        <a:buClrTx/>
                        <a:buSzTx/>
                        <a:buFontTx/>
                        <a:buNone/>
                        <a:tabLst/>
                      </a:pPr>
                      <a:r>
                        <a:rPr kumimoji="0" lang="el-GR" sz="2000" b="0" i="0" u="none" strike="noStrike" cap="none" normalizeH="0" baseline="0">
                          <a:ln>
                            <a:noFill/>
                          </a:ln>
                          <a:solidFill>
                            <a:srgbClr val="000000"/>
                          </a:solidFill>
                          <a:effectLst/>
                          <a:latin typeface="Calibri" pitchFamily="34" charset="0"/>
                          <a:cs typeface="Times New Roman" pitchFamily="18" charset="0"/>
                        </a:rPr>
                        <a:t>Έξοδος	</a:t>
                      </a:r>
                      <a:endParaRPr kumimoji="0" lang="el-GR" sz="2000" b="0" i="0" u="none" strike="noStrike" cap="none" normalizeH="0" baseline="0">
                        <a:ln>
                          <a:noFill/>
                        </a:ln>
                        <a:solidFill>
                          <a:schemeClr val="tx1"/>
                        </a:solidFill>
                        <a:effectLst/>
                        <a:latin typeface="Calibri" pitchFamily="34" charset="0"/>
                        <a:cs typeface="Times New Roman" pitchFamily="18" charset="0"/>
                      </a:endParaRPr>
                    </a:p>
                  </a:txBody>
                  <a:tcPr marL="76200" marR="7620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 name="TextBox 8"/>
          <p:cNvSpPr txBox="1"/>
          <p:nvPr/>
        </p:nvSpPr>
        <p:spPr>
          <a:xfrm>
            <a:off x="281288" y="5530350"/>
            <a:ext cx="2485424" cy="369332"/>
          </a:xfrm>
          <a:prstGeom prst="rect">
            <a:avLst/>
          </a:prstGeom>
          <a:noFill/>
        </p:spPr>
        <p:txBody>
          <a:bodyPr wrap="none" rtlCol="0">
            <a:spAutoFit/>
          </a:bodyPr>
          <a:lstStyle/>
          <a:p>
            <a:r>
              <a:rPr lang="el-GR" dirty="0"/>
              <a:t>(όταν η μάσκα </a:t>
            </a:r>
            <a:r>
              <a:rPr lang="el-GR"/>
              <a:t>είναι 1) </a:t>
            </a:r>
            <a:endParaRPr lang="en-US" dirty="0"/>
          </a:p>
        </p:txBody>
      </p:sp>
    </p:spTree>
    <p:extLst>
      <p:ext uri="{BB962C8B-B14F-4D97-AF65-F5344CB8AC3E}">
        <p14:creationId xmlns:p14="http://schemas.microsoft.com/office/powerpoint/2010/main" val="1046792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5"/>
          <p:cNvSpPr>
            <a:spLocks noGrp="1"/>
          </p:cNvSpPr>
          <p:nvPr>
            <p:ph type="sldNum" sz="quarter" idx="12"/>
          </p:nvPr>
        </p:nvSpPr>
        <p:spPr>
          <a:noFill/>
        </p:spPr>
        <p:txBody>
          <a:bodyPr/>
          <a:lstStyle/>
          <a:p>
            <a:fld id="{3E1F5F3E-D6B1-4D23-96E1-BDA27B2AC2E2}" type="slidenum">
              <a:rPr lang="en-US" smtClean="0"/>
              <a:pPr/>
              <a:t>38</a:t>
            </a:fld>
            <a:endParaRPr lang="en-US"/>
          </a:p>
        </p:txBody>
      </p:sp>
      <p:sp>
        <p:nvSpPr>
          <p:cNvPr id="13317" name="Rectangle 2"/>
          <p:cNvSpPr>
            <a:spLocks noGrp="1" noChangeArrowheads="1"/>
          </p:cNvSpPr>
          <p:nvPr>
            <p:ph type="title"/>
          </p:nvPr>
        </p:nvSpPr>
        <p:spPr>
          <a:xfrm>
            <a:off x="457200" y="3068960"/>
            <a:ext cx="8229600" cy="1143000"/>
          </a:xfrm>
        </p:spPr>
        <p:txBody>
          <a:bodyPr/>
          <a:lstStyle/>
          <a:p>
            <a:pPr eaLnBrk="1" hangingPunct="1"/>
            <a:r>
              <a:rPr lang="en-US" sz="3600" dirty="0">
                <a:solidFill>
                  <a:srgbClr val="008000"/>
                </a:solidFill>
                <a:latin typeface="Calibri"/>
                <a:cs typeface="Calibri"/>
              </a:rPr>
              <a:t>END</a:t>
            </a:r>
          </a:p>
        </p:txBody>
      </p:sp>
      <p:sp>
        <p:nvSpPr>
          <p:cNvPr id="13336" name="Line 34"/>
          <p:cNvSpPr>
            <a:spLocks noChangeShapeType="1"/>
          </p:cNvSpPr>
          <p:nvPr/>
        </p:nvSpPr>
        <p:spPr bwMode="auto">
          <a:xfrm>
            <a:off x="395288" y="4207197"/>
            <a:ext cx="8353425" cy="0"/>
          </a:xfrm>
          <a:prstGeom prst="line">
            <a:avLst/>
          </a:prstGeom>
          <a:noFill/>
          <a:ln w="38100">
            <a:solidFill>
              <a:srgbClr val="FF99FF"/>
            </a:solidFill>
            <a:round/>
            <a:headEnd/>
            <a:tailEnd/>
          </a:ln>
        </p:spPr>
        <p:txBody>
          <a:bodyPr/>
          <a:lstStyle/>
          <a:p>
            <a:endParaRPr lang="el-GR"/>
          </a:p>
        </p:txBody>
      </p:sp>
    </p:spTree>
    <p:extLst>
      <p:ext uri="{BB962C8B-B14F-4D97-AF65-F5344CB8AC3E}">
        <p14:creationId xmlns:p14="http://schemas.microsoft.com/office/powerpoint/2010/main" val="814661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5" name="Slide Number Placeholder 6"/>
          <p:cNvSpPr>
            <a:spLocks noGrp="1"/>
          </p:cNvSpPr>
          <p:nvPr>
            <p:ph type="sldNum" sz="quarter" idx="12"/>
          </p:nvPr>
        </p:nvSpPr>
        <p:spPr/>
        <p:txBody>
          <a:bodyPr/>
          <a:lstStyle/>
          <a:p>
            <a:pPr>
              <a:defRPr/>
            </a:pPr>
            <a:fld id="{E37B4134-4358-4571-908B-2A6C0EA7F9F6}" type="slidenum">
              <a:rPr lang="en-US" smtClean="0">
                <a:latin typeface="Arial" pitchFamily="34" charset="0"/>
              </a:rPr>
              <a:pPr>
                <a:defRPr/>
              </a:pPr>
              <a:t>4</a:t>
            </a:fld>
            <a:endParaRPr lang="en-US">
              <a:latin typeface="Arial" pitchFamily="34" charset="0"/>
            </a:endParaRPr>
          </a:p>
        </p:txBody>
      </p:sp>
      <p:sp>
        <p:nvSpPr>
          <p:cNvPr id="61442" name="AutoShape 2"/>
          <p:cNvSpPr>
            <a:spLocks noChangeArrowheads="1"/>
          </p:cNvSpPr>
          <p:nvPr/>
        </p:nvSpPr>
        <p:spPr bwMode="auto">
          <a:xfrm>
            <a:off x="1757363" y="3502025"/>
            <a:ext cx="7272337" cy="3066427"/>
          </a:xfrm>
          <a:prstGeom prst="roundRect">
            <a:avLst>
              <a:gd name="adj" fmla="val 16667"/>
            </a:avLst>
          </a:prstGeom>
          <a:solidFill>
            <a:srgbClr val="FF9933">
              <a:alpha val="39999"/>
            </a:srgbClr>
          </a:solidFill>
          <a:ln w="9525">
            <a:solidFill>
              <a:schemeClr val="tx1"/>
            </a:solidFill>
            <a:prstDash val="dash"/>
            <a:round/>
            <a:headEnd/>
            <a:tailEnd/>
          </a:ln>
        </p:spPr>
        <p:txBody>
          <a:bodyPr wrap="none" anchor="ctr"/>
          <a:lstStyle/>
          <a:p>
            <a:endParaRPr lang="el-GR" dirty="0">
              <a:latin typeface="Arial"/>
              <a:cs typeface="Arial"/>
            </a:endParaRPr>
          </a:p>
        </p:txBody>
      </p:sp>
      <p:sp>
        <p:nvSpPr>
          <p:cNvPr id="61443" name="AutoShape 3"/>
          <p:cNvSpPr>
            <a:spLocks noChangeArrowheads="1"/>
          </p:cNvSpPr>
          <p:nvPr/>
        </p:nvSpPr>
        <p:spPr bwMode="auto">
          <a:xfrm>
            <a:off x="395288" y="989231"/>
            <a:ext cx="7921128" cy="2458820"/>
          </a:xfrm>
          <a:prstGeom prst="roundRect">
            <a:avLst>
              <a:gd name="adj" fmla="val 16667"/>
            </a:avLst>
          </a:prstGeom>
          <a:solidFill>
            <a:srgbClr val="FF5050">
              <a:alpha val="39999"/>
            </a:srgbClr>
          </a:solidFill>
          <a:ln w="9525">
            <a:solidFill>
              <a:schemeClr val="tx1"/>
            </a:solidFill>
            <a:prstDash val="dash"/>
            <a:round/>
            <a:headEnd/>
            <a:tailEnd/>
          </a:ln>
        </p:spPr>
        <p:txBody>
          <a:bodyPr wrap="none" anchor="ctr"/>
          <a:lstStyle/>
          <a:p>
            <a:endParaRPr lang="el-GR"/>
          </a:p>
        </p:txBody>
      </p:sp>
      <p:grpSp>
        <p:nvGrpSpPr>
          <p:cNvPr id="2" name="Organization Chart 6"/>
          <p:cNvGrpSpPr>
            <a:grpSpLocks/>
          </p:cNvGrpSpPr>
          <p:nvPr/>
        </p:nvGrpSpPr>
        <p:grpSpPr bwMode="auto">
          <a:xfrm>
            <a:off x="2163763" y="3639450"/>
            <a:ext cx="4806949" cy="1692275"/>
            <a:chOff x="2587" y="2285"/>
            <a:chExt cx="3028" cy="1066"/>
          </a:xfrm>
        </p:grpSpPr>
        <p:cxnSp>
          <p:nvCxnSpPr>
            <p:cNvPr id="285700" name="_s285700"/>
            <p:cNvCxnSpPr>
              <a:cxnSpLocks noChangeShapeType="1"/>
              <a:stCxn id="5" idx="1"/>
              <a:endCxn id="4" idx="2"/>
            </p:cNvCxnSpPr>
            <p:nvPr/>
          </p:nvCxnSpPr>
          <p:spPr bwMode="auto">
            <a:xfrm rot="10800000">
              <a:off x="4267" y="3018"/>
              <a:ext cx="229" cy="189"/>
            </a:xfrm>
            <a:prstGeom prst="bentConnector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285701" name="_s285701"/>
            <p:cNvCxnSpPr>
              <a:cxnSpLocks noChangeShapeType="1"/>
              <a:stCxn id="4" idx="1"/>
              <a:endCxn id="3" idx="2"/>
            </p:cNvCxnSpPr>
            <p:nvPr/>
          </p:nvCxnSpPr>
          <p:spPr bwMode="auto">
            <a:xfrm rot="10800000">
              <a:off x="3281" y="2573"/>
              <a:ext cx="89" cy="243"/>
            </a:xfrm>
            <a:prstGeom prst="bentConnector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3" name="_s285702"/>
            <p:cNvSpPr>
              <a:spLocks noChangeArrowheads="1"/>
            </p:cNvSpPr>
            <p:nvPr/>
          </p:nvSpPr>
          <p:spPr bwMode="auto">
            <a:xfrm>
              <a:off x="2587" y="2285"/>
              <a:ext cx="1388" cy="288"/>
            </a:xfrm>
            <a:prstGeom prst="roundRect">
              <a:avLst>
                <a:gd name="adj" fmla="val 16667"/>
              </a:avLst>
            </a:prstGeom>
            <a:solidFill>
              <a:schemeClr val="accent1"/>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chemeClr val="tx1"/>
                  </a:solidFill>
                  <a:effectLst/>
                  <a:latin typeface="Arial"/>
                  <a:cs typeface="Arial"/>
                </a:rPr>
                <a:t>Γλώσσα Μηχανής</a:t>
              </a:r>
              <a:endParaRPr kumimoji="0" lang="en-US" sz="1800" b="1" i="0" u="none" strike="noStrike" cap="none" normalizeH="0" baseline="0" dirty="0">
                <a:ln>
                  <a:noFill/>
                </a:ln>
                <a:solidFill>
                  <a:schemeClr val="tx1"/>
                </a:solidFill>
                <a:effectLst/>
                <a:latin typeface="Arial"/>
                <a:cs typeface="Arial"/>
              </a:endParaRPr>
            </a:p>
          </p:txBody>
        </p:sp>
        <p:sp>
          <p:nvSpPr>
            <p:cNvPr id="4" name="_s285703"/>
            <p:cNvSpPr>
              <a:spLocks noChangeArrowheads="1"/>
            </p:cNvSpPr>
            <p:nvPr/>
          </p:nvSpPr>
          <p:spPr bwMode="auto">
            <a:xfrm>
              <a:off x="3370" y="2614"/>
              <a:ext cx="1794" cy="404"/>
            </a:xfrm>
            <a:prstGeom prst="roundRect">
              <a:avLst>
                <a:gd name="adj" fmla="val 16667"/>
              </a:avLst>
            </a:prstGeom>
            <a:solidFill>
              <a:schemeClr val="accent1"/>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err="1">
                  <a:ln>
                    <a:noFill/>
                  </a:ln>
                  <a:solidFill>
                    <a:schemeClr val="tx1"/>
                  </a:solidFill>
                  <a:effectLst/>
                  <a:latin typeface="Arial"/>
                  <a:cs typeface="Arial"/>
                </a:rPr>
                <a:t>Μικρολειτουργίες</a:t>
              </a:r>
              <a:r>
                <a:rPr lang="el-GR" b="1" dirty="0">
                  <a:latin typeface="Arial"/>
                  <a:cs typeface="Arial"/>
                </a:rPr>
                <a:t> </a:t>
              </a:r>
              <a:r>
                <a:rPr kumimoji="0" lang="el-GR" sz="1800" b="1" i="0" u="none" strike="noStrike" cap="none" normalizeH="0" baseline="0" dirty="0">
                  <a:ln>
                    <a:noFill/>
                  </a:ln>
                  <a:solidFill>
                    <a:schemeClr val="tx1"/>
                  </a:solidFill>
                  <a:effectLst/>
                  <a:latin typeface="Arial"/>
                  <a:cs typeface="Arial"/>
                </a:rPr>
                <a:t>&amp;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err="1">
                  <a:ln>
                    <a:noFill/>
                  </a:ln>
                  <a:solidFill>
                    <a:schemeClr val="tx1"/>
                  </a:solidFill>
                  <a:effectLst/>
                  <a:latin typeface="Arial"/>
                  <a:cs typeface="Arial"/>
                </a:rPr>
                <a:t>Μικροπρογραμματισμός</a:t>
              </a:r>
              <a:endParaRPr kumimoji="0" lang="en-US" sz="1800" b="1" i="0" u="none" strike="noStrike" cap="none" normalizeH="0" baseline="0" dirty="0">
                <a:ln>
                  <a:noFill/>
                </a:ln>
                <a:solidFill>
                  <a:schemeClr val="tx1"/>
                </a:solidFill>
                <a:effectLst/>
                <a:latin typeface="Arial"/>
                <a:cs typeface="Arial"/>
              </a:endParaRPr>
            </a:p>
          </p:txBody>
        </p:sp>
        <p:sp>
          <p:nvSpPr>
            <p:cNvPr id="5" name="_s285704"/>
            <p:cNvSpPr>
              <a:spLocks noChangeArrowheads="1"/>
            </p:cNvSpPr>
            <p:nvPr/>
          </p:nvSpPr>
          <p:spPr bwMode="auto">
            <a:xfrm>
              <a:off x="4496" y="3063"/>
              <a:ext cx="1119" cy="288"/>
            </a:xfrm>
            <a:prstGeom prst="roundRect">
              <a:avLst>
                <a:gd name="adj" fmla="val 16667"/>
              </a:avLst>
            </a:prstGeom>
            <a:solidFill>
              <a:schemeClr val="accent1"/>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cs typeface="Arial"/>
                </a:rPr>
                <a:t>Gates</a:t>
              </a:r>
            </a:p>
          </p:txBody>
        </p:sp>
      </p:grpSp>
      <p:grpSp>
        <p:nvGrpSpPr>
          <p:cNvPr id="6" name="Organization Chart 13"/>
          <p:cNvGrpSpPr>
            <a:grpSpLocks/>
          </p:cNvGrpSpPr>
          <p:nvPr/>
        </p:nvGrpSpPr>
        <p:grpSpPr bwMode="auto">
          <a:xfrm>
            <a:off x="539750" y="1341448"/>
            <a:ext cx="5927549" cy="2020562"/>
            <a:chOff x="268" y="1485"/>
            <a:chExt cx="5813" cy="1107"/>
          </a:xfrm>
        </p:grpSpPr>
        <p:cxnSp>
          <p:nvCxnSpPr>
            <p:cNvPr id="285707" name="_s285707"/>
            <p:cNvCxnSpPr>
              <a:cxnSpLocks noChangeShapeType="1"/>
              <a:stCxn id="9" idx="1"/>
              <a:endCxn id="8" idx="2"/>
            </p:cNvCxnSpPr>
            <p:nvPr/>
          </p:nvCxnSpPr>
          <p:spPr bwMode="auto">
            <a:xfrm rot="10800000">
              <a:off x="3447" y="2187"/>
              <a:ext cx="353" cy="263"/>
            </a:xfrm>
            <a:prstGeom prst="bentConnector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285708" name="_s285708"/>
            <p:cNvCxnSpPr>
              <a:cxnSpLocks noChangeShapeType="1"/>
              <a:stCxn id="8" idx="1"/>
              <a:endCxn id="7" idx="2"/>
            </p:cNvCxnSpPr>
            <p:nvPr/>
          </p:nvCxnSpPr>
          <p:spPr bwMode="auto">
            <a:xfrm rot="10800000">
              <a:off x="1750" y="1740"/>
              <a:ext cx="236" cy="304"/>
            </a:xfrm>
            <a:prstGeom prst="bentConnector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7" name="_s285709"/>
            <p:cNvSpPr>
              <a:spLocks noChangeArrowheads="1"/>
            </p:cNvSpPr>
            <p:nvPr/>
          </p:nvSpPr>
          <p:spPr bwMode="auto">
            <a:xfrm>
              <a:off x="268" y="1485"/>
              <a:ext cx="2964" cy="255"/>
            </a:xfrm>
            <a:prstGeom prst="roundRect">
              <a:avLst>
                <a:gd name="adj" fmla="val 16667"/>
              </a:avLst>
            </a:prstGeom>
            <a:solidFill>
              <a:schemeClr val="accent1"/>
            </a:solidFill>
            <a:ln w="9525">
              <a:solidFill>
                <a:schemeClr val="tx1"/>
              </a:solidFill>
              <a:round/>
              <a:headEnd/>
              <a:tailEnd/>
            </a:ln>
          </p:spPr>
          <p:txBody>
            <a:bodyPr vert="horz" wrap="none" lIns="34181" tIns="17091" rIns="34181" bIns="1709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a:ln>
                    <a:noFill/>
                  </a:ln>
                  <a:solidFill>
                    <a:schemeClr val="tx1"/>
                  </a:solidFill>
                  <a:effectLst/>
                  <a:latin typeface="Arial"/>
                  <a:cs typeface="Arial"/>
                </a:rPr>
                <a:t>Εφαρμογές</a:t>
              </a:r>
              <a:endParaRPr kumimoji="0" lang="en-US" sz="1600" b="1" i="0" u="none" strike="noStrike" cap="none" normalizeH="0" baseline="0" dirty="0">
                <a:ln>
                  <a:noFill/>
                </a:ln>
                <a:solidFill>
                  <a:schemeClr val="tx1"/>
                </a:solidFill>
                <a:effectLst/>
                <a:latin typeface="Arial"/>
                <a:cs typeface="Arial"/>
              </a:endParaRPr>
            </a:p>
          </p:txBody>
        </p:sp>
        <p:sp>
          <p:nvSpPr>
            <p:cNvPr id="8" name="_s285710"/>
            <p:cNvSpPr>
              <a:spLocks noChangeArrowheads="1"/>
            </p:cNvSpPr>
            <p:nvPr/>
          </p:nvSpPr>
          <p:spPr bwMode="auto">
            <a:xfrm>
              <a:off x="1986" y="1900"/>
              <a:ext cx="2921" cy="287"/>
            </a:xfrm>
            <a:prstGeom prst="roundRect">
              <a:avLst>
                <a:gd name="adj" fmla="val 16667"/>
              </a:avLst>
            </a:prstGeom>
            <a:solidFill>
              <a:schemeClr val="accent1"/>
            </a:solidFill>
            <a:ln w="9525">
              <a:solidFill>
                <a:schemeClr val="tx1"/>
              </a:solidFill>
              <a:round/>
              <a:headEnd/>
              <a:tailEnd/>
            </a:ln>
          </p:spPr>
          <p:txBody>
            <a:bodyPr vert="horz" wrap="none" lIns="34181" tIns="17091" rIns="34181" bIns="1709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a:ln>
                    <a:noFill/>
                  </a:ln>
                  <a:solidFill>
                    <a:schemeClr val="tx1"/>
                  </a:solidFill>
                  <a:effectLst/>
                  <a:latin typeface="Arial"/>
                  <a:cs typeface="Arial"/>
                </a:rPr>
                <a:t>Γλώσσες Προγραμματισμού</a:t>
              </a:r>
              <a:endParaRPr kumimoji="0" lang="en-US" sz="1600" b="1" i="0" u="none" strike="noStrike" cap="none" normalizeH="0" baseline="0">
                <a:ln>
                  <a:noFill/>
                </a:ln>
                <a:solidFill>
                  <a:schemeClr val="tx1"/>
                </a:solidFill>
                <a:effectLst/>
                <a:latin typeface="Arial"/>
                <a:cs typeface="Arial"/>
              </a:endParaRPr>
            </a:p>
          </p:txBody>
        </p:sp>
        <p:sp>
          <p:nvSpPr>
            <p:cNvPr id="9" name="_s285711"/>
            <p:cNvSpPr>
              <a:spLocks noChangeArrowheads="1"/>
            </p:cNvSpPr>
            <p:nvPr/>
          </p:nvSpPr>
          <p:spPr bwMode="auto">
            <a:xfrm>
              <a:off x="3799" y="2307"/>
              <a:ext cx="2282" cy="285"/>
            </a:xfrm>
            <a:prstGeom prst="roundRect">
              <a:avLst>
                <a:gd name="adj" fmla="val 16667"/>
              </a:avLst>
            </a:prstGeom>
            <a:solidFill>
              <a:schemeClr val="accent1"/>
            </a:solidFill>
            <a:ln w="9525">
              <a:solidFill>
                <a:schemeClr val="tx1"/>
              </a:solidFill>
              <a:round/>
              <a:headEnd/>
              <a:tailEnd/>
            </a:ln>
          </p:spPr>
          <p:txBody>
            <a:bodyPr vert="horz" wrap="none" lIns="38840" tIns="19420" rIns="38840" bIns="194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a:ln>
                    <a:noFill/>
                  </a:ln>
                  <a:solidFill>
                    <a:schemeClr val="tx1"/>
                  </a:solidFill>
                  <a:effectLst/>
                  <a:latin typeface="Arial"/>
                  <a:cs typeface="Arial"/>
                </a:rPr>
                <a:t>Λειτουργικό Σύστημα</a:t>
              </a:r>
              <a:endParaRPr kumimoji="0" lang="en-US" sz="1600" b="1" i="0" u="none" strike="noStrike" cap="none" normalizeH="0" baseline="0" dirty="0">
                <a:ln>
                  <a:noFill/>
                </a:ln>
                <a:solidFill>
                  <a:schemeClr val="tx1"/>
                </a:solidFill>
                <a:effectLst/>
                <a:latin typeface="Arial"/>
                <a:cs typeface="Arial"/>
              </a:endParaRPr>
            </a:p>
          </p:txBody>
        </p:sp>
      </p:grpSp>
      <p:sp>
        <p:nvSpPr>
          <p:cNvPr id="2067" name="Line 20"/>
          <p:cNvSpPr>
            <a:spLocks noChangeShapeType="1"/>
          </p:cNvSpPr>
          <p:nvPr/>
        </p:nvSpPr>
        <p:spPr bwMode="auto">
          <a:xfrm>
            <a:off x="4211638" y="3376613"/>
            <a:ext cx="0" cy="0"/>
          </a:xfrm>
          <a:prstGeom prst="line">
            <a:avLst/>
          </a:prstGeom>
          <a:noFill/>
          <a:ln w="9525">
            <a:solidFill>
              <a:schemeClr val="tx1"/>
            </a:solidFill>
            <a:round/>
            <a:headEnd/>
            <a:tailEnd/>
          </a:ln>
        </p:spPr>
        <p:txBody>
          <a:bodyPr/>
          <a:lstStyle/>
          <a:p>
            <a:endParaRPr lang="el-GR"/>
          </a:p>
        </p:txBody>
      </p:sp>
      <p:sp>
        <p:nvSpPr>
          <p:cNvPr id="61463" name="Text Box 23"/>
          <p:cNvSpPr txBox="1">
            <a:spLocks noChangeArrowheads="1"/>
          </p:cNvSpPr>
          <p:nvPr/>
        </p:nvSpPr>
        <p:spPr bwMode="auto">
          <a:xfrm>
            <a:off x="3685830" y="1119654"/>
            <a:ext cx="4506913" cy="1077912"/>
          </a:xfrm>
          <a:prstGeom prst="rect">
            <a:avLst/>
          </a:prstGeom>
          <a:noFill/>
          <a:ln w="9525">
            <a:noFill/>
            <a:miter lim="800000"/>
            <a:headEnd/>
            <a:tailEnd/>
          </a:ln>
        </p:spPr>
        <p:txBody>
          <a:bodyPr wrap="none">
            <a:spAutoFit/>
          </a:bodyPr>
          <a:lstStyle/>
          <a:p>
            <a:pPr algn="r"/>
            <a:r>
              <a:rPr lang="el-GR" sz="2800" b="1" dirty="0">
                <a:solidFill>
                  <a:srgbClr val="FF0000"/>
                </a:solidFill>
              </a:rPr>
              <a:t>Λογισμικό</a:t>
            </a:r>
            <a:r>
              <a:rPr lang="el-GR" sz="2800" dirty="0"/>
              <a:t>: </a:t>
            </a:r>
            <a:r>
              <a:rPr lang="el-GR" dirty="0"/>
              <a:t>Σύνολο προγραμμάτων</a:t>
            </a:r>
          </a:p>
          <a:p>
            <a:pPr algn="r"/>
            <a:r>
              <a:rPr lang="el-GR" dirty="0"/>
              <a:t>που μπορούν να εκτελεσθούν από </a:t>
            </a:r>
          </a:p>
          <a:p>
            <a:pPr algn="r"/>
            <a:r>
              <a:rPr lang="el-GR" dirty="0"/>
              <a:t>τον Η/Υ</a:t>
            </a:r>
            <a:endParaRPr lang="en-US" dirty="0"/>
          </a:p>
        </p:txBody>
      </p:sp>
      <p:sp>
        <p:nvSpPr>
          <p:cNvPr id="61464" name="Text Box 24"/>
          <p:cNvSpPr txBox="1">
            <a:spLocks noChangeArrowheads="1"/>
          </p:cNvSpPr>
          <p:nvPr/>
        </p:nvSpPr>
        <p:spPr bwMode="auto">
          <a:xfrm>
            <a:off x="6016624" y="3570745"/>
            <a:ext cx="2867873" cy="1077218"/>
          </a:xfrm>
          <a:prstGeom prst="rect">
            <a:avLst/>
          </a:prstGeom>
          <a:noFill/>
          <a:ln w="9525">
            <a:noFill/>
            <a:miter lim="800000"/>
            <a:headEnd/>
            <a:tailEnd/>
          </a:ln>
        </p:spPr>
        <p:txBody>
          <a:bodyPr wrap="square">
            <a:spAutoFit/>
          </a:bodyPr>
          <a:lstStyle/>
          <a:p>
            <a:pPr algn="r"/>
            <a:r>
              <a:rPr lang="el-GR" sz="2800" b="1" dirty="0" err="1">
                <a:solidFill>
                  <a:srgbClr val="FF6600"/>
                </a:solidFill>
              </a:rPr>
              <a:t>ΥλικόΤεχνικό</a:t>
            </a:r>
            <a:r>
              <a:rPr lang="el-GR" sz="2800" dirty="0"/>
              <a:t>: </a:t>
            </a:r>
            <a:endParaRPr lang="en-US" sz="2800" dirty="0"/>
          </a:p>
          <a:p>
            <a:pPr algn="r"/>
            <a:r>
              <a:rPr lang="el-GR" dirty="0"/>
              <a:t>Σύνολο συσκευών που</a:t>
            </a:r>
          </a:p>
          <a:p>
            <a:pPr algn="r"/>
            <a:r>
              <a:rPr lang="el-GR" dirty="0"/>
              <a:t>απαρτίζουν τον Η/Υ</a:t>
            </a:r>
            <a:endParaRPr lang="en-US" dirty="0"/>
          </a:p>
        </p:txBody>
      </p:sp>
      <p:sp>
        <p:nvSpPr>
          <p:cNvPr id="34" name="_s285704">
            <a:extLst>
              <a:ext uri="{FF2B5EF4-FFF2-40B4-BE49-F238E27FC236}">
                <a16:creationId xmlns:a16="http://schemas.microsoft.com/office/drawing/2014/main" id="{29DFC5B1-8B81-804F-BE72-7E3EECDC91CD}"/>
              </a:ext>
            </a:extLst>
          </p:cNvPr>
          <p:cNvSpPr>
            <a:spLocks noChangeArrowheads="1"/>
          </p:cNvSpPr>
          <p:nvPr/>
        </p:nvSpPr>
        <p:spPr bwMode="auto">
          <a:xfrm>
            <a:off x="5194299" y="6087820"/>
            <a:ext cx="2690069" cy="457200"/>
          </a:xfrm>
          <a:prstGeom prst="roundRect">
            <a:avLst>
              <a:gd name="adj" fmla="val 16667"/>
            </a:avLst>
          </a:prstGeom>
          <a:solidFill>
            <a:schemeClr val="accent1"/>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chemeClr val="tx1"/>
                </a:solidFill>
                <a:effectLst/>
                <a:latin typeface="Arial"/>
                <a:cs typeface="Arial"/>
              </a:rPr>
              <a:t>Δυαδικό Σύστημα</a:t>
            </a:r>
            <a:endParaRPr kumimoji="0" lang="en-US" sz="1800" b="1" i="0" u="none" strike="noStrike" cap="none" normalizeH="0" baseline="0" dirty="0">
              <a:ln>
                <a:noFill/>
              </a:ln>
              <a:solidFill>
                <a:schemeClr val="tx1"/>
              </a:solidFill>
              <a:effectLst/>
              <a:latin typeface="Arial"/>
              <a:cs typeface="Arial"/>
            </a:endParaRPr>
          </a:p>
        </p:txBody>
      </p:sp>
      <p:cxnSp>
        <p:nvCxnSpPr>
          <p:cNvPr id="35" name="_s285700">
            <a:extLst>
              <a:ext uri="{FF2B5EF4-FFF2-40B4-BE49-F238E27FC236}">
                <a16:creationId xmlns:a16="http://schemas.microsoft.com/office/drawing/2014/main" id="{E8083919-697C-B747-BD28-576EA2A12E76}"/>
              </a:ext>
            </a:extLst>
          </p:cNvPr>
          <p:cNvCxnSpPr>
            <a:cxnSpLocks noChangeShapeType="1"/>
            <a:stCxn id="5" idx="3"/>
          </p:cNvCxnSpPr>
          <p:nvPr/>
        </p:nvCxnSpPr>
        <p:spPr bwMode="auto">
          <a:xfrm>
            <a:off x="6970712" y="5103125"/>
            <a:ext cx="1778000" cy="662952"/>
          </a:xfrm>
          <a:prstGeom prst="bentConnector3">
            <a:avLst>
              <a:gd name="adj1" fmla="val 106967"/>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44" name="Rectangle 3">
            <a:extLst>
              <a:ext uri="{FF2B5EF4-FFF2-40B4-BE49-F238E27FC236}">
                <a16:creationId xmlns:a16="http://schemas.microsoft.com/office/drawing/2014/main" id="{155D78FF-6A96-F441-9522-B61AA8C9EF05}"/>
              </a:ext>
            </a:extLst>
          </p:cNvPr>
          <p:cNvSpPr txBox="1">
            <a:spLocks noChangeArrowheads="1"/>
          </p:cNvSpPr>
          <p:nvPr/>
        </p:nvSpPr>
        <p:spPr bwMode="auto">
          <a:xfrm>
            <a:off x="0" y="188640"/>
            <a:ext cx="9252520"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90000"/>
              </a:lnSpc>
              <a:buNone/>
            </a:pPr>
            <a:r>
              <a:rPr lang="el-GR" sz="2800" b="1" dirty="0"/>
              <a:t>Εισαγωγή στην Πληροφορική και τον Προγραμματισμό Η/Υ</a:t>
            </a:r>
            <a:r>
              <a:rPr lang="el-GR" sz="2800" dirty="0">
                <a:latin typeface="Arial"/>
                <a:cs typeface="Arial"/>
              </a:rPr>
              <a:t>:</a:t>
            </a:r>
            <a:endParaRPr lang="en-US" sz="2400" dirty="0">
              <a:cs typeface="Arial"/>
            </a:endParaRPr>
          </a:p>
        </p:txBody>
      </p:sp>
      <p:sp>
        <p:nvSpPr>
          <p:cNvPr id="45" name="Line 34">
            <a:extLst>
              <a:ext uri="{FF2B5EF4-FFF2-40B4-BE49-F238E27FC236}">
                <a16:creationId xmlns:a16="http://schemas.microsoft.com/office/drawing/2014/main" id="{8E1FBF0D-ADF5-7149-8774-51DB66E80CFC}"/>
              </a:ext>
            </a:extLst>
          </p:cNvPr>
          <p:cNvSpPr>
            <a:spLocks noChangeShapeType="1"/>
          </p:cNvSpPr>
          <p:nvPr/>
        </p:nvSpPr>
        <p:spPr bwMode="auto">
          <a:xfrm>
            <a:off x="395287" y="764704"/>
            <a:ext cx="8353425" cy="0"/>
          </a:xfrm>
          <a:prstGeom prst="line">
            <a:avLst/>
          </a:prstGeom>
          <a:noFill/>
          <a:ln w="38100">
            <a:solidFill>
              <a:srgbClr val="FF99FF"/>
            </a:solidFill>
            <a:round/>
            <a:headEnd/>
            <a:tailEnd/>
          </a:ln>
        </p:spPr>
        <p:txBody>
          <a:bodyPr/>
          <a:lstStyle/>
          <a:p>
            <a:endParaRPr lang="el-GR"/>
          </a:p>
        </p:txBody>
      </p:sp>
      <p:sp>
        <p:nvSpPr>
          <p:cNvPr id="49" name="Rectangle 3">
            <a:extLst>
              <a:ext uri="{FF2B5EF4-FFF2-40B4-BE49-F238E27FC236}">
                <a16:creationId xmlns:a16="http://schemas.microsoft.com/office/drawing/2014/main" id="{268A6045-FEE0-5D4B-8F3E-77EED736F4D8}"/>
              </a:ext>
            </a:extLst>
          </p:cNvPr>
          <p:cNvSpPr txBox="1">
            <a:spLocks noChangeArrowheads="1"/>
          </p:cNvSpPr>
          <p:nvPr/>
        </p:nvSpPr>
        <p:spPr bwMode="auto">
          <a:xfrm>
            <a:off x="79654" y="2661756"/>
            <a:ext cx="3891445"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90000"/>
              </a:lnSpc>
              <a:buNone/>
            </a:pPr>
            <a:r>
              <a:rPr lang="el-GR" sz="2400" b="1" dirty="0"/>
              <a:t>Προγραμματισμός </a:t>
            </a:r>
            <a:r>
              <a:rPr lang="en-US" sz="2400" b="1" dirty="0"/>
              <a:t>C</a:t>
            </a:r>
            <a:endParaRPr lang="en-US" sz="2400" dirty="0">
              <a:cs typeface="Arial"/>
            </a:endParaRPr>
          </a:p>
        </p:txBody>
      </p:sp>
      <p:sp>
        <p:nvSpPr>
          <p:cNvPr id="50" name="Rectangle 3">
            <a:extLst>
              <a:ext uri="{FF2B5EF4-FFF2-40B4-BE49-F238E27FC236}">
                <a16:creationId xmlns:a16="http://schemas.microsoft.com/office/drawing/2014/main" id="{5DFB30BF-BA3C-284F-B0E2-E6DACF0E4693}"/>
              </a:ext>
            </a:extLst>
          </p:cNvPr>
          <p:cNvSpPr txBox="1">
            <a:spLocks noChangeArrowheads="1"/>
          </p:cNvSpPr>
          <p:nvPr/>
        </p:nvSpPr>
        <p:spPr bwMode="auto">
          <a:xfrm>
            <a:off x="58973" y="6119951"/>
            <a:ext cx="5211191"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90000"/>
              </a:lnSpc>
              <a:buNone/>
            </a:pPr>
            <a:r>
              <a:rPr lang="el-GR" sz="2400" b="1" i="1" dirty="0" err="1"/>
              <a:t>Θεωρ</a:t>
            </a:r>
            <a:r>
              <a:rPr lang="en-US" sz="2400" b="1" i="1" dirty="0" err="1"/>
              <a:t>ί</a:t>
            </a:r>
            <a:r>
              <a:rPr lang="el-GR" sz="2400" b="1" i="1" dirty="0"/>
              <a:t>α Δυαδικό Σύστημα (#1-6) </a:t>
            </a:r>
            <a:endParaRPr lang="en-US" sz="2400" b="1" i="1" dirty="0">
              <a:cs typeface="Arial"/>
            </a:endParaRPr>
          </a:p>
        </p:txBody>
      </p:sp>
      <p:sp>
        <p:nvSpPr>
          <p:cNvPr id="51" name="Rectangle 3">
            <a:extLst>
              <a:ext uri="{FF2B5EF4-FFF2-40B4-BE49-F238E27FC236}">
                <a16:creationId xmlns:a16="http://schemas.microsoft.com/office/drawing/2014/main" id="{494D3F4B-DA74-6746-BC4F-1BA037BBA5B1}"/>
              </a:ext>
            </a:extLst>
          </p:cNvPr>
          <p:cNvSpPr txBox="1">
            <a:spLocks noChangeArrowheads="1"/>
          </p:cNvSpPr>
          <p:nvPr/>
        </p:nvSpPr>
        <p:spPr bwMode="auto">
          <a:xfrm>
            <a:off x="71943" y="5517232"/>
            <a:ext cx="7132392"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90000"/>
              </a:lnSpc>
              <a:buNone/>
            </a:pPr>
            <a:r>
              <a:rPr lang="en-US" sz="2400" b="1" i="1" dirty="0"/>
              <a:t>Transistors / Gates / </a:t>
            </a:r>
            <a:r>
              <a:rPr lang="el-GR" sz="2400" b="1" i="1" dirty="0"/>
              <a:t>Ψηφιακή Λογική  (#7-8) </a:t>
            </a:r>
            <a:endParaRPr lang="en-US" sz="2400" b="1" i="1" dirty="0">
              <a:cs typeface="Arial"/>
            </a:endParaRPr>
          </a:p>
        </p:txBody>
      </p:sp>
      <p:cxnSp>
        <p:nvCxnSpPr>
          <p:cNvPr id="65" name="_s285707">
            <a:extLst>
              <a:ext uri="{FF2B5EF4-FFF2-40B4-BE49-F238E27FC236}">
                <a16:creationId xmlns:a16="http://schemas.microsoft.com/office/drawing/2014/main" id="{A4231197-44AF-6145-BA5A-9DD3ABA45553}"/>
              </a:ext>
            </a:extLst>
          </p:cNvPr>
          <p:cNvCxnSpPr>
            <a:cxnSpLocks noChangeShapeType="1"/>
            <a:stCxn id="9" idx="2"/>
            <a:endCxn id="3" idx="0"/>
          </p:cNvCxnSpPr>
          <p:nvPr/>
        </p:nvCxnSpPr>
        <p:spPr bwMode="auto">
          <a:xfrm rot="5400000">
            <a:off x="4145932" y="2481567"/>
            <a:ext cx="277440" cy="2038327"/>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73" name="_s285704">
            <a:extLst>
              <a:ext uri="{FF2B5EF4-FFF2-40B4-BE49-F238E27FC236}">
                <a16:creationId xmlns:a16="http://schemas.microsoft.com/office/drawing/2014/main" id="{1A16AAAF-53B4-FB44-A046-3AE1D1C3F973}"/>
              </a:ext>
            </a:extLst>
          </p:cNvPr>
          <p:cNvSpPr>
            <a:spLocks noChangeArrowheads="1"/>
          </p:cNvSpPr>
          <p:nvPr/>
        </p:nvSpPr>
        <p:spPr bwMode="auto">
          <a:xfrm>
            <a:off x="7204335" y="4874525"/>
            <a:ext cx="1496098" cy="457200"/>
          </a:xfrm>
          <a:prstGeom prst="roundRect">
            <a:avLst>
              <a:gd name="adj" fmla="val 16667"/>
            </a:avLst>
          </a:prstGeom>
          <a:solidFill>
            <a:schemeClr val="accent1"/>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b="1" dirty="0">
                <a:latin typeface="Arial"/>
                <a:cs typeface="Arial"/>
              </a:rPr>
              <a:t>Transistors</a:t>
            </a:r>
            <a:endParaRPr kumimoji="0" lang="en-US" sz="1800" b="1" i="0" u="none" strike="noStrike" cap="none" normalizeH="0" baseline="0" dirty="0">
              <a:ln>
                <a:noFill/>
              </a:ln>
              <a:solidFill>
                <a:schemeClr val="tx1"/>
              </a:solidFill>
              <a:effectLst/>
              <a:latin typeface="Arial"/>
              <a:cs typeface="Arial"/>
            </a:endParaRPr>
          </a:p>
        </p:txBody>
      </p:sp>
      <p:sp>
        <p:nvSpPr>
          <p:cNvPr id="74" name="_s285704">
            <a:extLst>
              <a:ext uri="{FF2B5EF4-FFF2-40B4-BE49-F238E27FC236}">
                <a16:creationId xmlns:a16="http://schemas.microsoft.com/office/drawing/2014/main" id="{5DF33EEF-826B-C24D-9AC9-A707190E398A}"/>
              </a:ext>
            </a:extLst>
          </p:cNvPr>
          <p:cNvSpPr>
            <a:spLocks noChangeArrowheads="1"/>
          </p:cNvSpPr>
          <p:nvPr/>
        </p:nvSpPr>
        <p:spPr bwMode="auto">
          <a:xfrm>
            <a:off x="6671107" y="5556250"/>
            <a:ext cx="2057513" cy="457200"/>
          </a:xfrm>
          <a:prstGeom prst="roundRect">
            <a:avLst>
              <a:gd name="adj" fmla="val 16667"/>
            </a:avLst>
          </a:prstGeom>
          <a:solidFill>
            <a:schemeClr val="accent1"/>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chemeClr val="tx1"/>
                </a:solidFill>
                <a:effectLst/>
                <a:latin typeface="Arial"/>
                <a:cs typeface="Arial"/>
              </a:rPr>
              <a:t>Ψηφιακή Λογική</a:t>
            </a:r>
            <a:endParaRPr kumimoji="0" lang="en-US" sz="1800" b="1" i="0" u="none" strike="noStrike" cap="none" normalizeH="0" baseline="0" dirty="0">
              <a:ln>
                <a:noFill/>
              </a:ln>
              <a:solidFill>
                <a:schemeClr val="tx1"/>
              </a:solidFill>
              <a:effectLst/>
              <a:latin typeface="Arial"/>
              <a:cs typeface="Arial"/>
            </a:endParaRPr>
          </a:p>
        </p:txBody>
      </p:sp>
      <p:cxnSp>
        <p:nvCxnSpPr>
          <p:cNvPr id="77" name="_s285700">
            <a:extLst>
              <a:ext uri="{FF2B5EF4-FFF2-40B4-BE49-F238E27FC236}">
                <a16:creationId xmlns:a16="http://schemas.microsoft.com/office/drawing/2014/main" id="{4C53F4BE-A5FB-1D42-B319-185D77F4B38D}"/>
              </a:ext>
            </a:extLst>
          </p:cNvPr>
          <p:cNvCxnSpPr>
            <a:cxnSpLocks noChangeShapeType="1"/>
            <a:endCxn id="74" idx="1"/>
          </p:cNvCxnSpPr>
          <p:nvPr/>
        </p:nvCxnSpPr>
        <p:spPr bwMode="auto">
          <a:xfrm rot="5400000" flipH="1" flipV="1">
            <a:off x="6460668" y="5877382"/>
            <a:ext cx="302970" cy="117907"/>
          </a:xfrm>
          <a:prstGeom prst="bentConnector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80" name="Rectangle 3">
            <a:extLst>
              <a:ext uri="{FF2B5EF4-FFF2-40B4-BE49-F238E27FC236}">
                <a16:creationId xmlns:a16="http://schemas.microsoft.com/office/drawing/2014/main" id="{0DA9DB37-3B9E-7E46-9967-C9E174AD295D}"/>
              </a:ext>
            </a:extLst>
          </p:cNvPr>
          <p:cNvSpPr txBox="1">
            <a:spLocks noChangeArrowheads="1"/>
          </p:cNvSpPr>
          <p:nvPr/>
        </p:nvSpPr>
        <p:spPr bwMode="auto">
          <a:xfrm>
            <a:off x="58973" y="4072695"/>
            <a:ext cx="2972891" cy="10124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90000"/>
              </a:lnSpc>
              <a:buNone/>
            </a:pPr>
            <a:r>
              <a:rPr lang="el-GR" sz="2400" b="1" i="1" dirty="0"/>
              <a:t>Αρχιτεκτονική &amp;</a:t>
            </a:r>
          </a:p>
          <a:p>
            <a:pPr marL="0" indent="0" eaLnBrk="1" hangingPunct="1">
              <a:lnSpc>
                <a:spcPct val="90000"/>
              </a:lnSpc>
              <a:buNone/>
            </a:pPr>
            <a:r>
              <a:rPr lang="el-GR" sz="2400" b="1" i="1" dirty="0"/>
              <a:t>Γλώσσα Μηχανής</a:t>
            </a:r>
          </a:p>
          <a:p>
            <a:pPr marL="0" indent="0" eaLnBrk="1" hangingPunct="1">
              <a:lnSpc>
                <a:spcPct val="90000"/>
              </a:lnSpc>
              <a:buNone/>
            </a:pPr>
            <a:r>
              <a:rPr lang="el-GR" sz="2400" b="1" i="1" dirty="0"/>
              <a:t>Δίκτυα (#9-11) </a:t>
            </a:r>
            <a:endParaRPr lang="en-US" sz="2400" b="1" i="1" dirty="0">
              <a:cs typeface="Arial"/>
            </a:endParaRPr>
          </a:p>
        </p:txBody>
      </p:sp>
    </p:spTree>
    <p:extLst>
      <p:ext uri="{BB962C8B-B14F-4D97-AF65-F5344CB8AC3E}">
        <p14:creationId xmlns:p14="http://schemas.microsoft.com/office/powerpoint/2010/main" val="270168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8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6"/>
          <p:cNvSpPr>
            <a:spLocks noGrp="1"/>
          </p:cNvSpPr>
          <p:nvPr>
            <p:ph type="sldNum" sz="quarter" idx="12"/>
          </p:nvPr>
        </p:nvSpPr>
        <p:spPr>
          <a:xfrm>
            <a:off x="6430591" y="6469102"/>
            <a:ext cx="2133600" cy="365125"/>
          </a:xfrm>
          <a:noFill/>
        </p:spPr>
        <p:txBody>
          <a:bodyPr/>
          <a:lstStyle/>
          <a:p>
            <a:fld id="{B155A5AA-B4A2-40EE-8B04-7B08090644DF}" type="slidenum">
              <a:rPr lang="en-US" smtClean="0"/>
              <a:pPr/>
              <a:t>5</a:t>
            </a:fld>
            <a:endParaRPr lang="en-US"/>
          </a:p>
        </p:txBody>
      </p:sp>
      <p:sp>
        <p:nvSpPr>
          <p:cNvPr id="14341" name="Rectangle 2"/>
          <p:cNvSpPr>
            <a:spLocks noGrp="1" noChangeArrowheads="1"/>
          </p:cNvSpPr>
          <p:nvPr>
            <p:ph type="title"/>
          </p:nvPr>
        </p:nvSpPr>
        <p:spPr>
          <a:xfrm>
            <a:off x="441325" y="0"/>
            <a:ext cx="8229600" cy="823913"/>
          </a:xfrm>
        </p:spPr>
        <p:txBody>
          <a:bodyPr/>
          <a:lstStyle/>
          <a:p>
            <a:pPr eaLnBrk="1" hangingPunct="1"/>
            <a:r>
              <a:rPr lang="en-US" dirty="0">
                <a:latin typeface="Comic Sans MS" pitchFamily="66" charset="0"/>
              </a:rPr>
              <a:t>Transistor</a:t>
            </a:r>
          </a:p>
        </p:txBody>
      </p:sp>
      <p:sp>
        <p:nvSpPr>
          <p:cNvPr id="14342" name="Line 4"/>
          <p:cNvSpPr>
            <a:spLocks noChangeShapeType="1"/>
          </p:cNvSpPr>
          <p:nvPr/>
        </p:nvSpPr>
        <p:spPr bwMode="auto">
          <a:xfrm>
            <a:off x="395288" y="703263"/>
            <a:ext cx="8353425" cy="0"/>
          </a:xfrm>
          <a:prstGeom prst="line">
            <a:avLst/>
          </a:prstGeom>
          <a:noFill/>
          <a:ln w="38100">
            <a:solidFill>
              <a:srgbClr val="339933"/>
            </a:solidFill>
            <a:round/>
            <a:headEnd/>
            <a:tailEnd/>
          </a:ln>
        </p:spPr>
        <p:txBody>
          <a:bodyPr/>
          <a:lstStyle/>
          <a:p>
            <a:endParaRPr lang="el-GR"/>
          </a:p>
        </p:txBody>
      </p:sp>
      <p:pic>
        <p:nvPicPr>
          <p:cNvPr id="15" name="Picture 9" descr="p114-115"/>
          <p:cNvPicPr>
            <a:picLocks noChangeAspect="1" noChangeArrowheads="1"/>
          </p:cNvPicPr>
          <p:nvPr/>
        </p:nvPicPr>
        <p:blipFill>
          <a:blip r:embed="rId3"/>
          <a:srcRect l="42969" t="5186" b="12995"/>
          <a:stretch>
            <a:fillRect/>
          </a:stretch>
        </p:blipFill>
        <p:spPr bwMode="auto">
          <a:xfrm>
            <a:off x="3153540" y="1894566"/>
            <a:ext cx="5790713" cy="4838845"/>
          </a:xfrm>
          <a:prstGeom prst="rect">
            <a:avLst/>
          </a:prstGeom>
          <a:noFill/>
          <a:ln w="9525">
            <a:noFill/>
            <a:miter lim="800000"/>
            <a:headEnd/>
            <a:tailEnd/>
          </a:ln>
        </p:spPr>
      </p:pic>
      <p:grpSp>
        <p:nvGrpSpPr>
          <p:cNvPr id="16" name="Group 15">
            <a:extLst>
              <a:ext uri="{FF2B5EF4-FFF2-40B4-BE49-F238E27FC236}">
                <a16:creationId xmlns:a16="http://schemas.microsoft.com/office/drawing/2014/main" id="{B9C518FC-26B0-9449-9ACD-8C84A05A56A9}"/>
              </a:ext>
            </a:extLst>
          </p:cNvPr>
          <p:cNvGrpSpPr/>
          <p:nvPr/>
        </p:nvGrpSpPr>
        <p:grpSpPr>
          <a:xfrm>
            <a:off x="368121" y="3296147"/>
            <a:ext cx="1785950" cy="1810234"/>
            <a:chOff x="368121" y="3296147"/>
            <a:chExt cx="1785950" cy="1810234"/>
          </a:xfrm>
        </p:grpSpPr>
        <p:sp>
          <p:nvSpPr>
            <p:cNvPr id="33" name="Rectangle 32"/>
            <p:cNvSpPr/>
            <p:nvPr/>
          </p:nvSpPr>
          <p:spPr>
            <a:xfrm>
              <a:off x="368121" y="3379727"/>
              <a:ext cx="428628" cy="2143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TextBox 33"/>
            <p:cNvSpPr txBox="1"/>
            <p:nvPr/>
          </p:nvSpPr>
          <p:spPr>
            <a:xfrm>
              <a:off x="807925" y="3296147"/>
              <a:ext cx="1274708" cy="369332"/>
            </a:xfrm>
            <a:prstGeom prst="rect">
              <a:avLst/>
            </a:prstGeom>
            <a:noFill/>
          </p:spPr>
          <p:txBody>
            <a:bodyPr wrap="none" rtlCol="0">
              <a:spAutoFit/>
            </a:bodyPr>
            <a:lstStyle/>
            <a:p>
              <a:r>
                <a:rPr lang="en-US" dirty="0" err="1"/>
                <a:t>Polysilicon</a:t>
              </a:r>
              <a:endParaRPr lang="el-GR" dirty="0"/>
            </a:p>
          </p:txBody>
        </p:sp>
        <p:sp>
          <p:nvSpPr>
            <p:cNvPr id="35" name="Rectangle 34"/>
            <p:cNvSpPr/>
            <p:nvPr/>
          </p:nvSpPr>
          <p:spPr>
            <a:xfrm>
              <a:off x="368121" y="3736917"/>
              <a:ext cx="428628" cy="21431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TextBox 35"/>
            <p:cNvSpPr txBox="1"/>
            <p:nvPr/>
          </p:nvSpPr>
          <p:spPr>
            <a:xfrm>
              <a:off x="833644" y="3665479"/>
              <a:ext cx="748923" cy="369332"/>
            </a:xfrm>
            <a:prstGeom prst="rect">
              <a:avLst/>
            </a:prstGeom>
            <a:noFill/>
          </p:spPr>
          <p:txBody>
            <a:bodyPr wrap="none" rtlCol="0">
              <a:spAutoFit/>
            </a:bodyPr>
            <a:lstStyle/>
            <a:p>
              <a:r>
                <a:rPr lang="en-US" dirty="0"/>
                <a:t>Metal</a:t>
              </a:r>
              <a:endParaRPr lang="el-GR" dirty="0"/>
            </a:p>
          </p:txBody>
        </p:sp>
        <p:sp>
          <p:nvSpPr>
            <p:cNvPr id="37" name="Freeform 36"/>
            <p:cNvSpPr/>
            <p:nvPr/>
          </p:nvSpPr>
          <p:spPr>
            <a:xfrm>
              <a:off x="368121" y="4094107"/>
              <a:ext cx="428628" cy="214314"/>
            </a:xfrm>
            <a:custGeom>
              <a:avLst/>
              <a:gdLst>
                <a:gd name="connsiteX0" fmla="*/ 0 w 2292823"/>
                <a:gd name="connsiteY0" fmla="*/ 0 h 900752"/>
                <a:gd name="connsiteX1" fmla="*/ 0 w 2292823"/>
                <a:gd name="connsiteY1" fmla="*/ 900752 h 900752"/>
                <a:gd name="connsiteX2" fmla="*/ 2292823 w 2292823"/>
                <a:gd name="connsiteY2" fmla="*/ 900752 h 900752"/>
                <a:gd name="connsiteX3" fmla="*/ 2292823 w 2292823"/>
                <a:gd name="connsiteY3" fmla="*/ 0 h 900752"/>
                <a:gd name="connsiteX4" fmla="*/ 0 w 2292823"/>
                <a:gd name="connsiteY4" fmla="*/ 0 h 90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23" h="900752">
                  <a:moveTo>
                    <a:pt x="0" y="0"/>
                  </a:moveTo>
                  <a:lnTo>
                    <a:pt x="0" y="900752"/>
                  </a:lnTo>
                  <a:lnTo>
                    <a:pt x="2292823" y="900752"/>
                  </a:lnTo>
                  <a:lnTo>
                    <a:pt x="2292823" y="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TextBox 37"/>
            <p:cNvSpPr txBox="1"/>
            <p:nvPr/>
          </p:nvSpPr>
          <p:spPr>
            <a:xfrm>
              <a:off x="828067" y="4022669"/>
              <a:ext cx="1326004" cy="369332"/>
            </a:xfrm>
            <a:prstGeom prst="rect">
              <a:avLst/>
            </a:prstGeom>
            <a:noFill/>
          </p:spPr>
          <p:txBody>
            <a:bodyPr wrap="none" rtlCol="0">
              <a:spAutoFit/>
            </a:bodyPr>
            <a:lstStyle/>
            <a:p>
              <a:r>
                <a:rPr lang="en-US" dirty="0"/>
                <a:t>p substrate</a:t>
              </a:r>
              <a:endParaRPr lang="el-GR" dirty="0"/>
            </a:p>
          </p:txBody>
        </p:sp>
        <p:sp>
          <p:nvSpPr>
            <p:cNvPr id="39" name="Rectangle 38"/>
            <p:cNvSpPr/>
            <p:nvPr/>
          </p:nvSpPr>
          <p:spPr>
            <a:xfrm>
              <a:off x="368121" y="4451297"/>
              <a:ext cx="428628" cy="214314"/>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40" name="TextBox 39"/>
            <p:cNvSpPr txBox="1"/>
            <p:nvPr/>
          </p:nvSpPr>
          <p:spPr>
            <a:xfrm>
              <a:off x="868187" y="4379859"/>
              <a:ext cx="1197764" cy="369332"/>
            </a:xfrm>
            <a:prstGeom prst="rect">
              <a:avLst/>
            </a:prstGeom>
            <a:noFill/>
          </p:spPr>
          <p:txBody>
            <a:bodyPr wrap="none" rtlCol="0">
              <a:spAutoFit/>
            </a:bodyPr>
            <a:lstStyle/>
            <a:p>
              <a:r>
                <a:rPr lang="en-US" dirty="0"/>
                <a:t>n material</a:t>
              </a:r>
              <a:endParaRPr lang="el-GR" dirty="0"/>
            </a:p>
          </p:txBody>
        </p:sp>
        <p:sp>
          <p:nvSpPr>
            <p:cNvPr id="41" name="Rectangle 40"/>
            <p:cNvSpPr/>
            <p:nvPr/>
          </p:nvSpPr>
          <p:spPr>
            <a:xfrm>
              <a:off x="368121" y="4808487"/>
              <a:ext cx="428628" cy="214314"/>
            </a:xfrm>
            <a:prstGeom prst="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42" name="TextBox 41"/>
            <p:cNvSpPr txBox="1"/>
            <p:nvPr/>
          </p:nvSpPr>
          <p:spPr>
            <a:xfrm>
              <a:off x="868187" y="4737049"/>
              <a:ext cx="697627" cy="369332"/>
            </a:xfrm>
            <a:prstGeom prst="rect">
              <a:avLst/>
            </a:prstGeom>
            <a:noFill/>
          </p:spPr>
          <p:txBody>
            <a:bodyPr wrap="none" rtlCol="0">
              <a:spAutoFit/>
            </a:bodyPr>
            <a:lstStyle/>
            <a:p>
              <a:r>
                <a:rPr lang="en-US" dirty="0"/>
                <a:t>SiO2</a:t>
              </a:r>
              <a:endParaRPr lang="el-GR" dirty="0"/>
            </a:p>
          </p:txBody>
        </p:sp>
      </p:grpSp>
      <p:sp>
        <p:nvSpPr>
          <p:cNvPr id="2" name="Rectangle 1">
            <a:extLst>
              <a:ext uri="{FF2B5EF4-FFF2-40B4-BE49-F238E27FC236}">
                <a16:creationId xmlns:a16="http://schemas.microsoft.com/office/drawing/2014/main" id="{26E512A0-0CEB-DF49-821F-EC330874FE55}"/>
              </a:ext>
            </a:extLst>
          </p:cNvPr>
          <p:cNvSpPr/>
          <p:nvPr/>
        </p:nvSpPr>
        <p:spPr>
          <a:xfrm>
            <a:off x="706481" y="804824"/>
            <a:ext cx="7347076" cy="523220"/>
          </a:xfrm>
          <a:prstGeom prst="rect">
            <a:avLst/>
          </a:prstGeom>
        </p:spPr>
        <p:txBody>
          <a:bodyPr wrap="none">
            <a:spAutoFit/>
          </a:bodyPr>
          <a:lstStyle/>
          <a:p>
            <a:r>
              <a:rPr lang="el-GR" sz="2800" dirty="0">
                <a:latin typeface="Arial"/>
                <a:cs typeface="Arial"/>
              </a:rPr>
              <a:t>Ελέγχουν την διέλευση ρεύματος από </a:t>
            </a:r>
            <a:r>
              <a:rPr lang="en-US" sz="2800" dirty="0">
                <a:latin typeface="Arial"/>
                <a:cs typeface="Arial"/>
              </a:rPr>
              <a:t>S </a:t>
            </a:r>
            <a:r>
              <a:rPr lang="en-US" sz="2800" dirty="0">
                <a:latin typeface="Arial"/>
                <a:cs typeface="Arial"/>
                <a:sym typeface="Wingdings" pitchFamily="2" charset="2"/>
              </a:rPr>
              <a:t> D </a:t>
            </a:r>
            <a:endParaRPr lang="en-GR" sz="2800" dirty="0"/>
          </a:p>
        </p:txBody>
      </p:sp>
      <p:grpSp>
        <p:nvGrpSpPr>
          <p:cNvPr id="62" name="Group 61">
            <a:extLst>
              <a:ext uri="{FF2B5EF4-FFF2-40B4-BE49-F238E27FC236}">
                <a16:creationId xmlns:a16="http://schemas.microsoft.com/office/drawing/2014/main" id="{E57FE043-B56B-714F-8BDF-1AA6127598CB}"/>
              </a:ext>
            </a:extLst>
          </p:cNvPr>
          <p:cNvGrpSpPr/>
          <p:nvPr/>
        </p:nvGrpSpPr>
        <p:grpSpPr>
          <a:xfrm>
            <a:off x="377425" y="1592563"/>
            <a:ext cx="2571769" cy="1327251"/>
            <a:chOff x="377425" y="1592563"/>
            <a:chExt cx="2571769" cy="1327251"/>
          </a:xfrm>
        </p:grpSpPr>
        <p:sp>
          <p:nvSpPr>
            <p:cNvPr id="63" name="Freeform 62">
              <a:extLst>
                <a:ext uri="{FF2B5EF4-FFF2-40B4-BE49-F238E27FC236}">
                  <a16:creationId xmlns:a16="http://schemas.microsoft.com/office/drawing/2014/main" id="{4DDCD906-433E-C644-B638-D43D2B912ED0}"/>
                </a:ext>
              </a:extLst>
            </p:cNvPr>
            <p:cNvSpPr/>
            <p:nvPr/>
          </p:nvSpPr>
          <p:spPr>
            <a:xfrm>
              <a:off x="377426" y="2276872"/>
              <a:ext cx="2571768" cy="642942"/>
            </a:xfrm>
            <a:custGeom>
              <a:avLst/>
              <a:gdLst>
                <a:gd name="connsiteX0" fmla="*/ 0 w 2292823"/>
                <a:gd name="connsiteY0" fmla="*/ 0 h 900752"/>
                <a:gd name="connsiteX1" fmla="*/ 0 w 2292823"/>
                <a:gd name="connsiteY1" fmla="*/ 900752 h 900752"/>
                <a:gd name="connsiteX2" fmla="*/ 2292823 w 2292823"/>
                <a:gd name="connsiteY2" fmla="*/ 900752 h 900752"/>
                <a:gd name="connsiteX3" fmla="*/ 2292823 w 2292823"/>
                <a:gd name="connsiteY3" fmla="*/ 0 h 900752"/>
                <a:gd name="connsiteX4" fmla="*/ 0 w 2292823"/>
                <a:gd name="connsiteY4" fmla="*/ 0 h 90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23" h="900752">
                  <a:moveTo>
                    <a:pt x="0" y="0"/>
                  </a:moveTo>
                  <a:lnTo>
                    <a:pt x="0" y="900752"/>
                  </a:lnTo>
                  <a:lnTo>
                    <a:pt x="2292823" y="900752"/>
                  </a:lnTo>
                  <a:lnTo>
                    <a:pt x="2292823" y="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4" name="Rectangle 63">
              <a:extLst>
                <a:ext uri="{FF2B5EF4-FFF2-40B4-BE49-F238E27FC236}">
                  <a16:creationId xmlns:a16="http://schemas.microsoft.com/office/drawing/2014/main" id="{1E6BAEBD-EA0E-B34F-8041-AC7B4A6ECD30}"/>
                </a:ext>
              </a:extLst>
            </p:cNvPr>
            <p:cNvSpPr/>
            <p:nvPr/>
          </p:nvSpPr>
          <p:spPr>
            <a:xfrm>
              <a:off x="377426" y="1919682"/>
              <a:ext cx="2571767" cy="35719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5" name="Rectangle 64">
              <a:extLst>
                <a:ext uri="{FF2B5EF4-FFF2-40B4-BE49-F238E27FC236}">
                  <a16:creationId xmlns:a16="http://schemas.microsoft.com/office/drawing/2014/main" id="{54E75731-AE0E-644F-B9B2-053853DD08C2}"/>
                </a:ext>
              </a:extLst>
            </p:cNvPr>
            <p:cNvSpPr/>
            <p:nvPr/>
          </p:nvSpPr>
          <p:spPr>
            <a:xfrm>
              <a:off x="717807" y="2276872"/>
              <a:ext cx="642942" cy="35719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66" name="Rectangle 65">
              <a:extLst>
                <a:ext uri="{FF2B5EF4-FFF2-40B4-BE49-F238E27FC236}">
                  <a16:creationId xmlns:a16="http://schemas.microsoft.com/office/drawing/2014/main" id="{A5A20324-E205-754E-BB41-5E3B095472CF}"/>
                </a:ext>
              </a:extLst>
            </p:cNvPr>
            <p:cNvSpPr/>
            <p:nvPr/>
          </p:nvSpPr>
          <p:spPr>
            <a:xfrm>
              <a:off x="1931488" y="2276872"/>
              <a:ext cx="563864" cy="35719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67" name="Rectangle 66">
              <a:extLst>
                <a:ext uri="{FF2B5EF4-FFF2-40B4-BE49-F238E27FC236}">
                  <a16:creationId xmlns:a16="http://schemas.microsoft.com/office/drawing/2014/main" id="{AB82ACBD-8B65-F94E-B8D0-6626AE24FF4A}"/>
                </a:ext>
              </a:extLst>
            </p:cNvPr>
            <p:cNvSpPr/>
            <p:nvPr/>
          </p:nvSpPr>
          <p:spPr>
            <a:xfrm>
              <a:off x="377425" y="2062558"/>
              <a:ext cx="451549"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8" name="Rectangle 67">
              <a:extLst>
                <a:ext uri="{FF2B5EF4-FFF2-40B4-BE49-F238E27FC236}">
                  <a16:creationId xmlns:a16="http://schemas.microsoft.com/office/drawing/2014/main" id="{388D19C9-F9C3-3847-A114-E0EA5298CCB2}"/>
                </a:ext>
              </a:extLst>
            </p:cNvPr>
            <p:cNvSpPr/>
            <p:nvPr/>
          </p:nvSpPr>
          <p:spPr>
            <a:xfrm>
              <a:off x="2355532" y="2062558"/>
              <a:ext cx="593661"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69" name="Group 68">
              <a:extLst>
                <a:ext uri="{FF2B5EF4-FFF2-40B4-BE49-F238E27FC236}">
                  <a16:creationId xmlns:a16="http://schemas.microsoft.com/office/drawing/2014/main" id="{A90B56CE-2AD0-F844-B384-A90A79852403}"/>
                </a:ext>
              </a:extLst>
            </p:cNvPr>
            <p:cNvGrpSpPr/>
            <p:nvPr/>
          </p:nvGrpSpPr>
          <p:grpSpPr>
            <a:xfrm>
              <a:off x="1247288" y="1848244"/>
              <a:ext cx="832043" cy="428628"/>
              <a:chOff x="2643174" y="2071678"/>
              <a:chExt cx="1571636" cy="428628"/>
            </a:xfrm>
          </p:grpSpPr>
          <p:sp>
            <p:nvSpPr>
              <p:cNvPr id="74" name="Rectangle 73">
                <a:extLst>
                  <a:ext uri="{FF2B5EF4-FFF2-40B4-BE49-F238E27FC236}">
                    <a16:creationId xmlns:a16="http://schemas.microsoft.com/office/drawing/2014/main" id="{18256EB7-3BA8-264F-B27D-96C19F0F7811}"/>
                  </a:ext>
                </a:extLst>
              </p:cNvPr>
              <p:cNvSpPr/>
              <p:nvPr/>
            </p:nvSpPr>
            <p:spPr>
              <a:xfrm>
                <a:off x="2643174" y="2285992"/>
                <a:ext cx="1571636"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5" name="Rectangle 74">
                <a:extLst>
                  <a:ext uri="{FF2B5EF4-FFF2-40B4-BE49-F238E27FC236}">
                    <a16:creationId xmlns:a16="http://schemas.microsoft.com/office/drawing/2014/main" id="{0B2B0674-0565-F24A-8547-0D524E8B59AF}"/>
                  </a:ext>
                </a:extLst>
              </p:cNvPr>
              <p:cNvSpPr/>
              <p:nvPr/>
            </p:nvSpPr>
            <p:spPr>
              <a:xfrm>
                <a:off x="2786050" y="2071678"/>
                <a:ext cx="1285884"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70" name="Rectangle 69">
              <a:extLst>
                <a:ext uri="{FF2B5EF4-FFF2-40B4-BE49-F238E27FC236}">
                  <a16:creationId xmlns:a16="http://schemas.microsoft.com/office/drawing/2014/main" id="{9A56A574-637A-9949-B6EE-56E1082EEBB3}"/>
                </a:ext>
              </a:extLst>
            </p:cNvPr>
            <p:cNvSpPr/>
            <p:nvPr/>
          </p:nvSpPr>
          <p:spPr>
            <a:xfrm>
              <a:off x="1422635" y="1975993"/>
              <a:ext cx="424044" cy="22944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1" name="Rectangle 70">
              <a:extLst>
                <a:ext uri="{FF2B5EF4-FFF2-40B4-BE49-F238E27FC236}">
                  <a16:creationId xmlns:a16="http://schemas.microsoft.com/office/drawing/2014/main" id="{63C8A338-4F63-E041-ABFE-7D8F6DD164E1}"/>
                </a:ext>
              </a:extLst>
            </p:cNvPr>
            <p:cNvSpPr/>
            <p:nvPr/>
          </p:nvSpPr>
          <p:spPr>
            <a:xfrm>
              <a:off x="660013" y="1592563"/>
              <a:ext cx="338554" cy="369332"/>
            </a:xfrm>
            <a:prstGeom prst="rect">
              <a:avLst/>
            </a:prstGeom>
          </p:spPr>
          <p:txBody>
            <a:bodyPr wrap="none">
              <a:spAutoFit/>
            </a:bodyPr>
            <a:lstStyle/>
            <a:p>
              <a:r>
                <a:rPr lang="en-US" b="1" dirty="0"/>
                <a:t>S</a:t>
              </a:r>
              <a:endParaRPr lang="en-GR" b="1" dirty="0"/>
            </a:p>
          </p:txBody>
        </p:sp>
        <p:sp>
          <p:nvSpPr>
            <p:cNvPr id="72" name="Rectangle 71">
              <a:extLst>
                <a:ext uri="{FF2B5EF4-FFF2-40B4-BE49-F238E27FC236}">
                  <a16:creationId xmlns:a16="http://schemas.microsoft.com/office/drawing/2014/main" id="{15CA20A3-A990-544B-B602-36F5C925E6A7}"/>
                </a:ext>
              </a:extLst>
            </p:cNvPr>
            <p:cNvSpPr/>
            <p:nvPr/>
          </p:nvSpPr>
          <p:spPr>
            <a:xfrm>
              <a:off x="2253449" y="1606661"/>
              <a:ext cx="351378" cy="369332"/>
            </a:xfrm>
            <a:prstGeom prst="rect">
              <a:avLst/>
            </a:prstGeom>
          </p:spPr>
          <p:txBody>
            <a:bodyPr wrap="none">
              <a:spAutoFit/>
            </a:bodyPr>
            <a:lstStyle/>
            <a:p>
              <a:r>
                <a:rPr lang="en-US" b="1" dirty="0"/>
                <a:t>D</a:t>
              </a:r>
              <a:endParaRPr lang="en-GR" b="1" dirty="0"/>
            </a:p>
          </p:txBody>
        </p:sp>
        <p:sp>
          <p:nvSpPr>
            <p:cNvPr id="73" name="Rectangle 72">
              <a:extLst>
                <a:ext uri="{FF2B5EF4-FFF2-40B4-BE49-F238E27FC236}">
                  <a16:creationId xmlns:a16="http://schemas.microsoft.com/office/drawing/2014/main" id="{464DD97A-1BF6-974D-A87C-A400D2FB6C72}"/>
                </a:ext>
              </a:extLst>
            </p:cNvPr>
            <p:cNvSpPr/>
            <p:nvPr/>
          </p:nvSpPr>
          <p:spPr>
            <a:xfrm>
              <a:off x="1471494" y="1928544"/>
              <a:ext cx="364202" cy="369332"/>
            </a:xfrm>
            <a:prstGeom prst="rect">
              <a:avLst/>
            </a:prstGeom>
          </p:spPr>
          <p:txBody>
            <a:bodyPr wrap="none">
              <a:spAutoFit/>
            </a:bodyPr>
            <a:lstStyle/>
            <a:p>
              <a:r>
                <a:rPr lang="en-US" b="1" dirty="0"/>
                <a:t>G</a:t>
              </a:r>
              <a:endParaRPr lang="en-GR" b="1" dirty="0"/>
            </a:p>
          </p:txBody>
        </p:sp>
      </p:grpSp>
      <p:grpSp>
        <p:nvGrpSpPr>
          <p:cNvPr id="14" name="Group 13">
            <a:extLst>
              <a:ext uri="{FF2B5EF4-FFF2-40B4-BE49-F238E27FC236}">
                <a16:creationId xmlns:a16="http://schemas.microsoft.com/office/drawing/2014/main" id="{F5217ACF-9402-1848-BEA7-F81FCA97CF4D}"/>
              </a:ext>
            </a:extLst>
          </p:cNvPr>
          <p:cNvGrpSpPr/>
          <p:nvPr/>
        </p:nvGrpSpPr>
        <p:grpSpPr>
          <a:xfrm>
            <a:off x="941460" y="2182280"/>
            <a:ext cx="1560733" cy="760688"/>
            <a:chOff x="941460" y="2182280"/>
            <a:chExt cx="1560733" cy="760688"/>
          </a:xfrm>
        </p:grpSpPr>
        <p:sp>
          <p:nvSpPr>
            <p:cNvPr id="25" name="TextBox 24"/>
            <p:cNvSpPr txBox="1"/>
            <p:nvPr/>
          </p:nvSpPr>
          <p:spPr>
            <a:xfrm>
              <a:off x="941460" y="2182280"/>
              <a:ext cx="385042" cy="523220"/>
            </a:xfrm>
            <a:prstGeom prst="rect">
              <a:avLst/>
            </a:prstGeom>
            <a:noFill/>
          </p:spPr>
          <p:txBody>
            <a:bodyPr wrap="none" rtlCol="0">
              <a:spAutoFit/>
            </a:bodyPr>
            <a:lstStyle/>
            <a:p>
              <a:r>
                <a:rPr lang="en-US" sz="2800" i="1" dirty="0"/>
                <a:t>n</a:t>
              </a:r>
              <a:endParaRPr lang="el-GR" sz="2800" i="1" dirty="0"/>
            </a:p>
          </p:txBody>
        </p:sp>
        <p:sp>
          <p:nvSpPr>
            <p:cNvPr id="26" name="TextBox 25"/>
            <p:cNvSpPr txBox="1"/>
            <p:nvPr/>
          </p:nvSpPr>
          <p:spPr>
            <a:xfrm>
              <a:off x="2117151" y="2182280"/>
              <a:ext cx="385042" cy="523220"/>
            </a:xfrm>
            <a:prstGeom prst="rect">
              <a:avLst/>
            </a:prstGeom>
            <a:noFill/>
          </p:spPr>
          <p:txBody>
            <a:bodyPr wrap="none" rtlCol="0">
              <a:spAutoFit/>
            </a:bodyPr>
            <a:lstStyle/>
            <a:p>
              <a:r>
                <a:rPr lang="en-US" sz="2800" i="1" dirty="0"/>
                <a:t>n</a:t>
              </a:r>
              <a:endParaRPr lang="el-GR" sz="2800" i="1" dirty="0"/>
            </a:p>
          </p:txBody>
        </p:sp>
        <p:sp>
          <p:nvSpPr>
            <p:cNvPr id="27" name="TextBox 26"/>
            <p:cNvSpPr txBox="1"/>
            <p:nvPr/>
          </p:nvSpPr>
          <p:spPr>
            <a:xfrm>
              <a:off x="1444507" y="2419748"/>
              <a:ext cx="385042" cy="523220"/>
            </a:xfrm>
            <a:prstGeom prst="rect">
              <a:avLst/>
            </a:prstGeom>
            <a:noFill/>
          </p:spPr>
          <p:txBody>
            <a:bodyPr wrap="none" rtlCol="0">
              <a:spAutoFit/>
            </a:bodyPr>
            <a:lstStyle/>
            <a:p>
              <a:pPr algn="ctr"/>
              <a:r>
                <a:rPr lang="en-US" sz="2800" i="1" dirty="0"/>
                <a:t>p</a:t>
              </a:r>
              <a:endParaRPr lang="el-GR" sz="2800" i="1" dirty="0"/>
            </a:p>
          </p:txBody>
        </p:sp>
      </p:grpSp>
    </p:spTree>
    <p:extLst>
      <p:ext uri="{BB962C8B-B14F-4D97-AF65-F5344CB8AC3E}">
        <p14:creationId xmlns:p14="http://schemas.microsoft.com/office/powerpoint/2010/main" val="276343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6"/>
          <p:cNvSpPr>
            <a:spLocks noGrp="1"/>
          </p:cNvSpPr>
          <p:nvPr>
            <p:ph type="sldNum" sz="quarter" idx="12"/>
          </p:nvPr>
        </p:nvSpPr>
        <p:spPr>
          <a:noFill/>
        </p:spPr>
        <p:txBody>
          <a:bodyPr/>
          <a:lstStyle/>
          <a:p>
            <a:fld id="{B155A5AA-B4A2-40EE-8B04-7B08090644DF}" type="slidenum">
              <a:rPr lang="en-US" smtClean="0"/>
              <a:pPr/>
              <a:t>6</a:t>
            </a:fld>
            <a:endParaRPr lang="en-US"/>
          </a:p>
        </p:txBody>
      </p:sp>
      <p:sp>
        <p:nvSpPr>
          <p:cNvPr id="14341" name="Rectangle 2"/>
          <p:cNvSpPr>
            <a:spLocks noGrp="1" noChangeArrowheads="1"/>
          </p:cNvSpPr>
          <p:nvPr>
            <p:ph type="title"/>
          </p:nvPr>
        </p:nvSpPr>
        <p:spPr>
          <a:xfrm>
            <a:off x="441325" y="0"/>
            <a:ext cx="8229600" cy="823913"/>
          </a:xfrm>
        </p:spPr>
        <p:txBody>
          <a:bodyPr/>
          <a:lstStyle/>
          <a:p>
            <a:pPr eaLnBrk="1" hangingPunct="1"/>
            <a:r>
              <a:rPr lang="el-GR" dirty="0" err="1">
                <a:latin typeface="Arial"/>
                <a:ea typeface="+mn-ea"/>
                <a:cs typeface="Arial"/>
              </a:rPr>
              <a:t>Πρ</a:t>
            </a:r>
            <a:r>
              <a:rPr lang="en-US" dirty="0" err="1">
                <a:latin typeface="Arial"/>
                <a:ea typeface="+mn-ea"/>
                <a:cs typeface="Arial"/>
              </a:rPr>
              <a:t>ά</a:t>
            </a:r>
            <a:r>
              <a:rPr lang="el-GR" dirty="0" err="1">
                <a:latin typeface="Arial"/>
                <a:ea typeface="+mn-ea"/>
                <a:cs typeface="Arial"/>
              </a:rPr>
              <a:t>ξεις</a:t>
            </a:r>
            <a:r>
              <a:rPr lang="el-GR" dirty="0">
                <a:latin typeface="Arial"/>
                <a:ea typeface="+mn-ea"/>
                <a:cs typeface="Arial"/>
              </a:rPr>
              <a:t> με </a:t>
            </a:r>
            <a:r>
              <a:rPr lang="en-US" dirty="0">
                <a:latin typeface="Arial"/>
                <a:ea typeface="+mn-ea"/>
                <a:cs typeface="Arial"/>
              </a:rPr>
              <a:t>transistors</a:t>
            </a:r>
          </a:p>
        </p:txBody>
      </p:sp>
      <p:sp>
        <p:nvSpPr>
          <p:cNvPr id="14342" name="Line 4"/>
          <p:cNvSpPr>
            <a:spLocks noChangeShapeType="1"/>
          </p:cNvSpPr>
          <p:nvPr/>
        </p:nvSpPr>
        <p:spPr bwMode="auto">
          <a:xfrm>
            <a:off x="395288" y="703263"/>
            <a:ext cx="8353425" cy="0"/>
          </a:xfrm>
          <a:prstGeom prst="line">
            <a:avLst/>
          </a:prstGeom>
          <a:noFill/>
          <a:ln w="38100">
            <a:solidFill>
              <a:srgbClr val="339933"/>
            </a:solidFill>
            <a:round/>
            <a:headEnd/>
            <a:tailEnd/>
          </a:ln>
        </p:spPr>
        <p:txBody>
          <a:bodyPr/>
          <a:lstStyle/>
          <a:p>
            <a:endParaRPr lang="el-GR"/>
          </a:p>
        </p:txBody>
      </p:sp>
      <p:grpSp>
        <p:nvGrpSpPr>
          <p:cNvPr id="61" name="Group 60">
            <a:extLst>
              <a:ext uri="{FF2B5EF4-FFF2-40B4-BE49-F238E27FC236}">
                <a16:creationId xmlns:a16="http://schemas.microsoft.com/office/drawing/2014/main" id="{619666DB-6FB4-BE48-BD4F-9A78E8299DC7}"/>
              </a:ext>
            </a:extLst>
          </p:cNvPr>
          <p:cNvGrpSpPr/>
          <p:nvPr/>
        </p:nvGrpSpPr>
        <p:grpSpPr>
          <a:xfrm>
            <a:off x="1156742" y="1663301"/>
            <a:ext cx="2571769" cy="1327251"/>
            <a:chOff x="377425" y="1592563"/>
            <a:chExt cx="2571769" cy="1327251"/>
          </a:xfrm>
        </p:grpSpPr>
        <p:sp>
          <p:nvSpPr>
            <p:cNvPr id="62" name="Freeform 61">
              <a:extLst>
                <a:ext uri="{FF2B5EF4-FFF2-40B4-BE49-F238E27FC236}">
                  <a16:creationId xmlns:a16="http://schemas.microsoft.com/office/drawing/2014/main" id="{21FD15BA-8BEF-874F-8AE0-DE9C2025CD17}"/>
                </a:ext>
              </a:extLst>
            </p:cNvPr>
            <p:cNvSpPr/>
            <p:nvPr/>
          </p:nvSpPr>
          <p:spPr>
            <a:xfrm>
              <a:off x="377426" y="2276872"/>
              <a:ext cx="2571768" cy="642942"/>
            </a:xfrm>
            <a:custGeom>
              <a:avLst/>
              <a:gdLst>
                <a:gd name="connsiteX0" fmla="*/ 0 w 2292823"/>
                <a:gd name="connsiteY0" fmla="*/ 0 h 900752"/>
                <a:gd name="connsiteX1" fmla="*/ 0 w 2292823"/>
                <a:gd name="connsiteY1" fmla="*/ 900752 h 900752"/>
                <a:gd name="connsiteX2" fmla="*/ 2292823 w 2292823"/>
                <a:gd name="connsiteY2" fmla="*/ 900752 h 900752"/>
                <a:gd name="connsiteX3" fmla="*/ 2292823 w 2292823"/>
                <a:gd name="connsiteY3" fmla="*/ 0 h 900752"/>
                <a:gd name="connsiteX4" fmla="*/ 0 w 2292823"/>
                <a:gd name="connsiteY4" fmla="*/ 0 h 90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23" h="900752">
                  <a:moveTo>
                    <a:pt x="0" y="0"/>
                  </a:moveTo>
                  <a:lnTo>
                    <a:pt x="0" y="900752"/>
                  </a:lnTo>
                  <a:lnTo>
                    <a:pt x="2292823" y="900752"/>
                  </a:lnTo>
                  <a:lnTo>
                    <a:pt x="2292823" y="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3" name="Rectangle 62">
              <a:extLst>
                <a:ext uri="{FF2B5EF4-FFF2-40B4-BE49-F238E27FC236}">
                  <a16:creationId xmlns:a16="http://schemas.microsoft.com/office/drawing/2014/main" id="{429015D6-C2CE-EB40-845E-EDD74F05BF4A}"/>
                </a:ext>
              </a:extLst>
            </p:cNvPr>
            <p:cNvSpPr/>
            <p:nvPr/>
          </p:nvSpPr>
          <p:spPr>
            <a:xfrm>
              <a:off x="377426" y="1919682"/>
              <a:ext cx="2571767" cy="35719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4" name="Rectangle 63">
              <a:extLst>
                <a:ext uri="{FF2B5EF4-FFF2-40B4-BE49-F238E27FC236}">
                  <a16:creationId xmlns:a16="http://schemas.microsoft.com/office/drawing/2014/main" id="{1B97CB26-2637-2D46-AF77-6BF6CC30E113}"/>
                </a:ext>
              </a:extLst>
            </p:cNvPr>
            <p:cNvSpPr/>
            <p:nvPr/>
          </p:nvSpPr>
          <p:spPr>
            <a:xfrm>
              <a:off x="717807" y="2276872"/>
              <a:ext cx="642942" cy="35719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65" name="Rectangle 64">
              <a:extLst>
                <a:ext uri="{FF2B5EF4-FFF2-40B4-BE49-F238E27FC236}">
                  <a16:creationId xmlns:a16="http://schemas.microsoft.com/office/drawing/2014/main" id="{9296BCD2-4498-D14D-B6CE-BD41D350C830}"/>
                </a:ext>
              </a:extLst>
            </p:cNvPr>
            <p:cNvSpPr/>
            <p:nvPr/>
          </p:nvSpPr>
          <p:spPr>
            <a:xfrm>
              <a:off x="1931488" y="2276872"/>
              <a:ext cx="563864" cy="35719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66" name="Rectangle 65">
              <a:extLst>
                <a:ext uri="{FF2B5EF4-FFF2-40B4-BE49-F238E27FC236}">
                  <a16:creationId xmlns:a16="http://schemas.microsoft.com/office/drawing/2014/main" id="{3C73A0C0-D041-E445-8D0A-43E9F511F93C}"/>
                </a:ext>
              </a:extLst>
            </p:cNvPr>
            <p:cNvSpPr/>
            <p:nvPr/>
          </p:nvSpPr>
          <p:spPr>
            <a:xfrm>
              <a:off x="377425" y="2062558"/>
              <a:ext cx="451549"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7" name="Rectangle 66">
              <a:extLst>
                <a:ext uri="{FF2B5EF4-FFF2-40B4-BE49-F238E27FC236}">
                  <a16:creationId xmlns:a16="http://schemas.microsoft.com/office/drawing/2014/main" id="{FB257223-FC39-D141-AFE2-61A4ED5745D4}"/>
                </a:ext>
              </a:extLst>
            </p:cNvPr>
            <p:cNvSpPr/>
            <p:nvPr/>
          </p:nvSpPr>
          <p:spPr>
            <a:xfrm>
              <a:off x="2355532" y="2062558"/>
              <a:ext cx="593661"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68" name="Group 67">
              <a:extLst>
                <a:ext uri="{FF2B5EF4-FFF2-40B4-BE49-F238E27FC236}">
                  <a16:creationId xmlns:a16="http://schemas.microsoft.com/office/drawing/2014/main" id="{BCE0ED67-338D-C741-8ED4-A89CD6643B98}"/>
                </a:ext>
              </a:extLst>
            </p:cNvPr>
            <p:cNvGrpSpPr/>
            <p:nvPr/>
          </p:nvGrpSpPr>
          <p:grpSpPr>
            <a:xfrm>
              <a:off x="1247288" y="1848244"/>
              <a:ext cx="832043" cy="428628"/>
              <a:chOff x="2643174" y="2071678"/>
              <a:chExt cx="1571636" cy="428628"/>
            </a:xfrm>
          </p:grpSpPr>
          <p:sp>
            <p:nvSpPr>
              <p:cNvPr id="73" name="Rectangle 72">
                <a:extLst>
                  <a:ext uri="{FF2B5EF4-FFF2-40B4-BE49-F238E27FC236}">
                    <a16:creationId xmlns:a16="http://schemas.microsoft.com/office/drawing/2014/main" id="{91217A53-FC21-5B49-8EBB-79A898CC0927}"/>
                  </a:ext>
                </a:extLst>
              </p:cNvPr>
              <p:cNvSpPr/>
              <p:nvPr/>
            </p:nvSpPr>
            <p:spPr>
              <a:xfrm>
                <a:off x="2643174" y="2285992"/>
                <a:ext cx="1571636"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4" name="Rectangle 73">
                <a:extLst>
                  <a:ext uri="{FF2B5EF4-FFF2-40B4-BE49-F238E27FC236}">
                    <a16:creationId xmlns:a16="http://schemas.microsoft.com/office/drawing/2014/main" id="{989036E9-F1DE-5E4F-9910-28225FEF52DE}"/>
                  </a:ext>
                </a:extLst>
              </p:cNvPr>
              <p:cNvSpPr/>
              <p:nvPr/>
            </p:nvSpPr>
            <p:spPr>
              <a:xfrm>
                <a:off x="2786050" y="2071678"/>
                <a:ext cx="1285884"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69" name="Rectangle 68">
              <a:extLst>
                <a:ext uri="{FF2B5EF4-FFF2-40B4-BE49-F238E27FC236}">
                  <a16:creationId xmlns:a16="http://schemas.microsoft.com/office/drawing/2014/main" id="{D083DE80-E05C-8A47-AC6A-BDE9D8DD2448}"/>
                </a:ext>
              </a:extLst>
            </p:cNvPr>
            <p:cNvSpPr/>
            <p:nvPr/>
          </p:nvSpPr>
          <p:spPr>
            <a:xfrm>
              <a:off x="1422635" y="1975993"/>
              <a:ext cx="424044" cy="22944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0" name="Rectangle 69">
              <a:extLst>
                <a:ext uri="{FF2B5EF4-FFF2-40B4-BE49-F238E27FC236}">
                  <a16:creationId xmlns:a16="http://schemas.microsoft.com/office/drawing/2014/main" id="{3354F77A-5575-8A49-BB54-E9918D7778A5}"/>
                </a:ext>
              </a:extLst>
            </p:cNvPr>
            <p:cNvSpPr/>
            <p:nvPr/>
          </p:nvSpPr>
          <p:spPr>
            <a:xfrm>
              <a:off x="660013" y="1592563"/>
              <a:ext cx="338554" cy="369332"/>
            </a:xfrm>
            <a:prstGeom prst="rect">
              <a:avLst/>
            </a:prstGeom>
          </p:spPr>
          <p:txBody>
            <a:bodyPr wrap="none">
              <a:spAutoFit/>
            </a:bodyPr>
            <a:lstStyle/>
            <a:p>
              <a:r>
                <a:rPr lang="en-US" b="1" dirty="0"/>
                <a:t>S</a:t>
              </a:r>
              <a:endParaRPr lang="en-GR" b="1" dirty="0"/>
            </a:p>
          </p:txBody>
        </p:sp>
        <p:sp>
          <p:nvSpPr>
            <p:cNvPr id="71" name="Rectangle 70">
              <a:extLst>
                <a:ext uri="{FF2B5EF4-FFF2-40B4-BE49-F238E27FC236}">
                  <a16:creationId xmlns:a16="http://schemas.microsoft.com/office/drawing/2014/main" id="{67A73728-175F-8C45-A37D-B7FD0DB11408}"/>
                </a:ext>
              </a:extLst>
            </p:cNvPr>
            <p:cNvSpPr/>
            <p:nvPr/>
          </p:nvSpPr>
          <p:spPr>
            <a:xfrm>
              <a:off x="2253449" y="1606661"/>
              <a:ext cx="351378" cy="369332"/>
            </a:xfrm>
            <a:prstGeom prst="rect">
              <a:avLst/>
            </a:prstGeom>
          </p:spPr>
          <p:txBody>
            <a:bodyPr wrap="none">
              <a:spAutoFit/>
            </a:bodyPr>
            <a:lstStyle/>
            <a:p>
              <a:r>
                <a:rPr lang="en-US" b="1" dirty="0"/>
                <a:t>D</a:t>
              </a:r>
              <a:endParaRPr lang="en-GR" b="1" dirty="0"/>
            </a:p>
          </p:txBody>
        </p:sp>
        <p:sp>
          <p:nvSpPr>
            <p:cNvPr id="72" name="Rectangle 71">
              <a:extLst>
                <a:ext uri="{FF2B5EF4-FFF2-40B4-BE49-F238E27FC236}">
                  <a16:creationId xmlns:a16="http://schemas.microsoft.com/office/drawing/2014/main" id="{DB352955-9098-1245-80D1-98F627FF6433}"/>
                </a:ext>
              </a:extLst>
            </p:cNvPr>
            <p:cNvSpPr/>
            <p:nvPr/>
          </p:nvSpPr>
          <p:spPr>
            <a:xfrm>
              <a:off x="1471494" y="1928544"/>
              <a:ext cx="364202" cy="369332"/>
            </a:xfrm>
            <a:prstGeom prst="rect">
              <a:avLst/>
            </a:prstGeom>
          </p:spPr>
          <p:txBody>
            <a:bodyPr wrap="none">
              <a:spAutoFit/>
            </a:bodyPr>
            <a:lstStyle/>
            <a:p>
              <a:r>
                <a:rPr lang="en-US" b="1" dirty="0"/>
                <a:t>G</a:t>
              </a:r>
              <a:endParaRPr lang="en-GR" b="1" dirty="0"/>
            </a:p>
          </p:txBody>
        </p:sp>
      </p:grpSp>
      <p:grpSp>
        <p:nvGrpSpPr>
          <p:cNvPr id="75" name="Group 74">
            <a:extLst>
              <a:ext uri="{FF2B5EF4-FFF2-40B4-BE49-F238E27FC236}">
                <a16:creationId xmlns:a16="http://schemas.microsoft.com/office/drawing/2014/main" id="{FF765BBD-72B5-A548-9E8B-A4389BAAA481}"/>
              </a:ext>
            </a:extLst>
          </p:cNvPr>
          <p:cNvGrpSpPr/>
          <p:nvPr/>
        </p:nvGrpSpPr>
        <p:grpSpPr>
          <a:xfrm>
            <a:off x="4321420" y="1663301"/>
            <a:ext cx="2571769" cy="1327251"/>
            <a:chOff x="377425" y="1592563"/>
            <a:chExt cx="2571769" cy="1327251"/>
          </a:xfrm>
        </p:grpSpPr>
        <p:sp>
          <p:nvSpPr>
            <p:cNvPr id="76" name="Freeform 75">
              <a:extLst>
                <a:ext uri="{FF2B5EF4-FFF2-40B4-BE49-F238E27FC236}">
                  <a16:creationId xmlns:a16="http://schemas.microsoft.com/office/drawing/2014/main" id="{95D884D5-6200-D54D-AD56-BA7A55876B5A}"/>
                </a:ext>
              </a:extLst>
            </p:cNvPr>
            <p:cNvSpPr/>
            <p:nvPr/>
          </p:nvSpPr>
          <p:spPr>
            <a:xfrm>
              <a:off x="377426" y="2276872"/>
              <a:ext cx="2571768" cy="642942"/>
            </a:xfrm>
            <a:custGeom>
              <a:avLst/>
              <a:gdLst>
                <a:gd name="connsiteX0" fmla="*/ 0 w 2292823"/>
                <a:gd name="connsiteY0" fmla="*/ 0 h 900752"/>
                <a:gd name="connsiteX1" fmla="*/ 0 w 2292823"/>
                <a:gd name="connsiteY1" fmla="*/ 900752 h 900752"/>
                <a:gd name="connsiteX2" fmla="*/ 2292823 w 2292823"/>
                <a:gd name="connsiteY2" fmla="*/ 900752 h 900752"/>
                <a:gd name="connsiteX3" fmla="*/ 2292823 w 2292823"/>
                <a:gd name="connsiteY3" fmla="*/ 0 h 900752"/>
                <a:gd name="connsiteX4" fmla="*/ 0 w 2292823"/>
                <a:gd name="connsiteY4" fmla="*/ 0 h 90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23" h="900752">
                  <a:moveTo>
                    <a:pt x="0" y="0"/>
                  </a:moveTo>
                  <a:lnTo>
                    <a:pt x="0" y="900752"/>
                  </a:lnTo>
                  <a:lnTo>
                    <a:pt x="2292823" y="900752"/>
                  </a:lnTo>
                  <a:lnTo>
                    <a:pt x="2292823" y="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7" name="Rectangle 76">
              <a:extLst>
                <a:ext uri="{FF2B5EF4-FFF2-40B4-BE49-F238E27FC236}">
                  <a16:creationId xmlns:a16="http://schemas.microsoft.com/office/drawing/2014/main" id="{934BCBB2-AE48-6747-821F-FA97AD09153E}"/>
                </a:ext>
              </a:extLst>
            </p:cNvPr>
            <p:cNvSpPr/>
            <p:nvPr/>
          </p:nvSpPr>
          <p:spPr>
            <a:xfrm>
              <a:off x="377426" y="1919682"/>
              <a:ext cx="2571767" cy="35719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8" name="Rectangle 77">
              <a:extLst>
                <a:ext uri="{FF2B5EF4-FFF2-40B4-BE49-F238E27FC236}">
                  <a16:creationId xmlns:a16="http://schemas.microsoft.com/office/drawing/2014/main" id="{5D34B53A-87F5-5549-AAED-71CBBC454458}"/>
                </a:ext>
              </a:extLst>
            </p:cNvPr>
            <p:cNvSpPr/>
            <p:nvPr/>
          </p:nvSpPr>
          <p:spPr>
            <a:xfrm>
              <a:off x="717807" y="2276872"/>
              <a:ext cx="642942" cy="35719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79" name="Rectangle 78">
              <a:extLst>
                <a:ext uri="{FF2B5EF4-FFF2-40B4-BE49-F238E27FC236}">
                  <a16:creationId xmlns:a16="http://schemas.microsoft.com/office/drawing/2014/main" id="{DB2CAC6A-FC1F-CD47-883B-D6F1EF684598}"/>
                </a:ext>
              </a:extLst>
            </p:cNvPr>
            <p:cNvSpPr/>
            <p:nvPr/>
          </p:nvSpPr>
          <p:spPr>
            <a:xfrm>
              <a:off x="1931488" y="2276872"/>
              <a:ext cx="563864" cy="35719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80" name="Rectangle 79">
              <a:extLst>
                <a:ext uri="{FF2B5EF4-FFF2-40B4-BE49-F238E27FC236}">
                  <a16:creationId xmlns:a16="http://schemas.microsoft.com/office/drawing/2014/main" id="{E4FB87EC-161B-FC4A-BF81-3A378EC263DB}"/>
                </a:ext>
              </a:extLst>
            </p:cNvPr>
            <p:cNvSpPr/>
            <p:nvPr/>
          </p:nvSpPr>
          <p:spPr>
            <a:xfrm>
              <a:off x="377425" y="2062558"/>
              <a:ext cx="451549"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1" name="Rectangle 80">
              <a:extLst>
                <a:ext uri="{FF2B5EF4-FFF2-40B4-BE49-F238E27FC236}">
                  <a16:creationId xmlns:a16="http://schemas.microsoft.com/office/drawing/2014/main" id="{A83BCF82-CFE8-8B4E-9289-42EE453F53F2}"/>
                </a:ext>
              </a:extLst>
            </p:cNvPr>
            <p:cNvSpPr/>
            <p:nvPr/>
          </p:nvSpPr>
          <p:spPr>
            <a:xfrm>
              <a:off x="2355532" y="2062558"/>
              <a:ext cx="593661"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82" name="Group 81">
              <a:extLst>
                <a:ext uri="{FF2B5EF4-FFF2-40B4-BE49-F238E27FC236}">
                  <a16:creationId xmlns:a16="http://schemas.microsoft.com/office/drawing/2014/main" id="{1C0C400A-0361-D24F-8AB4-6AA4273A4D28}"/>
                </a:ext>
              </a:extLst>
            </p:cNvPr>
            <p:cNvGrpSpPr/>
            <p:nvPr/>
          </p:nvGrpSpPr>
          <p:grpSpPr>
            <a:xfrm>
              <a:off x="1247288" y="1848244"/>
              <a:ext cx="832043" cy="428628"/>
              <a:chOff x="2643174" y="2071678"/>
              <a:chExt cx="1571636" cy="428628"/>
            </a:xfrm>
          </p:grpSpPr>
          <p:sp>
            <p:nvSpPr>
              <p:cNvPr id="87" name="Rectangle 86">
                <a:extLst>
                  <a:ext uri="{FF2B5EF4-FFF2-40B4-BE49-F238E27FC236}">
                    <a16:creationId xmlns:a16="http://schemas.microsoft.com/office/drawing/2014/main" id="{372F7149-C84D-9A41-834E-D83B9D17AD1C}"/>
                  </a:ext>
                </a:extLst>
              </p:cNvPr>
              <p:cNvSpPr/>
              <p:nvPr/>
            </p:nvSpPr>
            <p:spPr>
              <a:xfrm>
                <a:off x="2643174" y="2285992"/>
                <a:ext cx="1571636"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8" name="Rectangle 87">
                <a:extLst>
                  <a:ext uri="{FF2B5EF4-FFF2-40B4-BE49-F238E27FC236}">
                    <a16:creationId xmlns:a16="http://schemas.microsoft.com/office/drawing/2014/main" id="{633AE41B-9C2C-004C-9748-72E0A1ED64D5}"/>
                  </a:ext>
                </a:extLst>
              </p:cNvPr>
              <p:cNvSpPr/>
              <p:nvPr/>
            </p:nvSpPr>
            <p:spPr>
              <a:xfrm>
                <a:off x="2786050" y="2071678"/>
                <a:ext cx="1285884"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83" name="Rectangle 82">
              <a:extLst>
                <a:ext uri="{FF2B5EF4-FFF2-40B4-BE49-F238E27FC236}">
                  <a16:creationId xmlns:a16="http://schemas.microsoft.com/office/drawing/2014/main" id="{5E8C248F-ACB7-B942-ADFB-C755BB21C72C}"/>
                </a:ext>
              </a:extLst>
            </p:cNvPr>
            <p:cNvSpPr/>
            <p:nvPr/>
          </p:nvSpPr>
          <p:spPr>
            <a:xfrm>
              <a:off x="1422635" y="1975993"/>
              <a:ext cx="424044" cy="22944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4" name="Rectangle 83">
              <a:extLst>
                <a:ext uri="{FF2B5EF4-FFF2-40B4-BE49-F238E27FC236}">
                  <a16:creationId xmlns:a16="http://schemas.microsoft.com/office/drawing/2014/main" id="{DC96EB2F-CA2C-6D4C-BB25-970864398529}"/>
                </a:ext>
              </a:extLst>
            </p:cNvPr>
            <p:cNvSpPr/>
            <p:nvPr/>
          </p:nvSpPr>
          <p:spPr>
            <a:xfrm>
              <a:off x="660013" y="1592563"/>
              <a:ext cx="338554" cy="369332"/>
            </a:xfrm>
            <a:prstGeom prst="rect">
              <a:avLst/>
            </a:prstGeom>
          </p:spPr>
          <p:txBody>
            <a:bodyPr wrap="none">
              <a:spAutoFit/>
            </a:bodyPr>
            <a:lstStyle/>
            <a:p>
              <a:r>
                <a:rPr lang="en-US" b="1" dirty="0"/>
                <a:t>S</a:t>
              </a:r>
              <a:endParaRPr lang="en-GR" b="1" dirty="0"/>
            </a:p>
          </p:txBody>
        </p:sp>
        <p:sp>
          <p:nvSpPr>
            <p:cNvPr id="85" name="Rectangle 84">
              <a:extLst>
                <a:ext uri="{FF2B5EF4-FFF2-40B4-BE49-F238E27FC236}">
                  <a16:creationId xmlns:a16="http://schemas.microsoft.com/office/drawing/2014/main" id="{E8C13E6B-0823-7643-A7A7-5C5C4186F4A0}"/>
                </a:ext>
              </a:extLst>
            </p:cNvPr>
            <p:cNvSpPr/>
            <p:nvPr/>
          </p:nvSpPr>
          <p:spPr>
            <a:xfrm>
              <a:off x="2253449" y="1606661"/>
              <a:ext cx="351378" cy="369332"/>
            </a:xfrm>
            <a:prstGeom prst="rect">
              <a:avLst/>
            </a:prstGeom>
          </p:spPr>
          <p:txBody>
            <a:bodyPr wrap="none">
              <a:spAutoFit/>
            </a:bodyPr>
            <a:lstStyle/>
            <a:p>
              <a:r>
                <a:rPr lang="en-US" b="1" dirty="0"/>
                <a:t>D</a:t>
              </a:r>
              <a:endParaRPr lang="en-GR" b="1" dirty="0"/>
            </a:p>
          </p:txBody>
        </p:sp>
        <p:sp>
          <p:nvSpPr>
            <p:cNvPr id="86" name="Rectangle 85">
              <a:extLst>
                <a:ext uri="{FF2B5EF4-FFF2-40B4-BE49-F238E27FC236}">
                  <a16:creationId xmlns:a16="http://schemas.microsoft.com/office/drawing/2014/main" id="{EA9C588E-BA27-C143-B585-FB6A6E0C3697}"/>
                </a:ext>
              </a:extLst>
            </p:cNvPr>
            <p:cNvSpPr/>
            <p:nvPr/>
          </p:nvSpPr>
          <p:spPr>
            <a:xfrm>
              <a:off x="1471494" y="1928544"/>
              <a:ext cx="364202" cy="369332"/>
            </a:xfrm>
            <a:prstGeom prst="rect">
              <a:avLst/>
            </a:prstGeom>
          </p:spPr>
          <p:txBody>
            <a:bodyPr wrap="none">
              <a:spAutoFit/>
            </a:bodyPr>
            <a:lstStyle/>
            <a:p>
              <a:r>
                <a:rPr lang="en-US" b="1" dirty="0"/>
                <a:t>G</a:t>
              </a:r>
              <a:endParaRPr lang="en-GR" b="1" dirty="0"/>
            </a:p>
          </p:txBody>
        </p:sp>
      </p:grpSp>
      <p:sp>
        <p:nvSpPr>
          <p:cNvPr id="102" name="Rectangle 101">
            <a:extLst>
              <a:ext uri="{FF2B5EF4-FFF2-40B4-BE49-F238E27FC236}">
                <a16:creationId xmlns:a16="http://schemas.microsoft.com/office/drawing/2014/main" id="{F6FD83A3-B38B-BB46-9B9E-A8B6F3DA19B3}"/>
              </a:ext>
            </a:extLst>
          </p:cNvPr>
          <p:cNvSpPr/>
          <p:nvPr/>
        </p:nvSpPr>
        <p:spPr>
          <a:xfrm>
            <a:off x="2622438" y="703263"/>
            <a:ext cx="389850" cy="584775"/>
          </a:xfrm>
          <a:prstGeom prst="rect">
            <a:avLst/>
          </a:prstGeom>
        </p:spPr>
        <p:txBody>
          <a:bodyPr wrap="none">
            <a:spAutoFit/>
          </a:bodyPr>
          <a:lstStyle/>
          <a:p>
            <a:r>
              <a:rPr lang="en-US" sz="3200" b="1" dirty="0">
                <a:latin typeface="Garamond" pitchFamily="18" charset="0"/>
              </a:rPr>
              <a:t>x</a:t>
            </a:r>
            <a:endParaRPr lang="el-GR" sz="3200" b="1" dirty="0"/>
          </a:p>
        </p:txBody>
      </p:sp>
      <p:sp>
        <p:nvSpPr>
          <p:cNvPr id="103" name="Rectangle 102">
            <a:extLst>
              <a:ext uri="{FF2B5EF4-FFF2-40B4-BE49-F238E27FC236}">
                <a16:creationId xmlns:a16="http://schemas.microsoft.com/office/drawing/2014/main" id="{BB82FED8-B1A1-2244-A956-837628F073AB}"/>
              </a:ext>
            </a:extLst>
          </p:cNvPr>
          <p:cNvSpPr/>
          <p:nvPr/>
        </p:nvSpPr>
        <p:spPr>
          <a:xfrm>
            <a:off x="5909677" y="742024"/>
            <a:ext cx="389850" cy="584775"/>
          </a:xfrm>
          <a:prstGeom prst="rect">
            <a:avLst/>
          </a:prstGeom>
        </p:spPr>
        <p:txBody>
          <a:bodyPr wrap="none">
            <a:spAutoFit/>
          </a:bodyPr>
          <a:lstStyle/>
          <a:p>
            <a:r>
              <a:rPr lang="en-US" sz="3200" b="1" dirty="0">
                <a:latin typeface="Garamond" pitchFamily="18" charset="0"/>
              </a:rPr>
              <a:t>y</a:t>
            </a:r>
            <a:endParaRPr lang="el-GR" sz="3200" b="1" dirty="0"/>
          </a:p>
        </p:txBody>
      </p:sp>
      <p:sp>
        <p:nvSpPr>
          <p:cNvPr id="104" name="Rectangle 103">
            <a:extLst>
              <a:ext uri="{FF2B5EF4-FFF2-40B4-BE49-F238E27FC236}">
                <a16:creationId xmlns:a16="http://schemas.microsoft.com/office/drawing/2014/main" id="{A04FC87B-B1D1-4144-BA26-D426EE0E73CD}"/>
              </a:ext>
            </a:extLst>
          </p:cNvPr>
          <p:cNvSpPr/>
          <p:nvPr/>
        </p:nvSpPr>
        <p:spPr>
          <a:xfrm>
            <a:off x="8252112" y="1289547"/>
            <a:ext cx="377026" cy="584775"/>
          </a:xfrm>
          <a:prstGeom prst="rect">
            <a:avLst/>
          </a:prstGeom>
        </p:spPr>
        <p:txBody>
          <a:bodyPr wrap="none">
            <a:spAutoFit/>
          </a:bodyPr>
          <a:lstStyle/>
          <a:p>
            <a:r>
              <a:rPr lang="en-US" sz="3200" b="1" dirty="0">
                <a:latin typeface="Garamond" pitchFamily="18" charset="0"/>
              </a:rPr>
              <a:t>z</a:t>
            </a:r>
            <a:endParaRPr lang="el-GR" sz="3200" b="1" dirty="0"/>
          </a:p>
        </p:txBody>
      </p:sp>
      <p:grpSp>
        <p:nvGrpSpPr>
          <p:cNvPr id="14347" name="Group 14346">
            <a:extLst>
              <a:ext uri="{FF2B5EF4-FFF2-40B4-BE49-F238E27FC236}">
                <a16:creationId xmlns:a16="http://schemas.microsoft.com/office/drawing/2014/main" id="{573825F3-50E0-3242-965F-BC03BFD68481}"/>
              </a:ext>
            </a:extLst>
          </p:cNvPr>
          <p:cNvGrpSpPr/>
          <p:nvPr/>
        </p:nvGrpSpPr>
        <p:grpSpPr>
          <a:xfrm>
            <a:off x="124176" y="1146640"/>
            <a:ext cx="8109975" cy="1352376"/>
            <a:chOff x="124176" y="1146640"/>
            <a:chExt cx="8109975" cy="1352376"/>
          </a:xfrm>
        </p:grpSpPr>
        <p:grpSp>
          <p:nvGrpSpPr>
            <p:cNvPr id="14337" name="Group 14336">
              <a:extLst>
                <a:ext uri="{FF2B5EF4-FFF2-40B4-BE49-F238E27FC236}">
                  <a16:creationId xmlns:a16="http://schemas.microsoft.com/office/drawing/2014/main" id="{B111C0E7-CE86-C546-8D4E-D12CEDA9C2FF}"/>
                </a:ext>
              </a:extLst>
            </p:cNvPr>
            <p:cNvGrpSpPr/>
            <p:nvPr/>
          </p:nvGrpSpPr>
          <p:grpSpPr>
            <a:xfrm>
              <a:off x="124176" y="1146640"/>
              <a:ext cx="7580494" cy="914961"/>
              <a:chOff x="179512" y="1131770"/>
              <a:chExt cx="7580494" cy="914961"/>
            </a:xfrm>
          </p:grpSpPr>
          <p:pic>
            <p:nvPicPr>
              <p:cNvPr id="2" name="Picture 1">
                <a:extLst>
                  <a:ext uri="{FF2B5EF4-FFF2-40B4-BE49-F238E27FC236}">
                    <a16:creationId xmlns:a16="http://schemas.microsoft.com/office/drawing/2014/main" id="{F9FE456A-9AC8-594F-9F4E-4D4A50163D24}"/>
                  </a:ext>
                </a:extLst>
              </p:cNvPr>
              <p:cNvPicPr>
                <a:picLocks noChangeAspect="1"/>
              </p:cNvPicPr>
              <p:nvPr/>
            </p:nvPicPr>
            <p:blipFill>
              <a:blip r:embed="rId3"/>
              <a:stretch>
                <a:fillRect/>
              </a:stretch>
            </p:blipFill>
            <p:spPr>
              <a:xfrm>
                <a:off x="2194234" y="1131770"/>
                <a:ext cx="457201" cy="638829"/>
              </a:xfrm>
              <a:prstGeom prst="rect">
                <a:avLst/>
              </a:prstGeom>
            </p:spPr>
          </p:pic>
          <p:cxnSp>
            <p:nvCxnSpPr>
              <p:cNvPr id="45" name="Straight Connector 44">
                <a:extLst>
                  <a:ext uri="{FF2B5EF4-FFF2-40B4-BE49-F238E27FC236}">
                    <a16:creationId xmlns:a16="http://schemas.microsoft.com/office/drawing/2014/main" id="{9FA351E4-57E1-D142-A620-FB3DB69C4538}"/>
                  </a:ext>
                </a:extLst>
              </p:cNvPr>
              <p:cNvCxnSpPr>
                <a:cxnSpLocks/>
              </p:cNvCxnSpPr>
              <p:nvPr/>
            </p:nvCxnSpPr>
            <p:spPr>
              <a:xfrm flipH="1">
                <a:off x="179512" y="2046731"/>
                <a:ext cx="97723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9B36CA3-1119-E64E-9393-5E2662076B76}"/>
                  </a:ext>
                </a:extLst>
              </p:cNvPr>
              <p:cNvCxnSpPr>
                <a:cxnSpLocks/>
              </p:cNvCxnSpPr>
              <p:nvPr/>
            </p:nvCxnSpPr>
            <p:spPr>
              <a:xfrm flipH="1">
                <a:off x="3569964" y="2046731"/>
                <a:ext cx="97723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4095222-8D82-E547-8A61-9B4139217ABC}"/>
                  </a:ext>
                </a:extLst>
              </p:cNvPr>
              <p:cNvCxnSpPr>
                <a:cxnSpLocks/>
              </p:cNvCxnSpPr>
              <p:nvPr/>
            </p:nvCxnSpPr>
            <p:spPr>
              <a:xfrm flipH="1">
                <a:off x="6782776" y="2046731"/>
                <a:ext cx="97723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33B979C9-42B0-FB48-B575-726946A7D71F}"/>
                  </a:ext>
                </a:extLst>
              </p:cNvPr>
              <p:cNvPicPr>
                <a:picLocks noChangeAspect="1"/>
              </p:cNvPicPr>
              <p:nvPr/>
            </p:nvPicPr>
            <p:blipFill>
              <a:blip r:embed="rId3"/>
              <a:stretch>
                <a:fillRect/>
              </a:stretch>
            </p:blipFill>
            <p:spPr>
              <a:xfrm>
                <a:off x="5368989" y="1140783"/>
                <a:ext cx="457201" cy="638829"/>
              </a:xfrm>
              <a:prstGeom prst="rect">
                <a:avLst/>
              </a:prstGeom>
            </p:spPr>
          </p:pic>
        </p:grpSp>
        <p:pic>
          <p:nvPicPr>
            <p:cNvPr id="121" name="Picture 120">
              <a:extLst>
                <a:ext uri="{FF2B5EF4-FFF2-40B4-BE49-F238E27FC236}">
                  <a16:creationId xmlns:a16="http://schemas.microsoft.com/office/drawing/2014/main" id="{2BF0F929-3FC9-5042-9E5F-DA920156BB04}"/>
                </a:ext>
              </a:extLst>
            </p:cNvPr>
            <p:cNvPicPr>
              <a:picLocks noChangeAspect="1"/>
            </p:cNvPicPr>
            <p:nvPr/>
          </p:nvPicPr>
          <p:blipFill rotWithShape="1">
            <a:blip r:embed="rId4"/>
            <a:srcRect l="50070"/>
            <a:stretch/>
          </p:blipFill>
          <p:spPr>
            <a:xfrm>
              <a:off x="7704670" y="1673516"/>
              <a:ext cx="529481" cy="825500"/>
            </a:xfrm>
            <a:prstGeom prst="rect">
              <a:avLst/>
            </a:prstGeom>
          </p:spPr>
        </p:pic>
      </p:grpSp>
      <p:grpSp>
        <p:nvGrpSpPr>
          <p:cNvPr id="125" name="Group 124">
            <a:extLst>
              <a:ext uri="{FF2B5EF4-FFF2-40B4-BE49-F238E27FC236}">
                <a16:creationId xmlns:a16="http://schemas.microsoft.com/office/drawing/2014/main" id="{8BEA33F9-FE10-8C47-ACCB-DF44E26ECFC8}"/>
              </a:ext>
            </a:extLst>
          </p:cNvPr>
          <p:cNvGrpSpPr/>
          <p:nvPr/>
        </p:nvGrpSpPr>
        <p:grpSpPr>
          <a:xfrm>
            <a:off x="114607" y="1141462"/>
            <a:ext cx="8096466" cy="1382269"/>
            <a:chOff x="175894" y="1221538"/>
            <a:chExt cx="8096466" cy="1382269"/>
          </a:xfrm>
        </p:grpSpPr>
        <p:pic>
          <p:nvPicPr>
            <p:cNvPr id="126" name="Picture 125">
              <a:extLst>
                <a:ext uri="{FF2B5EF4-FFF2-40B4-BE49-F238E27FC236}">
                  <a16:creationId xmlns:a16="http://schemas.microsoft.com/office/drawing/2014/main" id="{25C2666F-B9C3-E94F-80B0-0C0BD9CC4A7C}"/>
                </a:ext>
              </a:extLst>
            </p:cNvPr>
            <p:cNvPicPr>
              <a:picLocks noChangeAspect="1"/>
            </p:cNvPicPr>
            <p:nvPr/>
          </p:nvPicPr>
          <p:blipFill rotWithShape="1">
            <a:blip r:embed="rId4"/>
            <a:srcRect r="53636"/>
            <a:stretch/>
          </p:blipFill>
          <p:spPr>
            <a:xfrm>
              <a:off x="7780698" y="1778307"/>
              <a:ext cx="491662" cy="825500"/>
            </a:xfrm>
            <a:prstGeom prst="rect">
              <a:avLst/>
            </a:prstGeom>
          </p:spPr>
        </p:pic>
        <p:grpSp>
          <p:nvGrpSpPr>
            <p:cNvPr id="127" name="Group 126">
              <a:extLst>
                <a:ext uri="{FF2B5EF4-FFF2-40B4-BE49-F238E27FC236}">
                  <a16:creationId xmlns:a16="http://schemas.microsoft.com/office/drawing/2014/main" id="{15CF2979-E2F0-B946-8EC7-D0D65F3493FA}"/>
                </a:ext>
              </a:extLst>
            </p:cNvPr>
            <p:cNvGrpSpPr/>
            <p:nvPr/>
          </p:nvGrpSpPr>
          <p:grpSpPr>
            <a:xfrm>
              <a:off x="175894" y="1221538"/>
              <a:ext cx="7580494" cy="914961"/>
              <a:chOff x="175894" y="1221538"/>
              <a:chExt cx="7580494" cy="914961"/>
            </a:xfrm>
          </p:grpSpPr>
          <p:grpSp>
            <p:nvGrpSpPr>
              <p:cNvPr id="128" name="Group 127">
                <a:extLst>
                  <a:ext uri="{FF2B5EF4-FFF2-40B4-BE49-F238E27FC236}">
                    <a16:creationId xmlns:a16="http://schemas.microsoft.com/office/drawing/2014/main" id="{A18EC148-96F1-914D-A1D4-C7F969EEC3F6}"/>
                  </a:ext>
                </a:extLst>
              </p:cNvPr>
              <p:cNvGrpSpPr/>
              <p:nvPr/>
            </p:nvGrpSpPr>
            <p:grpSpPr>
              <a:xfrm>
                <a:off x="175894" y="1221538"/>
                <a:ext cx="7580494" cy="914961"/>
                <a:chOff x="179512" y="1131770"/>
                <a:chExt cx="7580494" cy="914961"/>
              </a:xfrm>
            </p:grpSpPr>
            <p:pic>
              <p:nvPicPr>
                <p:cNvPr id="130" name="Picture 129">
                  <a:extLst>
                    <a:ext uri="{FF2B5EF4-FFF2-40B4-BE49-F238E27FC236}">
                      <a16:creationId xmlns:a16="http://schemas.microsoft.com/office/drawing/2014/main" id="{6087B710-09C7-8043-870C-3A44F52D27D6}"/>
                    </a:ext>
                  </a:extLst>
                </p:cNvPr>
                <p:cNvPicPr>
                  <a:picLocks noChangeAspect="1"/>
                </p:cNvPicPr>
                <p:nvPr/>
              </p:nvPicPr>
              <p:blipFill>
                <a:blip r:embed="rId3"/>
                <a:stretch>
                  <a:fillRect/>
                </a:stretch>
              </p:blipFill>
              <p:spPr>
                <a:xfrm>
                  <a:off x="2194234" y="1131770"/>
                  <a:ext cx="457201" cy="638829"/>
                </a:xfrm>
                <a:prstGeom prst="rect">
                  <a:avLst/>
                </a:prstGeom>
              </p:spPr>
            </p:pic>
            <p:cxnSp>
              <p:nvCxnSpPr>
                <p:cNvPr id="131" name="Straight Connector 130">
                  <a:extLst>
                    <a:ext uri="{FF2B5EF4-FFF2-40B4-BE49-F238E27FC236}">
                      <a16:creationId xmlns:a16="http://schemas.microsoft.com/office/drawing/2014/main" id="{91E8B8AA-47DF-5B4A-8987-CB5A6AE6E8D8}"/>
                    </a:ext>
                  </a:extLst>
                </p:cNvPr>
                <p:cNvCxnSpPr>
                  <a:cxnSpLocks/>
                </p:cNvCxnSpPr>
                <p:nvPr/>
              </p:nvCxnSpPr>
              <p:spPr>
                <a:xfrm flipH="1">
                  <a:off x="179512" y="2046731"/>
                  <a:ext cx="97723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DC9D73F-087C-C549-A004-3A25CA91675A}"/>
                    </a:ext>
                  </a:extLst>
                </p:cNvPr>
                <p:cNvCxnSpPr>
                  <a:cxnSpLocks/>
                </p:cNvCxnSpPr>
                <p:nvPr/>
              </p:nvCxnSpPr>
              <p:spPr>
                <a:xfrm flipH="1">
                  <a:off x="3569964" y="2046731"/>
                  <a:ext cx="97723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D31AFF04-E7E8-6A4E-ABDF-5B3EF5881F44}"/>
                    </a:ext>
                  </a:extLst>
                </p:cNvPr>
                <p:cNvCxnSpPr>
                  <a:cxnSpLocks/>
                </p:cNvCxnSpPr>
                <p:nvPr/>
              </p:nvCxnSpPr>
              <p:spPr>
                <a:xfrm flipH="1">
                  <a:off x="6782776" y="2046731"/>
                  <a:ext cx="97723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29" name="Picture 128">
                <a:extLst>
                  <a:ext uri="{FF2B5EF4-FFF2-40B4-BE49-F238E27FC236}">
                    <a16:creationId xmlns:a16="http://schemas.microsoft.com/office/drawing/2014/main" id="{93C7DEA9-97A5-4843-9B85-24115DC189CC}"/>
                  </a:ext>
                </a:extLst>
              </p:cNvPr>
              <p:cNvPicPr>
                <a:picLocks noChangeAspect="1"/>
              </p:cNvPicPr>
              <p:nvPr/>
            </p:nvPicPr>
            <p:blipFill>
              <a:blip r:embed="rId5"/>
              <a:stretch>
                <a:fillRect/>
              </a:stretch>
            </p:blipFill>
            <p:spPr>
              <a:xfrm>
                <a:off x="5355873" y="1261880"/>
                <a:ext cx="466896" cy="654952"/>
              </a:xfrm>
              <a:prstGeom prst="rect">
                <a:avLst/>
              </a:prstGeom>
            </p:spPr>
          </p:pic>
        </p:grpSp>
      </p:grpSp>
      <p:grpSp>
        <p:nvGrpSpPr>
          <p:cNvPr id="134" name="Group 133">
            <a:extLst>
              <a:ext uri="{FF2B5EF4-FFF2-40B4-BE49-F238E27FC236}">
                <a16:creationId xmlns:a16="http://schemas.microsoft.com/office/drawing/2014/main" id="{7EF52081-8989-BA48-8129-60323E2FE25A}"/>
              </a:ext>
            </a:extLst>
          </p:cNvPr>
          <p:cNvGrpSpPr/>
          <p:nvPr/>
        </p:nvGrpSpPr>
        <p:grpSpPr>
          <a:xfrm>
            <a:off x="124176" y="1155060"/>
            <a:ext cx="8096466" cy="1367301"/>
            <a:chOff x="175894" y="1236506"/>
            <a:chExt cx="8096466" cy="1367301"/>
          </a:xfrm>
        </p:grpSpPr>
        <p:pic>
          <p:nvPicPr>
            <p:cNvPr id="135" name="Picture 134">
              <a:extLst>
                <a:ext uri="{FF2B5EF4-FFF2-40B4-BE49-F238E27FC236}">
                  <a16:creationId xmlns:a16="http://schemas.microsoft.com/office/drawing/2014/main" id="{5912FB17-D93D-0D4F-A193-A5DA223697F8}"/>
                </a:ext>
              </a:extLst>
            </p:cNvPr>
            <p:cNvPicPr>
              <a:picLocks noChangeAspect="1"/>
            </p:cNvPicPr>
            <p:nvPr/>
          </p:nvPicPr>
          <p:blipFill rotWithShape="1">
            <a:blip r:embed="rId4"/>
            <a:srcRect r="53636"/>
            <a:stretch/>
          </p:blipFill>
          <p:spPr>
            <a:xfrm>
              <a:off x="7780698" y="1778307"/>
              <a:ext cx="491662" cy="825500"/>
            </a:xfrm>
            <a:prstGeom prst="rect">
              <a:avLst/>
            </a:prstGeom>
          </p:spPr>
        </p:pic>
        <p:grpSp>
          <p:nvGrpSpPr>
            <p:cNvPr id="136" name="Group 135">
              <a:extLst>
                <a:ext uri="{FF2B5EF4-FFF2-40B4-BE49-F238E27FC236}">
                  <a16:creationId xmlns:a16="http://schemas.microsoft.com/office/drawing/2014/main" id="{002A9C1F-74D3-2147-8D23-D8671A076599}"/>
                </a:ext>
              </a:extLst>
            </p:cNvPr>
            <p:cNvGrpSpPr/>
            <p:nvPr/>
          </p:nvGrpSpPr>
          <p:grpSpPr>
            <a:xfrm>
              <a:off x="175894" y="1236506"/>
              <a:ext cx="7580494" cy="899993"/>
              <a:chOff x="175894" y="1236506"/>
              <a:chExt cx="7580494" cy="899993"/>
            </a:xfrm>
          </p:grpSpPr>
          <p:grpSp>
            <p:nvGrpSpPr>
              <p:cNvPr id="137" name="Group 136">
                <a:extLst>
                  <a:ext uri="{FF2B5EF4-FFF2-40B4-BE49-F238E27FC236}">
                    <a16:creationId xmlns:a16="http://schemas.microsoft.com/office/drawing/2014/main" id="{49A3C660-EC13-A644-A384-70F89CA35292}"/>
                  </a:ext>
                </a:extLst>
              </p:cNvPr>
              <p:cNvGrpSpPr/>
              <p:nvPr/>
            </p:nvGrpSpPr>
            <p:grpSpPr>
              <a:xfrm>
                <a:off x="175894" y="1236506"/>
                <a:ext cx="7580494" cy="899993"/>
                <a:chOff x="179512" y="1146738"/>
                <a:chExt cx="7580494" cy="899993"/>
              </a:xfrm>
            </p:grpSpPr>
            <p:pic>
              <p:nvPicPr>
                <p:cNvPr id="139" name="Picture 138">
                  <a:extLst>
                    <a:ext uri="{FF2B5EF4-FFF2-40B4-BE49-F238E27FC236}">
                      <a16:creationId xmlns:a16="http://schemas.microsoft.com/office/drawing/2014/main" id="{49F74176-BC09-4E42-A78C-9A4FCAF0A84D}"/>
                    </a:ext>
                  </a:extLst>
                </p:cNvPr>
                <p:cNvPicPr>
                  <a:picLocks noChangeAspect="1"/>
                </p:cNvPicPr>
                <p:nvPr/>
              </p:nvPicPr>
              <p:blipFill>
                <a:blip r:embed="rId3"/>
                <a:stretch>
                  <a:fillRect/>
                </a:stretch>
              </p:blipFill>
              <p:spPr>
                <a:xfrm>
                  <a:off x="5368989" y="1146738"/>
                  <a:ext cx="457201" cy="638829"/>
                </a:xfrm>
                <a:prstGeom prst="rect">
                  <a:avLst/>
                </a:prstGeom>
              </p:spPr>
            </p:pic>
            <p:cxnSp>
              <p:nvCxnSpPr>
                <p:cNvPr id="140" name="Straight Connector 139">
                  <a:extLst>
                    <a:ext uri="{FF2B5EF4-FFF2-40B4-BE49-F238E27FC236}">
                      <a16:creationId xmlns:a16="http://schemas.microsoft.com/office/drawing/2014/main" id="{E89F3C8A-50F4-FC4D-B4B9-837155D9FD77}"/>
                    </a:ext>
                  </a:extLst>
                </p:cNvPr>
                <p:cNvCxnSpPr>
                  <a:cxnSpLocks/>
                </p:cNvCxnSpPr>
                <p:nvPr/>
              </p:nvCxnSpPr>
              <p:spPr>
                <a:xfrm flipH="1">
                  <a:off x="179512" y="2046731"/>
                  <a:ext cx="97723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9931AC6-0F9F-C84C-A75C-10A6DBC078F8}"/>
                    </a:ext>
                  </a:extLst>
                </p:cNvPr>
                <p:cNvCxnSpPr>
                  <a:cxnSpLocks/>
                </p:cNvCxnSpPr>
                <p:nvPr/>
              </p:nvCxnSpPr>
              <p:spPr>
                <a:xfrm flipH="1">
                  <a:off x="3569964" y="2046731"/>
                  <a:ext cx="977230" cy="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450C21D-096A-D440-8D4A-9DFE8695DD19}"/>
                    </a:ext>
                  </a:extLst>
                </p:cNvPr>
                <p:cNvCxnSpPr>
                  <a:cxnSpLocks/>
                </p:cNvCxnSpPr>
                <p:nvPr/>
              </p:nvCxnSpPr>
              <p:spPr>
                <a:xfrm flipH="1">
                  <a:off x="6782776" y="2046731"/>
                  <a:ext cx="97723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38" name="Picture 137">
                <a:extLst>
                  <a:ext uri="{FF2B5EF4-FFF2-40B4-BE49-F238E27FC236}">
                    <a16:creationId xmlns:a16="http://schemas.microsoft.com/office/drawing/2014/main" id="{31985D27-8E6B-CD4F-869E-685285F8DD2C}"/>
                  </a:ext>
                </a:extLst>
              </p:cNvPr>
              <p:cNvPicPr>
                <a:picLocks noChangeAspect="1"/>
              </p:cNvPicPr>
              <p:nvPr/>
            </p:nvPicPr>
            <p:blipFill>
              <a:blip r:embed="rId5"/>
              <a:stretch>
                <a:fillRect/>
              </a:stretch>
            </p:blipFill>
            <p:spPr>
              <a:xfrm>
                <a:off x="2197429" y="1246119"/>
                <a:ext cx="466896" cy="654952"/>
              </a:xfrm>
              <a:prstGeom prst="rect">
                <a:avLst/>
              </a:prstGeom>
            </p:spPr>
          </p:pic>
        </p:grpSp>
      </p:grpSp>
      <p:grpSp>
        <p:nvGrpSpPr>
          <p:cNvPr id="14348" name="Group 14347">
            <a:extLst>
              <a:ext uri="{FF2B5EF4-FFF2-40B4-BE49-F238E27FC236}">
                <a16:creationId xmlns:a16="http://schemas.microsoft.com/office/drawing/2014/main" id="{BFF833F5-FF89-AC4E-8619-2B4F23997CF6}"/>
              </a:ext>
            </a:extLst>
          </p:cNvPr>
          <p:cNvGrpSpPr/>
          <p:nvPr/>
        </p:nvGrpSpPr>
        <p:grpSpPr>
          <a:xfrm>
            <a:off x="137685" y="1172446"/>
            <a:ext cx="8096466" cy="1361493"/>
            <a:chOff x="137685" y="4009313"/>
            <a:chExt cx="8096466" cy="1361493"/>
          </a:xfrm>
        </p:grpSpPr>
        <p:grpSp>
          <p:nvGrpSpPr>
            <p:cNvPr id="143" name="Group 142">
              <a:extLst>
                <a:ext uri="{FF2B5EF4-FFF2-40B4-BE49-F238E27FC236}">
                  <a16:creationId xmlns:a16="http://schemas.microsoft.com/office/drawing/2014/main" id="{0F50427B-B936-3441-95F4-FB38A52E2154}"/>
                </a:ext>
              </a:extLst>
            </p:cNvPr>
            <p:cNvGrpSpPr/>
            <p:nvPr/>
          </p:nvGrpSpPr>
          <p:grpSpPr>
            <a:xfrm>
              <a:off x="137685" y="4013118"/>
              <a:ext cx="8096466" cy="1357688"/>
              <a:chOff x="175894" y="1246119"/>
              <a:chExt cx="8096466" cy="1357688"/>
            </a:xfrm>
          </p:grpSpPr>
          <p:pic>
            <p:nvPicPr>
              <p:cNvPr id="144" name="Picture 143">
                <a:extLst>
                  <a:ext uri="{FF2B5EF4-FFF2-40B4-BE49-F238E27FC236}">
                    <a16:creationId xmlns:a16="http://schemas.microsoft.com/office/drawing/2014/main" id="{B51AAAEF-552E-5347-928F-BB15A8781869}"/>
                  </a:ext>
                </a:extLst>
              </p:cNvPr>
              <p:cNvPicPr>
                <a:picLocks noChangeAspect="1"/>
              </p:cNvPicPr>
              <p:nvPr/>
            </p:nvPicPr>
            <p:blipFill rotWithShape="1">
              <a:blip r:embed="rId4"/>
              <a:srcRect r="53636"/>
              <a:stretch/>
            </p:blipFill>
            <p:spPr>
              <a:xfrm>
                <a:off x="7780698" y="1778307"/>
                <a:ext cx="491662" cy="825500"/>
              </a:xfrm>
              <a:prstGeom prst="rect">
                <a:avLst/>
              </a:prstGeom>
            </p:spPr>
          </p:pic>
          <p:grpSp>
            <p:nvGrpSpPr>
              <p:cNvPr id="145" name="Group 144">
                <a:extLst>
                  <a:ext uri="{FF2B5EF4-FFF2-40B4-BE49-F238E27FC236}">
                    <a16:creationId xmlns:a16="http://schemas.microsoft.com/office/drawing/2014/main" id="{2474A3F3-2624-B74A-AEB8-C1C0CC106927}"/>
                  </a:ext>
                </a:extLst>
              </p:cNvPr>
              <p:cNvGrpSpPr/>
              <p:nvPr/>
            </p:nvGrpSpPr>
            <p:grpSpPr>
              <a:xfrm>
                <a:off x="175894" y="1246119"/>
                <a:ext cx="7580494" cy="890380"/>
                <a:chOff x="175894" y="1246119"/>
                <a:chExt cx="7580494" cy="890380"/>
              </a:xfrm>
            </p:grpSpPr>
            <p:grpSp>
              <p:nvGrpSpPr>
                <p:cNvPr id="146" name="Group 145">
                  <a:extLst>
                    <a:ext uri="{FF2B5EF4-FFF2-40B4-BE49-F238E27FC236}">
                      <a16:creationId xmlns:a16="http://schemas.microsoft.com/office/drawing/2014/main" id="{312AD311-E32D-6C4B-B78F-FB0771A307B8}"/>
                    </a:ext>
                  </a:extLst>
                </p:cNvPr>
                <p:cNvGrpSpPr/>
                <p:nvPr/>
              </p:nvGrpSpPr>
              <p:grpSpPr>
                <a:xfrm>
                  <a:off x="175894" y="2136499"/>
                  <a:ext cx="7580494" cy="0"/>
                  <a:chOff x="179512" y="2046731"/>
                  <a:chExt cx="7580494" cy="0"/>
                </a:xfrm>
              </p:grpSpPr>
              <p:cxnSp>
                <p:nvCxnSpPr>
                  <p:cNvPr id="149" name="Straight Connector 148">
                    <a:extLst>
                      <a:ext uri="{FF2B5EF4-FFF2-40B4-BE49-F238E27FC236}">
                        <a16:creationId xmlns:a16="http://schemas.microsoft.com/office/drawing/2014/main" id="{DC5ACAF7-4F16-3B4C-AAAD-EB81472413D7}"/>
                      </a:ext>
                    </a:extLst>
                  </p:cNvPr>
                  <p:cNvCxnSpPr>
                    <a:cxnSpLocks/>
                  </p:cNvCxnSpPr>
                  <p:nvPr/>
                </p:nvCxnSpPr>
                <p:spPr>
                  <a:xfrm flipH="1">
                    <a:off x="179512" y="2046731"/>
                    <a:ext cx="97723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770B9903-44C8-7845-8DE1-3039E6D7B262}"/>
                      </a:ext>
                    </a:extLst>
                  </p:cNvPr>
                  <p:cNvCxnSpPr>
                    <a:cxnSpLocks/>
                  </p:cNvCxnSpPr>
                  <p:nvPr/>
                </p:nvCxnSpPr>
                <p:spPr>
                  <a:xfrm flipH="1">
                    <a:off x="3569964" y="2046731"/>
                    <a:ext cx="977230" cy="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39BB4BA-207B-634E-9CDC-B89EBC8B82E7}"/>
                      </a:ext>
                    </a:extLst>
                  </p:cNvPr>
                  <p:cNvCxnSpPr>
                    <a:cxnSpLocks/>
                  </p:cNvCxnSpPr>
                  <p:nvPr/>
                </p:nvCxnSpPr>
                <p:spPr>
                  <a:xfrm flipH="1">
                    <a:off x="6782776" y="2046731"/>
                    <a:ext cx="97723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47" name="Picture 146">
                  <a:extLst>
                    <a:ext uri="{FF2B5EF4-FFF2-40B4-BE49-F238E27FC236}">
                      <a16:creationId xmlns:a16="http://schemas.microsoft.com/office/drawing/2014/main" id="{966991D4-E7EA-5D4F-B22C-AF4EE686937E}"/>
                    </a:ext>
                  </a:extLst>
                </p:cNvPr>
                <p:cNvPicPr>
                  <a:picLocks noChangeAspect="1"/>
                </p:cNvPicPr>
                <p:nvPr/>
              </p:nvPicPr>
              <p:blipFill>
                <a:blip r:embed="rId5"/>
                <a:stretch>
                  <a:fillRect/>
                </a:stretch>
              </p:blipFill>
              <p:spPr>
                <a:xfrm>
                  <a:off x="2197429" y="1246119"/>
                  <a:ext cx="466896" cy="654952"/>
                </a:xfrm>
                <a:prstGeom prst="rect">
                  <a:avLst/>
                </a:prstGeom>
              </p:spPr>
            </p:pic>
          </p:grpSp>
        </p:grpSp>
        <p:pic>
          <p:nvPicPr>
            <p:cNvPr id="153" name="Picture 152">
              <a:extLst>
                <a:ext uri="{FF2B5EF4-FFF2-40B4-BE49-F238E27FC236}">
                  <a16:creationId xmlns:a16="http://schemas.microsoft.com/office/drawing/2014/main" id="{D33D9251-CF47-4847-9F2F-34FAD7901EA2}"/>
                </a:ext>
              </a:extLst>
            </p:cNvPr>
            <p:cNvPicPr>
              <a:picLocks noChangeAspect="1"/>
            </p:cNvPicPr>
            <p:nvPr/>
          </p:nvPicPr>
          <p:blipFill>
            <a:blip r:embed="rId5"/>
            <a:stretch>
              <a:fillRect/>
            </a:stretch>
          </p:blipFill>
          <p:spPr>
            <a:xfrm>
              <a:off x="5323778" y="4009313"/>
              <a:ext cx="466896" cy="654952"/>
            </a:xfrm>
            <a:prstGeom prst="rect">
              <a:avLst/>
            </a:prstGeom>
          </p:spPr>
        </p:pic>
      </p:grpSp>
      <p:pic>
        <p:nvPicPr>
          <p:cNvPr id="155" name="Picture 9">
            <a:extLst>
              <a:ext uri="{FF2B5EF4-FFF2-40B4-BE49-F238E27FC236}">
                <a16:creationId xmlns:a16="http://schemas.microsoft.com/office/drawing/2014/main" id="{E92B903D-7F9D-1E45-B1F7-31DE656E1EBA}"/>
              </a:ext>
            </a:extLst>
          </p:cNvPr>
          <p:cNvPicPr>
            <a:picLocks noChangeAspect="1" noChangeArrowheads="1"/>
          </p:cNvPicPr>
          <p:nvPr/>
        </p:nvPicPr>
        <p:blipFill rotWithShape="1">
          <a:blip r:embed="rId6"/>
          <a:srcRect l="55985" b="51771"/>
          <a:stretch/>
        </p:blipFill>
        <p:spPr bwMode="auto">
          <a:xfrm>
            <a:off x="2357929" y="3247682"/>
            <a:ext cx="4401017" cy="3473793"/>
          </a:xfrm>
          <a:prstGeom prst="rect">
            <a:avLst/>
          </a:prstGeom>
          <a:noFill/>
          <a:ln w="9525">
            <a:noFill/>
            <a:miter lim="800000"/>
            <a:headEnd/>
            <a:tailEnd/>
          </a:ln>
          <a:effectLst/>
        </p:spPr>
      </p:pic>
    </p:spTree>
    <p:extLst>
      <p:ext uri="{BB962C8B-B14F-4D97-AF65-F5344CB8AC3E}">
        <p14:creationId xmlns:p14="http://schemas.microsoft.com/office/powerpoint/2010/main" val="22649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FF765BBD-72B5-A548-9E8B-A4389BAAA481}"/>
              </a:ext>
            </a:extLst>
          </p:cNvPr>
          <p:cNvGrpSpPr/>
          <p:nvPr/>
        </p:nvGrpSpPr>
        <p:grpSpPr>
          <a:xfrm>
            <a:off x="1156742" y="3719833"/>
            <a:ext cx="2571769" cy="1327251"/>
            <a:chOff x="377425" y="1592563"/>
            <a:chExt cx="2571769" cy="1327251"/>
          </a:xfrm>
        </p:grpSpPr>
        <p:sp>
          <p:nvSpPr>
            <p:cNvPr id="76" name="Freeform 75">
              <a:extLst>
                <a:ext uri="{FF2B5EF4-FFF2-40B4-BE49-F238E27FC236}">
                  <a16:creationId xmlns:a16="http://schemas.microsoft.com/office/drawing/2014/main" id="{95D884D5-6200-D54D-AD56-BA7A55876B5A}"/>
                </a:ext>
              </a:extLst>
            </p:cNvPr>
            <p:cNvSpPr/>
            <p:nvPr/>
          </p:nvSpPr>
          <p:spPr>
            <a:xfrm>
              <a:off x="377426" y="2276872"/>
              <a:ext cx="2571768" cy="642942"/>
            </a:xfrm>
            <a:custGeom>
              <a:avLst/>
              <a:gdLst>
                <a:gd name="connsiteX0" fmla="*/ 0 w 2292823"/>
                <a:gd name="connsiteY0" fmla="*/ 0 h 900752"/>
                <a:gd name="connsiteX1" fmla="*/ 0 w 2292823"/>
                <a:gd name="connsiteY1" fmla="*/ 900752 h 900752"/>
                <a:gd name="connsiteX2" fmla="*/ 2292823 w 2292823"/>
                <a:gd name="connsiteY2" fmla="*/ 900752 h 900752"/>
                <a:gd name="connsiteX3" fmla="*/ 2292823 w 2292823"/>
                <a:gd name="connsiteY3" fmla="*/ 0 h 900752"/>
                <a:gd name="connsiteX4" fmla="*/ 0 w 2292823"/>
                <a:gd name="connsiteY4" fmla="*/ 0 h 90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23" h="900752">
                  <a:moveTo>
                    <a:pt x="0" y="0"/>
                  </a:moveTo>
                  <a:lnTo>
                    <a:pt x="0" y="900752"/>
                  </a:lnTo>
                  <a:lnTo>
                    <a:pt x="2292823" y="900752"/>
                  </a:lnTo>
                  <a:lnTo>
                    <a:pt x="2292823" y="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7" name="Rectangle 76">
              <a:extLst>
                <a:ext uri="{FF2B5EF4-FFF2-40B4-BE49-F238E27FC236}">
                  <a16:creationId xmlns:a16="http://schemas.microsoft.com/office/drawing/2014/main" id="{934BCBB2-AE48-6747-821F-FA97AD09153E}"/>
                </a:ext>
              </a:extLst>
            </p:cNvPr>
            <p:cNvSpPr/>
            <p:nvPr/>
          </p:nvSpPr>
          <p:spPr>
            <a:xfrm>
              <a:off x="377426" y="1919682"/>
              <a:ext cx="2571767" cy="35719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8" name="Rectangle 77">
              <a:extLst>
                <a:ext uri="{FF2B5EF4-FFF2-40B4-BE49-F238E27FC236}">
                  <a16:creationId xmlns:a16="http://schemas.microsoft.com/office/drawing/2014/main" id="{5D34B53A-87F5-5549-AAED-71CBBC454458}"/>
                </a:ext>
              </a:extLst>
            </p:cNvPr>
            <p:cNvSpPr/>
            <p:nvPr/>
          </p:nvSpPr>
          <p:spPr>
            <a:xfrm>
              <a:off x="717807" y="2276872"/>
              <a:ext cx="642942" cy="35719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79" name="Rectangle 78">
              <a:extLst>
                <a:ext uri="{FF2B5EF4-FFF2-40B4-BE49-F238E27FC236}">
                  <a16:creationId xmlns:a16="http://schemas.microsoft.com/office/drawing/2014/main" id="{DB2CAC6A-FC1F-CD47-883B-D6F1EF684598}"/>
                </a:ext>
              </a:extLst>
            </p:cNvPr>
            <p:cNvSpPr/>
            <p:nvPr/>
          </p:nvSpPr>
          <p:spPr>
            <a:xfrm>
              <a:off x="1931488" y="2276872"/>
              <a:ext cx="563864" cy="35719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80" name="Rectangle 79">
              <a:extLst>
                <a:ext uri="{FF2B5EF4-FFF2-40B4-BE49-F238E27FC236}">
                  <a16:creationId xmlns:a16="http://schemas.microsoft.com/office/drawing/2014/main" id="{E4FB87EC-161B-FC4A-BF81-3A378EC263DB}"/>
                </a:ext>
              </a:extLst>
            </p:cNvPr>
            <p:cNvSpPr/>
            <p:nvPr/>
          </p:nvSpPr>
          <p:spPr>
            <a:xfrm>
              <a:off x="377425" y="2062558"/>
              <a:ext cx="451549"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1" name="Rectangle 80">
              <a:extLst>
                <a:ext uri="{FF2B5EF4-FFF2-40B4-BE49-F238E27FC236}">
                  <a16:creationId xmlns:a16="http://schemas.microsoft.com/office/drawing/2014/main" id="{A83BCF82-CFE8-8B4E-9289-42EE453F53F2}"/>
                </a:ext>
              </a:extLst>
            </p:cNvPr>
            <p:cNvSpPr/>
            <p:nvPr/>
          </p:nvSpPr>
          <p:spPr>
            <a:xfrm>
              <a:off x="2355532" y="2062558"/>
              <a:ext cx="593661"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82" name="Group 81">
              <a:extLst>
                <a:ext uri="{FF2B5EF4-FFF2-40B4-BE49-F238E27FC236}">
                  <a16:creationId xmlns:a16="http://schemas.microsoft.com/office/drawing/2014/main" id="{1C0C400A-0361-D24F-8AB4-6AA4273A4D28}"/>
                </a:ext>
              </a:extLst>
            </p:cNvPr>
            <p:cNvGrpSpPr/>
            <p:nvPr/>
          </p:nvGrpSpPr>
          <p:grpSpPr>
            <a:xfrm>
              <a:off x="1247288" y="1848244"/>
              <a:ext cx="832043" cy="428628"/>
              <a:chOff x="2643174" y="2071678"/>
              <a:chExt cx="1571636" cy="428628"/>
            </a:xfrm>
          </p:grpSpPr>
          <p:sp>
            <p:nvSpPr>
              <p:cNvPr id="87" name="Rectangle 86">
                <a:extLst>
                  <a:ext uri="{FF2B5EF4-FFF2-40B4-BE49-F238E27FC236}">
                    <a16:creationId xmlns:a16="http://schemas.microsoft.com/office/drawing/2014/main" id="{372F7149-C84D-9A41-834E-D83B9D17AD1C}"/>
                  </a:ext>
                </a:extLst>
              </p:cNvPr>
              <p:cNvSpPr/>
              <p:nvPr/>
            </p:nvSpPr>
            <p:spPr>
              <a:xfrm>
                <a:off x="2643174" y="2285992"/>
                <a:ext cx="1571636"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8" name="Rectangle 87">
                <a:extLst>
                  <a:ext uri="{FF2B5EF4-FFF2-40B4-BE49-F238E27FC236}">
                    <a16:creationId xmlns:a16="http://schemas.microsoft.com/office/drawing/2014/main" id="{633AE41B-9C2C-004C-9748-72E0A1ED64D5}"/>
                  </a:ext>
                </a:extLst>
              </p:cNvPr>
              <p:cNvSpPr/>
              <p:nvPr/>
            </p:nvSpPr>
            <p:spPr>
              <a:xfrm>
                <a:off x="2786050" y="2071678"/>
                <a:ext cx="1285884"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83" name="Rectangle 82">
              <a:extLst>
                <a:ext uri="{FF2B5EF4-FFF2-40B4-BE49-F238E27FC236}">
                  <a16:creationId xmlns:a16="http://schemas.microsoft.com/office/drawing/2014/main" id="{5E8C248F-ACB7-B942-ADFB-C755BB21C72C}"/>
                </a:ext>
              </a:extLst>
            </p:cNvPr>
            <p:cNvSpPr/>
            <p:nvPr/>
          </p:nvSpPr>
          <p:spPr>
            <a:xfrm>
              <a:off x="1422635" y="1975993"/>
              <a:ext cx="424044" cy="22944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4" name="Rectangle 83">
              <a:extLst>
                <a:ext uri="{FF2B5EF4-FFF2-40B4-BE49-F238E27FC236}">
                  <a16:creationId xmlns:a16="http://schemas.microsoft.com/office/drawing/2014/main" id="{DC96EB2F-CA2C-6D4C-BB25-970864398529}"/>
                </a:ext>
              </a:extLst>
            </p:cNvPr>
            <p:cNvSpPr/>
            <p:nvPr/>
          </p:nvSpPr>
          <p:spPr>
            <a:xfrm>
              <a:off x="660013" y="1592563"/>
              <a:ext cx="338554" cy="369332"/>
            </a:xfrm>
            <a:prstGeom prst="rect">
              <a:avLst/>
            </a:prstGeom>
          </p:spPr>
          <p:txBody>
            <a:bodyPr wrap="none">
              <a:spAutoFit/>
            </a:bodyPr>
            <a:lstStyle/>
            <a:p>
              <a:r>
                <a:rPr lang="en-US" b="1" dirty="0"/>
                <a:t>S</a:t>
              </a:r>
              <a:endParaRPr lang="en-GR" b="1" dirty="0"/>
            </a:p>
          </p:txBody>
        </p:sp>
        <p:sp>
          <p:nvSpPr>
            <p:cNvPr id="85" name="Rectangle 84">
              <a:extLst>
                <a:ext uri="{FF2B5EF4-FFF2-40B4-BE49-F238E27FC236}">
                  <a16:creationId xmlns:a16="http://schemas.microsoft.com/office/drawing/2014/main" id="{E8C13E6B-0823-7643-A7A7-5C5C4186F4A0}"/>
                </a:ext>
              </a:extLst>
            </p:cNvPr>
            <p:cNvSpPr/>
            <p:nvPr/>
          </p:nvSpPr>
          <p:spPr>
            <a:xfrm>
              <a:off x="2253449" y="1606661"/>
              <a:ext cx="351378" cy="369332"/>
            </a:xfrm>
            <a:prstGeom prst="rect">
              <a:avLst/>
            </a:prstGeom>
          </p:spPr>
          <p:txBody>
            <a:bodyPr wrap="none">
              <a:spAutoFit/>
            </a:bodyPr>
            <a:lstStyle/>
            <a:p>
              <a:r>
                <a:rPr lang="en-US" b="1" dirty="0"/>
                <a:t>D</a:t>
              </a:r>
              <a:endParaRPr lang="en-GR" b="1" dirty="0"/>
            </a:p>
          </p:txBody>
        </p:sp>
        <p:sp>
          <p:nvSpPr>
            <p:cNvPr id="86" name="Rectangle 85">
              <a:extLst>
                <a:ext uri="{FF2B5EF4-FFF2-40B4-BE49-F238E27FC236}">
                  <a16:creationId xmlns:a16="http://schemas.microsoft.com/office/drawing/2014/main" id="{EA9C588E-BA27-C143-B585-FB6A6E0C3697}"/>
                </a:ext>
              </a:extLst>
            </p:cNvPr>
            <p:cNvSpPr/>
            <p:nvPr/>
          </p:nvSpPr>
          <p:spPr>
            <a:xfrm>
              <a:off x="1471494" y="1928544"/>
              <a:ext cx="364202" cy="369332"/>
            </a:xfrm>
            <a:prstGeom prst="rect">
              <a:avLst/>
            </a:prstGeom>
          </p:spPr>
          <p:txBody>
            <a:bodyPr wrap="none">
              <a:spAutoFit/>
            </a:bodyPr>
            <a:lstStyle/>
            <a:p>
              <a:r>
                <a:rPr lang="en-US" b="1" dirty="0"/>
                <a:t>G</a:t>
              </a:r>
              <a:endParaRPr lang="en-GR" b="1" dirty="0"/>
            </a:p>
          </p:txBody>
        </p:sp>
      </p:grpSp>
      <p:grpSp>
        <p:nvGrpSpPr>
          <p:cNvPr id="8" name="Group 7">
            <a:extLst>
              <a:ext uri="{FF2B5EF4-FFF2-40B4-BE49-F238E27FC236}">
                <a16:creationId xmlns:a16="http://schemas.microsoft.com/office/drawing/2014/main" id="{758317ED-8CB1-2B4E-A718-B3D4AE94D3BB}"/>
              </a:ext>
            </a:extLst>
          </p:cNvPr>
          <p:cNvGrpSpPr/>
          <p:nvPr/>
        </p:nvGrpSpPr>
        <p:grpSpPr>
          <a:xfrm>
            <a:off x="395288" y="1111627"/>
            <a:ext cx="5836391" cy="2991636"/>
            <a:chOff x="395288" y="1111627"/>
            <a:chExt cx="5836391" cy="2991636"/>
          </a:xfrm>
        </p:grpSpPr>
        <p:grpSp>
          <p:nvGrpSpPr>
            <p:cNvPr id="5" name="Group 4">
              <a:extLst>
                <a:ext uri="{FF2B5EF4-FFF2-40B4-BE49-F238E27FC236}">
                  <a16:creationId xmlns:a16="http://schemas.microsoft.com/office/drawing/2014/main" id="{514CA57E-4A80-9A4C-A8B2-12F447B40598}"/>
                </a:ext>
              </a:extLst>
            </p:cNvPr>
            <p:cNvGrpSpPr/>
            <p:nvPr/>
          </p:nvGrpSpPr>
          <p:grpSpPr>
            <a:xfrm>
              <a:off x="395288" y="1111627"/>
              <a:ext cx="5836391" cy="2991636"/>
              <a:chOff x="395288" y="1111627"/>
              <a:chExt cx="5836391" cy="2991636"/>
            </a:xfrm>
          </p:grpSpPr>
          <p:sp>
            <p:nvSpPr>
              <p:cNvPr id="102" name="Rectangle 101">
                <a:extLst>
                  <a:ext uri="{FF2B5EF4-FFF2-40B4-BE49-F238E27FC236}">
                    <a16:creationId xmlns:a16="http://schemas.microsoft.com/office/drawing/2014/main" id="{F6FD83A3-B38B-BB46-9B9E-A8B6F3DA19B3}"/>
                  </a:ext>
                </a:extLst>
              </p:cNvPr>
              <p:cNvSpPr/>
              <p:nvPr/>
            </p:nvSpPr>
            <p:spPr>
              <a:xfrm>
                <a:off x="2672158" y="1111627"/>
                <a:ext cx="825867" cy="584775"/>
              </a:xfrm>
              <a:prstGeom prst="rect">
                <a:avLst/>
              </a:prstGeom>
            </p:spPr>
            <p:txBody>
              <a:bodyPr wrap="none">
                <a:spAutoFit/>
              </a:bodyPr>
              <a:lstStyle/>
              <a:p>
                <a:r>
                  <a:rPr lang="en-US" sz="3200" b="1" dirty="0">
                    <a:latin typeface="Garamond" pitchFamily="18" charset="0"/>
                  </a:rPr>
                  <a:t>x=1</a:t>
                </a:r>
                <a:endParaRPr lang="el-GR" sz="3200" b="1" dirty="0"/>
              </a:p>
            </p:txBody>
          </p:sp>
          <p:sp>
            <p:nvSpPr>
              <p:cNvPr id="104" name="Rectangle 103">
                <a:extLst>
                  <a:ext uri="{FF2B5EF4-FFF2-40B4-BE49-F238E27FC236}">
                    <a16:creationId xmlns:a16="http://schemas.microsoft.com/office/drawing/2014/main" id="{A04FC87B-B1D1-4144-BA26-D426EE0E73CD}"/>
                  </a:ext>
                </a:extLst>
              </p:cNvPr>
              <p:cNvSpPr/>
              <p:nvPr/>
            </p:nvSpPr>
            <p:spPr>
              <a:xfrm>
                <a:off x="5418636" y="2698164"/>
                <a:ext cx="813043" cy="584775"/>
              </a:xfrm>
              <a:prstGeom prst="rect">
                <a:avLst/>
              </a:prstGeom>
            </p:spPr>
            <p:txBody>
              <a:bodyPr wrap="none">
                <a:spAutoFit/>
              </a:bodyPr>
              <a:lstStyle/>
              <a:p>
                <a:r>
                  <a:rPr lang="en-US" sz="3200" b="1" dirty="0">
                    <a:latin typeface="Garamond" pitchFamily="18" charset="0"/>
                  </a:rPr>
                  <a:t>z=1</a:t>
                </a:r>
                <a:endParaRPr lang="el-GR" sz="3200" b="1" dirty="0"/>
              </a:p>
            </p:txBody>
          </p:sp>
          <p:pic>
            <p:nvPicPr>
              <p:cNvPr id="2" name="Picture 1">
                <a:extLst>
                  <a:ext uri="{FF2B5EF4-FFF2-40B4-BE49-F238E27FC236}">
                    <a16:creationId xmlns:a16="http://schemas.microsoft.com/office/drawing/2014/main" id="{F9FE456A-9AC8-594F-9F4E-4D4A50163D24}"/>
                  </a:ext>
                </a:extLst>
              </p:cNvPr>
              <p:cNvPicPr>
                <a:picLocks noChangeAspect="1"/>
              </p:cNvPicPr>
              <p:nvPr/>
            </p:nvPicPr>
            <p:blipFill>
              <a:blip r:embed="rId3"/>
              <a:stretch>
                <a:fillRect/>
              </a:stretch>
            </p:blipFill>
            <p:spPr>
              <a:xfrm>
                <a:off x="2157812" y="3158090"/>
                <a:ext cx="457201" cy="638829"/>
              </a:xfrm>
              <a:prstGeom prst="rect">
                <a:avLst/>
              </a:prstGeom>
            </p:spPr>
          </p:pic>
          <p:cxnSp>
            <p:nvCxnSpPr>
              <p:cNvPr id="45" name="Straight Connector 44">
                <a:extLst>
                  <a:ext uri="{FF2B5EF4-FFF2-40B4-BE49-F238E27FC236}">
                    <a16:creationId xmlns:a16="http://schemas.microsoft.com/office/drawing/2014/main" id="{9FA351E4-57E1-D142-A620-FB3DB69C4538}"/>
                  </a:ext>
                </a:extLst>
              </p:cNvPr>
              <p:cNvCxnSpPr>
                <a:cxnSpLocks/>
              </p:cNvCxnSpPr>
              <p:nvPr/>
            </p:nvCxnSpPr>
            <p:spPr>
              <a:xfrm flipH="1">
                <a:off x="395288" y="4094611"/>
                <a:ext cx="97723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9B36CA3-1119-E64E-9393-5E2662076B76}"/>
                  </a:ext>
                </a:extLst>
              </p:cNvPr>
              <p:cNvCxnSpPr>
                <a:cxnSpLocks/>
                <a:stCxn id="121" idx="1"/>
              </p:cNvCxnSpPr>
              <p:nvPr/>
            </p:nvCxnSpPr>
            <p:spPr>
              <a:xfrm flipH="1">
                <a:off x="3578896" y="3021193"/>
                <a:ext cx="1186608" cy="10820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1" name="Picture 120">
                <a:extLst>
                  <a:ext uri="{FF2B5EF4-FFF2-40B4-BE49-F238E27FC236}">
                    <a16:creationId xmlns:a16="http://schemas.microsoft.com/office/drawing/2014/main" id="{2BF0F929-3FC9-5042-9E5F-DA920156BB04}"/>
                  </a:ext>
                </a:extLst>
              </p:cNvPr>
              <p:cNvPicPr>
                <a:picLocks noChangeAspect="1"/>
              </p:cNvPicPr>
              <p:nvPr/>
            </p:nvPicPr>
            <p:blipFill rotWithShape="1">
              <a:blip r:embed="rId4"/>
              <a:srcRect l="50070"/>
              <a:stretch/>
            </p:blipFill>
            <p:spPr>
              <a:xfrm>
                <a:off x="4765504" y="2608443"/>
                <a:ext cx="529481" cy="825500"/>
              </a:xfrm>
              <a:prstGeom prst="rect">
                <a:avLst/>
              </a:prstGeom>
            </p:spPr>
          </p:pic>
          <p:pic>
            <p:nvPicPr>
              <p:cNvPr id="130" name="Picture 129">
                <a:extLst>
                  <a:ext uri="{FF2B5EF4-FFF2-40B4-BE49-F238E27FC236}">
                    <a16:creationId xmlns:a16="http://schemas.microsoft.com/office/drawing/2014/main" id="{6087B710-09C7-8043-870C-3A44F52D27D6}"/>
                  </a:ext>
                </a:extLst>
              </p:cNvPr>
              <p:cNvPicPr>
                <a:picLocks noChangeAspect="1"/>
              </p:cNvPicPr>
              <p:nvPr/>
            </p:nvPicPr>
            <p:blipFill>
              <a:blip r:embed="rId3"/>
              <a:stretch>
                <a:fillRect/>
              </a:stretch>
            </p:blipFill>
            <p:spPr>
              <a:xfrm>
                <a:off x="2146270" y="1217577"/>
                <a:ext cx="457201" cy="638829"/>
              </a:xfrm>
              <a:prstGeom prst="rect">
                <a:avLst/>
              </a:prstGeom>
            </p:spPr>
          </p:pic>
          <p:cxnSp>
            <p:nvCxnSpPr>
              <p:cNvPr id="131" name="Straight Connector 130">
                <a:extLst>
                  <a:ext uri="{FF2B5EF4-FFF2-40B4-BE49-F238E27FC236}">
                    <a16:creationId xmlns:a16="http://schemas.microsoft.com/office/drawing/2014/main" id="{91E8B8AA-47DF-5B4A-8987-CB5A6AE6E8D8}"/>
                  </a:ext>
                </a:extLst>
              </p:cNvPr>
              <p:cNvCxnSpPr>
                <a:cxnSpLocks/>
              </p:cNvCxnSpPr>
              <p:nvPr/>
            </p:nvCxnSpPr>
            <p:spPr>
              <a:xfrm flipH="1">
                <a:off x="395288" y="2054089"/>
                <a:ext cx="97723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DC9D73F-087C-C549-A004-3A25CA91675A}"/>
                  </a:ext>
                </a:extLst>
              </p:cNvPr>
              <p:cNvCxnSpPr>
                <a:cxnSpLocks/>
                <a:stCxn id="121" idx="1"/>
              </p:cNvCxnSpPr>
              <p:nvPr/>
            </p:nvCxnSpPr>
            <p:spPr>
              <a:xfrm flipH="1" flipV="1">
                <a:off x="3594770" y="2069589"/>
                <a:ext cx="1170734" cy="9516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9" name="Rectangle 158">
              <a:extLst>
                <a:ext uri="{FF2B5EF4-FFF2-40B4-BE49-F238E27FC236}">
                  <a16:creationId xmlns:a16="http://schemas.microsoft.com/office/drawing/2014/main" id="{1759EE26-3073-E44E-8658-DA5BE6B7E216}"/>
                </a:ext>
              </a:extLst>
            </p:cNvPr>
            <p:cNvSpPr/>
            <p:nvPr/>
          </p:nvSpPr>
          <p:spPr>
            <a:xfrm>
              <a:off x="2633034" y="3121466"/>
              <a:ext cx="1186608" cy="584775"/>
            </a:xfrm>
            <a:prstGeom prst="rect">
              <a:avLst/>
            </a:prstGeom>
          </p:spPr>
          <p:txBody>
            <a:bodyPr wrap="square">
              <a:spAutoFit/>
            </a:bodyPr>
            <a:lstStyle/>
            <a:p>
              <a:r>
                <a:rPr lang="en-US" sz="3200" b="1" dirty="0">
                  <a:latin typeface="Garamond" pitchFamily="18" charset="0"/>
                </a:rPr>
                <a:t>y=1</a:t>
              </a:r>
              <a:endParaRPr lang="el-GR" sz="3200" b="1" dirty="0"/>
            </a:p>
          </p:txBody>
        </p:sp>
      </p:grpSp>
      <p:sp>
        <p:nvSpPr>
          <p:cNvPr id="14339" name="Slide Number Placeholder 6"/>
          <p:cNvSpPr>
            <a:spLocks noGrp="1"/>
          </p:cNvSpPr>
          <p:nvPr>
            <p:ph type="sldNum" sz="quarter" idx="12"/>
          </p:nvPr>
        </p:nvSpPr>
        <p:spPr>
          <a:noFill/>
        </p:spPr>
        <p:txBody>
          <a:bodyPr/>
          <a:lstStyle/>
          <a:p>
            <a:fld id="{B155A5AA-B4A2-40EE-8B04-7B08090644DF}" type="slidenum">
              <a:rPr lang="en-US" smtClean="0"/>
              <a:pPr/>
              <a:t>7</a:t>
            </a:fld>
            <a:endParaRPr lang="en-US"/>
          </a:p>
        </p:txBody>
      </p:sp>
      <p:sp>
        <p:nvSpPr>
          <p:cNvPr id="14341" name="Rectangle 2"/>
          <p:cNvSpPr>
            <a:spLocks noGrp="1" noChangeArrowheads="1"/>
          </p:cNvSpPr>
          <p:nvPr>
            <p:ph type="title"/>
          </p:nvPr>
        </p:nvSpPr>
        <p:spPr>
          <a:xfrm>
            <a:off x="441325" y="0"/>
            <a:ext cx="8229600" cy="823913"/>
          </a:xfrm>
        </p:spPr>
        <p:txBody>
          <a:bodyPr/>
          <a:lstStyle/>
          <a:p>
            <a:pPr eaLnBrk="1" hangingPunct="1"/>
            <a:r>
              <a:rPr lang="el-GR" dirty="0" err="1">
                <a:latin typeface="Arial"/>
                <a:ea typeface="+mn-ea"/>
                <a:cs typeface="Arial"/>
              </a:rPr>
              <a:t>Πρ</a:t>
            </a:r>
            <a:r>
              <a:rPr lang="en-US" dirty="0" err="1">
                <a:latin typeface="Arial"/>
                <a:ea typeface="+mn-ea"/>
                <a:cs typeface="Arial"/>
              </a:rPr>
              <a:t>ά</a:t>
            </a:r>
            <a:r>
              <a:rPr lang="el-GR" dirty="0" err="1">
                <a:latin typeface="Arial"/>
                <a:ea typeface="+mn-ea"/>
                <a:cs typeface="Arial"/>
              </a:rPr>
              <a:t>ξεις</a:t>
            </a:r>
            <a:r>
              <a:rPr lang="el-GR" dirty="0">
                <a:latin typeface="Arial"/>
                <a:ea typeface="+mn-ea"/>
                <a:cs typeface="Arial"/>
              </a:rPr>
              <a:t> με </a:t>
            </a:r>
            <a:r>
              <a:rPr lang="en-US" dirty="0">
                <a:latin typeface="Arial"/>
                <a:ea typeface="+mn-ea"/>
                <a:cs typeface="Arial"/>
              </a:rPr>
              <a:t>transistors</a:t>
            </a:r>
          </a:p>
        </p:txBody>
      </p:sp>
      <p:sp>
        <p:nvSpPr>
          <p:cNvPr id="14342" name="Line 4"/>
          <p:cNvSpPr>
            <a:spLocks noChangeShapeType="1"/>
          </p:cNvSpPr>
          <p:nvPr/>
        </p:nvSpPr>
        <p:spPr bwMode="auto">
          <a:xfrm>
            <a:off x="395288" y="703263"/>
            <a:ext cx="8353425" cy="0"/>
          </a:xfrm>
          <a:prstGeom prst="line">
            <a:avLst/>
          </a:prstGeom>
          <a:noFill/>
          <a:ln w="38100">
            <a:solidFill>
              <a:srgbClr val="339933"/>
            </a:solidFill>
            <a:round/>
            <a:headEnd/>
            <a:tailEnd/>
          </a:ln>
        </p:spPr>
        <p:txBody>
          <a:bodyPr/>
          <a:lstStyle/>
          <a:p>
            <a:endParaRPr lang="el-GR"/>
          </a:p>
        </p:txBody>
      </p:sp>
      <p:grpSp>
        <p:nvGrpSpPr>
          <p:cNvPr id="61" name="Group 60">
            <a:extLst>
              <a:ext uri="{FF2B5EF4-FFF2-40B4-BE49-F238E27FC236}">
                <a16:creationId xmlns:a16="http://schemas.microsoft.com/office/drawing/2014/main" id="{619666DB-6FB4-BE48-BD4F-9A78E8299DC7}"/>
              </a:ext>
            </a:extLst>
          </p:cNvPr>
          <p:cNvGrpSpPr/>
          <p:nvPr/>
        </p:nvGrpSpPr>
        <p:grpSpPr>
          <a:xfrm>
            <a:off x="1156742" y="1663301"/>
            <a:ext cx="2571769" cy="1327251"/>
            <a:chOff x="377425" y="1592563"/>
            <a:chExt cx="2571769" cy="1327251"/>
          </a:xfrm>
        </p:grpSpPr>
        <p:sp>
          <p:nvSpPr>
            <p:cNvPr id="62" name="Freeform 61">
              <a:extLst>
                <a:ext uri="{FF2B5EF4-FFF2-40B4-BE49-F238E27FC236}">
                  <a16:creationId xmlns:a16="http://schemas.microsoft.com/office/drawing/2014/main" id="{21FD15BA-8BEF-874F-8AE0-DE9C2025CD17}"/>
                </a:ext>
              </a:extLst>
            </p:cNvPr>
            <p:cNvSpPr/>
            <p:nvPr/>
          </p:nvSpPr>
          <p:spPr>
            <a:xfrm>
              <a:off x="377426" y="2276872"/>
              <a:ext cx="2571768" cy="642942"/>
            </a:xfrm>
            <a:custGeom>
              <a:avLst/>
              <a:gdLst>
                <a:gd name="connsiteX0" fmla="*/ 0 w 2292823"/>
                <a:gd name="connsiteY0" fmla="*/ 0 h 900752"/>
                <a:gd name="connsiteX1" fmla="*/ 0 w 2292823"/>
                <a:gd name="connsiteY1" fmla="*/ 900752 h 900752"/>
                <a:gd name="connsiteX2" fmla="*/ 2292823 w 2292823"/>
                <a:gd name="connsiteY2" fmla="*/ 900752 h 900752"/>
                <a:gd name="connsiteX3" fmla="*/ 2292823 w 2292823"/>
                <a:gd name="connsiteY3" fmla="*/ 0 h 900752"/>
                <a:gd name="connsiteX4" fmla="*/ 0 w 2292823"/>
                <a:gd name="connsiteY4" fmla="*/ 0 h 90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23" h="900752">
                  <a:moveTo>
                    <a:pt x="0" y="0"/>
                  </a:moveTo>
                  <a:lnTo>
                    <a:pt x="0" y="900752"/>
                  </a:lnTo>
                  <a:lnTo>
                    <a:pt x="2292823" y="900752"/>
                  </a:lnTo>
                  <a:lnTo>
                    <a:pt x="2292823" y="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3" name="Rectangle 62">
              <a:extLst>
                <a:ext uri="{FF2B5EF4-FFF2-40B4-BE49-F238E27FC236}">
                  <a16:creationId xmlns:a16="http://schemas.microsoft.com/office/drawing/2014/main" id="{429015D6-C2CE-EB40-845E-EDD74F05BF4A}"/>
                </a:ext>
              </a:extLst>
            </p:cNvPr>
            <p:cNvSpPr/>
            <p:nvPr/>
          </p:nvSpPr>
          <p:spPr>
            <a:xfrm>
              <a:off x="377426" y="1919682"/>
              <a:ext cx="2571767" cy="35719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4" name="Rectangle 63">
              <a:extLst>
                <a:ext uri="{FF2B5EF4-FFF2-40B4-BE49-F238E27FC236}">
                  <a16:creationId xmlns:a16="http://schemas.microsoft.com/office/drawing/2014/main" id="{1B97CB26-2637-2D46-AF77-6BF6CC30E113}"/>
                </a:ext>
              </a:extLst>
            </p:cNvPr>
            <p:cNvSpPr/>
            <p:nvPr/>
          </p:nvSpPr>
          <p:spPr>
            <a:xfrm>
              <a:off x="717807" y="2276872"/>
              <a:ext cx="642942" cy="35719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65" name="Rectangle 64">
              <a:extLst>
                <a:ext uri="{FF2B5EF4-FFF2-40B4-BE49-F238E27FC236}">
                  <a16:creationId xmlns:a16="http://schemas.microsoft.com/office/drawing/2014/main" id="{9296BCD2-4498-D14D-B6CE-BD41D350C830}"/>
                </a:ext>
              </a:extLst>
            </p:cNvPr>
            <p:cNvSpPr/>
            <p:nvPr/>
          </p:nvSpPr>
          <p:spPr>
            <a:xfrm>
              <a:off x="1931488" y="2276872"/>
              <a:ext cx="563864" cy="357190"/>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66" name="Rectangle 65">
              <a:extLst>
                <a:ext uri="{FF2B5EF4-FFF2-40B4-BE49-F238E27FC236}">
                  <a16:creationId xmlns:a16="http://schemas.microsoft.com/office/drawing/2014/main" id="{3C73A0C0-D041-E445-8D0A-43E9F511F93C}"/>
                </a:ext>
              </a:extLst>
            </p:cNvPr>
            <p:cNvSpPr/>
            <p:nvPr/>
          </p:nvSpPr>
          <p:spPr>
            <a:xfrm>
              <a:off x="377425" y="2062558"/>
              <a:ext cx="451549"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7" name="Rectangle 66">
              <a:extLst>
                <a:ext uri="{FF2B5EF4-FFF2-40B4-BE49-F238E27FC236}">
                  <a16:creationId xmlns:a16="http://schemas.microsoft.com/office/drawing/2014/main" id="{FB257223-FC39-D141-AFE2-61A4ED5745D4}"/>
                </a:ext>
              </a:extLst>
            </p:cNvPr>
            <p:cNvSpPr/>
            <p:nvPr/>
          </p:nvSpPr>
          <p:spPr>
            <a:xfrm>
              <a:off x="2355532" y="2062558"/>
              <a:ext cx="593661"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68" name="Group 67">
              <a:extLst>
                <a:ext uri="{FF2B5EF4-FFF2-40B4-BE49-F238E27FC236}">
                  <a16:creationId xmlns:a16="http://schemas.microsoft.com/office/drawing/2014/main" id="{BCE0ED67-338D-C741-8ED4-A89CD6643B98}"/>
                </a:ext>
              </a:extLst>
            </p:cNvPr>
            <p:cNvGrpSpPr/>
            <p:nvPr/>
          </p:nvGrpSpPr>
          <p:grpSpPr>
            <a:xfrm>
              <a:off x="1247288" y="1848244"/>
              <a:ext cx="832043" cy="428628"/>
              <a:chOff x="2643174" y="2071678"/>
              <a:chExt cx="1571636" cy="428628"/>
            </a:xfrm>
          </p:grpSpPr>
          <p:sp>
            <p:nvSpPr>
              <p:cNvPr id="73" name="Rectangle 72">
                <a:extLst>
                  <a:ext uri="{FF2B5EF4-FFF2-40B4-BE49-F238E27FC236}">
                    <a16:creationId xmlns:a16="http://schemas.microsoft.com/office/drawing/2014/main" id="{91217A53-FC21-5B49-8EBB-79A898CC0927}"/>
                  </a:ext>
                </a:extLst>
              </p:cNvPr>
              <p:cNvSpPr/>
              <p:nvPr/>
            </p:nvSpPr>
            <p:spPr>
              <a:xfrm>
                <a:off x="2643174" y="2285992"/>
                <a:ext cx="1571636"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4" name="Rectangle 73">
                <a:extLst>
                  <a:ext uri="{FF2B5EF4-FFF2-40B4-BE49-F238E27FC236}">
                    <a16:creationId xmlns:a16="http://schemas.microsoft.com/office/drawing/2014/main" id="{989036E9-F1DE-5E4F-9910-28225FEF52DE}"/>
                  </a:ext>
                </a:extLst>
              </p:cNvPr>
              <p:cNvSpPr/>
              <p:nvPr/>
            </p:nvSpPr>
            <p:spPr>
              <a:xfrm>
                <a:off x="2786050" y="2071678"/>
                <a:ext cx="1285884" cy="21431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69" name="Rectangle 68">
              <a:extLst>
                <a:ext uri="{FF2B5EF4-FFF2-40B4-BE49-F238E27FC236}">
                  <a16:creationId xmlns:a16="http://schemas.microsoft.com/office/drawing/2014/main" id="{D083DE80-E05C-8A47-AC6A-BDE9D8DD2448}"/>
                </a:ext>
              </a:extLst>
            </p:cNvPr>
            <p:cNvSpPr/>
            <p:nvPr/>
          </p:nvSpPr>
          <p:spPr>
            <a:xfrm>
              <a:off x="1422635" y="1975993"/>
              <a:ext cx="424044" cy="22944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0" name="Rectangle 69">
              <a:extLst>
                <a:ext uri="{FF2B5EF4-FFF2-40B4-BE49-F238E27FC236}">
                  <a16:creationId xmlns:a16="http://schemas.microsoft.com/office/drawing/2014/main" id="{3354F77A-5575-8A49-BB54-E9918D7778A5}"/>
                </a:ext>
              </a:extLst>
            </p:cNvPr>
            <p:cNvSpPr/>
            <p:nvPr/>
          </p:nvSpPr>
          <p:spPr>
            <a:xfrm>
              <a:off x="660013" y="1592563"/>
              <a:ext cx="338554" cy="369332"/>
            </a:xfrm>
            <a:prstGeom prst="rect">
              <a:avLst/>
            </a:prstGeom>
          </p:spPr>
          <p:txBody>
            <a:bodyPr wrap="none">
              <a:spAutoFit/>
            </a:bodyPr>
            <a:lstStyle/>
            <a:p>
              <a:r>
                <a:rPr lang="en-US" b="1" dirty="0"/>
                <a:t>S</a:t>
              </a:r>
              <a:endParaRPr lang="en-GR" b="1" dirty="0"/>
            </a:p>
          </p:txBody>
        </p:sp>
        <p:sp>
          <p:nvSpPr>
            <p:cNvPr id="71" name="Rectangle 70">
              <a:extLst>
                <a:ext uri="{FF2B5EF4-FFF2-40B4-BE49-F238E27FC236}">
                  <a16:creationId xmlns:a16="http://schemas.microsoft.com/office/drawing/2014/main" id="{67A73728-175F-8C45-A37D-B7FD0DB11408}"/>
                </a:ext>
              </a:extLst>
            </p:cNvPr>
            <p:cNvSpPr/>
            <p:nvPr/>
          </p:nvSpPr>
          <p:spPr>
            <a:xfrm>
              <a:off x="2253449" y="1606661"/>
              <a:ext cx="351378" cy="369332"/>
            </a:xfrm>
            <a:prstGeom prst="rect">
              <a:avLst/>
            </a:prstGeom>
          </p:spPr>
          <p:txBody>
            <a:bodyPr wrap="none">
              <a:spAutoFit/>
            </a:bodyPr>
            <a:lstStyle/>
            <a:p>
              <a:r>
                <a:rPr lang="en-US" b="1" dirty="0"/>
                <a:t>D</a:t>
              </a:r>
              <a:endParaRPr lang="en-GR" b="1" dirty="0"/>
            </a:p>
          </p:txBody>
        </p:sp>
        <p:sp>
          <p:nvSpPr>
            <p:cNvPr id="72" name="Rectangle 71">
              <a:extLst>
                <a:ext uri="{FF2B5EF4-FFF2-40B4-BE49-F238E27FC236}">
                  <a16:creationId xmlns:a16="http://schemas.microsoft.com/office/drawing/2014/main" id="{DB352955-9098-1245-80D1-98F627FF6433}"/>
                </a:ext>
              </a:extLst>
            </p:cNvPr>
            <p:cNvSpPr/>
            <p:nvPr/>
          </p:nvSpPr>
          <p:spPr>
            <a:xfrm>
              <a:off x="1471494" y="1928544"/>
              <a:ext cx="364202" cy="369332"/>
            </a:xfrm>
            <a:prstGeom prst="rect">
              <a:avLst/>
            </a:prstGeom>
          </p:spPr>
          <p:txBody>
            <a:bodyPr wrap="none">
              <a:spAutoFit/>
            </a:bodyPr>
            <a:lstStyle/>
            <a:p>
              <a:r>
                <a:rPr lang="en-US" b="1" dirty="0"/>
                <a:t>G</a:t>
              </a:r>
              <a:endParaRPr lang="en-GR" b="1" dirty="0"/>
            </a:p>
          </p:txBody>
        </p:sp>
      </p:grpSp>
      <p:grpSp>
        <p:nvGrpSpPr>
          <p:cNvPr id="6" name="Group 5">
            <a:extLst>
              <a:ext uri="{FF2B5EF4-FFF2-40B4-BE49-F238E27FC236}">
                <a16:creationId xmlns:a16="http://schemas.microsoft.com/office/drawing/2014/main" id="{77FF5E01-0A6B-0D43-BBDB-1195BC1C93BA}"/>
              </a:ext>
            </a:extLst>
          </p:cNvPr>
          <p:cNvGrpSpPr/>
          <p:nvPr/>
        </p:nvGrpSpPr>
        <p:grpSpPr>
          <a:xfrm>
            <a:off x="395288" y="1126754"/>
            <a:ext cx="5836391" cy="2991636"/>
            <a:chOff x="395288" y="1097529"/>
            <a:chExt cx="5836391" cy="2991636"/>
          </a:xfrm>
        </p:grpSpPr>
        <p:pic>
          <p:nvPicPr>
            <p:cNvPr id="129" name="Picture 128">
              <a:extLst>
                <a:ext uri="{FF2B5EF4-FFF2-40B4-BE49-F238E27FC236}">
                  <a16:creationId xmlns:a16="http://schemas.microsoft.com/office/drawing/2014/main" id="{93C7DEA9-97A5-4843-9B85-24115DC189CC}"/>
                </a:ext>
              </a:extLst>
            </p:cNvPr>
            <p:cNvPicPr>
              <a:picLocks noChangeAspect="1"/>
            </p:cNvPicPr>
            <p:nvPr/>
          </p:nvPicPr>
          <p:blipFill>
            <a:blip r:embed="rId5"/>
            <a:stretch>
              <a:fillRect/>
            </a:stretch>
          </p:blipFill>
          <p:spPr>
            <a:xfrm>
              <a:off x="2131913" y="1217577"/>
              <a:ext cx="466896" cy="654952"/>
            </a:xfrm>
            <a:prstGeom prst="rect">
              <a:avLst/>
            </a:prstGeom>
          </p:spPr>
        </p:pic>
        <p:sp>
          <p:nvSpPr>
            <p:cNvPr id="89" name="Rectangle 88">
              <a:extLst>
                <a:ext uri="{FF2B5EF4-FFF2-40B4-BE49-F238E27FC236}">
                  <a16:creationId xmlns:a16="http://schemas.microsoft.com/office/drawing/2014/main" id="{04DAAA9B-BE46-2D44-9244-5112BBD1DF7C}"/>
                </a:ext>
              </a:extLst>
            </p:cNvPr>
            <p:cNvSpPr/>
            <p:nvPr/>
          </p:nvSpPr>
          <p:spPr>
            <a:xfrm>
              <a:off x="2710805" y="3107758"/>
              <a:ext cx="1186608" cy="584775"/>
            </a:xfrm>
            <a:prstGeom prst="rect">
              <a:avLst/>
            </a:prstGeom>
            <a:solidFill>
              <a:schemeClr val="bg1"/>
            </a:solidFill>
          </p:spPr>
          <p:txBody>
            <a:bodyPr wrap="square">
              <a:spAutoFit/>
            </a:bodyPr>
            <a:lstStyle/>
            <a:p>
              <a:r>
                <a:rPr lang="en-US" sz="3200" b="1" dirty="0">
                  <a:latin typeface="Garamond" pitchFamily="18" charset="0"/>
                </a:rPr>
                <a:t>y=1</a:t>
              </a:r>
              <a:endParaRPr lang="el-GR" sz="3200" b="1" dirty="0"/>
            </a:p>
          </p:txBody>
        </p:sp>
        <p:sp>
          <p:nvSpPr>
            <p:cNvPr id="91" name="Rectangle 90">
              <a:extLst>
                <a:ext uri="{FF2B5EF4-FFF2-40B4-BE49-F238E27FC236}">
                  <a16:creationId xmlns:a16="http://schemas.microsoft.com/office/drawing/2014/main" id="{8F878F0C-95DF-B643-A42E-32B8D736BDD6}"/>
                </a:ext>
              </a:extLst>
            </p:cNvPr>
            <p:cNvSpPr/>
            <p:nvPr/>
          </p:nvSpPr>
          <p:spPr>
            <a:xfrm>
              <a:off x="2672158" y="1097529"/>
              <a:ext cx="856325" cy="584775"/>
            </a:xfrm>
            <a:prstGeom prst="rect">
              <a:avLst/>
            </a:prstGeom>
            <a:solidFill>
              <a:schemeClr val="bg1"/>
            </a:solidFill>
          </p:spPr>
          <p:txBody>
            <a:bodyPr wrap="none">
              <a:spAutoFit/>
            </a:bodyPr>
            <a:lstStyle/>
            <a:p>
              <a:r>
                <a:rPr lang="en-US" sz="3200" b="1" dirty="0">
                  <a:latin typeface="Garamond" pitchFamily="18" charset="0"/>
                </a:rPr>
                <a:t>x=0</a:t>
              </a:r>
              <a:endParaRPr lang="el-GR" sz="3200" b="1" dirty="0"/>
            </a:p>
          </p:txBody>
        </p:sp>
        <p:sp>
          <p:nvSpPr>
            <p:cNvPr id="92" name="Rectangle 91">
              <a:extLst>
                <a:ext uri="{FF2B5EF4-FFF2-40B4-BE49-F238E27FC236}">
                  <a16:creationId xmlns:a16="http://schemas.microsoft.com/office/drawing/2014/main" id="{46234E0E-38C6-0D4B-BFD3-7A65E3B2B925}"/>
                </a:ext>
              </a:extLst>
            </p:cNvPr>
            <p:cNvSpPr/>
            <p:nvPr/>
          </p:nvSpPr>
          <p:spPr>
            <a:xfrm>
              <a:off x="5418636" y="2684066"/>
              <a:ext cx="813043" cy="584775"/>
            </a:xfrm>
            <a:prstGeom prst="rect">
              <a:avLst/>
            </a:prstGeom>
          </p:spPr>
          <p:txBody>
            <a:bodyPr wrap="none">
              <a:spAutoFit/>
            </a:bodyPr>
            <a:lstStyle/>
            <a:p>
              <a:r>
                <a:rPr lang="en-US" sz="3200" b="1" dirty="0">
                  <a:latin typeface="Garamond" pitchFamily="18" charset="0"/>
                </a:rPr>
                <a:t>z=1</a:t>
              </a:r>
              <a:endParaRPr lang="el-GR" sz="3200" b="1" dirty="0"/>
            </a:p>
          </p:txBody>
        </p:sp>
        <p:pic>
          <p:nvPicPr>
            <p:cNvPr id="93" name="Picture 92">
              <a:extLst>
                <a:ext uri="{FF2B5EF4-FFF2-40B4-BE49-F238E27FC236}">
                  <a16:creationId xmlns:a16="http://schemas.microsoft.com/office/drawing/2014/main" id="{5FF4A209-41A4-AC4B-ACE3-39A93889832D}"/>
                </a:ext>
              </a:extLst>
            </p:cNvPr>
            <p:cNvPicPr>
              <a:picLocks noChangeAspect="1"/>
            </p:cNvPicPr>
            <p:nvPr/>
          </p:nvPicPr>
          <p:blipFill>
            <a:blip r:embed="rId3"/>
            <a:stretch>
              <a:fillRect/>
            </a:stretch>
          </p:blipFill>
          <p:spPr>
            <a:xfrm>
              <a:off x="2157812" y="3143992"/>
              <a:ext cx="457201" cy="638829"/>
            </a:xfrm>
            <a:prstGeom prst="rect">
              <a:avLst/>
            </a:prstGeom>
          </p:spPr>
        </p:pic>
        <p:cxnSp>
          <p:nvCxnSpPr>
            <p:cNvPr id="94" name="Straight Connector 93">
              <a:extLst>
                <a:ext uri="{FF2B5EF4-FFF2-40B4-BE49-F238E27FC236}">
                  <a16:creationId xmlns:a16="http://schemas.microsoft.com/office/drawing/2014/main" id="{6CC90F53-B0D5-2842-AD0B-EA1B7D6310FE}"/>
                </a:ext>
              </a:extLst>
            </p:cNvPr>
            <p:cNvCxnSpPr>
              <a:cxnSpLocks/>
            </p:cNvCxnSpPr>
            <p:nvPr/>
          </p:nvCxnSpPr>
          <p:spPr>
            <a:xfrm flipH="1">
              <a:off x="395288" y="4080513"/>
              <a:ext cx="97723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0850319-7303-D947-83ED-FAC88AAE7AD6}"/>
                </a:ext>
              </a:extLst>
            </p:cNvPr>
            <p:cNvCxnSpPr>
              <a:cxnSpLocks/>
              <a:stCxn id="96" idx="1"/>
            </p:cNvCxnSpPr>
            <p:nvPr/>
          </p:nvCxnSpPr>
          <p:spPr>
            <a:xfrm flipH="1">
              <a:off x="3578896" y="3007095"/>
              <a:ext cx="1186608" cy="10820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96" name="Picture 95">
              <a:extLst>
                <a:ext uri="{FF2B5EF4-FFF2-40B4-BE49-F238E27FC236}">
                  <a16:creationId xmlns:a16="http://schemas.microsoft.com/office/drawing/2014/main" id="{98C24148-BD2E-774A-8BF1-D91278AB783D}"/>
                </a:ext>
              </a:extLst>
            </p:cNvPr>
            <p:cNvPicPr>
              <a:picLocks noChangeAspect="1"/>
            </p:cNvPicPr>
            <p:nvPr/>
          </p:nvPicPr>
          <p:blipFill rotWithShape="1">
            <a:blip r:embed="rId4"/>
            <a:srcRect l="50070"/>
            <a:stretch/>
          </p:blipFill>
          <p:spPr>
            <a:xfrm>
              <a:off x="4765504" y="2594345"/>
              <a:ext cx="529481" cy="825500"/>
            </a:xfrm>
            <a:prstGeom prst="rect">
              <a:avLst/>
            </a:prstGeom>
          </p:spPr>
        </p:pic>
        <p:cxnSp>
          <p:nvCxnSpPr>
            <p:cNvPr id="98" name="Straight Connector 97">
              <a:extLst>
                <a:ext uri="{FF2B5EF4-FFF2-40B4-BE49-F238E27FC236}">
                  <a16:creationId xmlns:a16="http://schemas.microsoft.com/office/drawing/2014/main" id="{D7D3605D-9F1B-0B42-BF15-A6317C50FCE6}"/>
                </a:ext>
              </a:extLst>
            </p:cNvPr>
            <p:cNvCxnSpPr>
              <a:cxnSpLocks/>
            </p:cNvCxnSpPr>
            <p:nvPr/>
          </p:nvCxnSpPr>
          <p:spPr>
            <a:xfrm flipH="1">
              <a:off x="395288" y="2039991"/>
              <a:ext cx="97723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F45AD39-DCB4-1147-BB33-204F3EC56F6C}"/>
                </a:ext>
              </a:extLst>
            </p:cNvPr>
            <p:cNvCxnSpPr>
              <a:cxnSpLocks/>
              <a:stCxn id="96" idx="1"/>
            </p:cNvCxnSpPr>
            <p:nvPr/>
          </p:nvCxnSpPr>
          <p:spPr>
            <a:xfrm flipH="1" flipV="1">
              <a:off x="3594770" y="2055491"/>
              <a:ext cx="1170734" cy="951604"/>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99AD2C0E-C506-E443-8847-AF6293A207C0}"/>
              </a:ext>
            </a:extLst>
          </p:cNvPr>
          <p:cNvGrpSpPr/>
          <p:nvPr/>
        </p:nvGrpSpPr>
        <p:grpSpPr>
          <a:xfrm>
            <a:off x="395288" y="1113671"/>
            <a:ext cx="5836391" cy="2991636"/>
            <a:chOff x="395288" y="1097529"/>
            <a:chExt cx="5836391" cy="2991636"/>
          </a:xfrm>
        </p:grpSpPr>
        <p:pic>
          <p:nvPicPr>
            <p:cNvPr id="107" name="Picture 106">
              <a:extLst>
                <a:ext uri="{FF2B5EF4-FFF2-40B4-BE49-F238E27FC236}">
                  <a16:creationId xmlns:a16="http://schemas.microsoft.com/office/drawing/2014/main" id="{8F6ACF16-7361-DB4E-92DA-5EE0414EC209}"/>
                </a:ext>
              </a:extLst>
            </p:cNvPr>
            <p:cNvPicPr>
              <a:picLocks noChangeAspect="1"/>
            </p:cNvPicPr>
            <p:nvPr/>
          </p:nvPicPr>
          <p:blipFill>
            <a:blip r:embed="rId5"/>
            <a:stretch>
              <a:fillRect/>
            </a:stretch>
          </p:blipFill>
          <p:spPr>
            <a:xfrm>
              <a:off x="2159100" y="3129389"/>
              <a:ext cx="466896" cy="654952"/>
            </a:xfrm>
            <a:prstGeom prst="rect">
              <a:avLst/>
            </a:prstGeom>
          </p:spPr>
        </p:pic>
        <p:sp>
          <p:nvSpPr>
            <p:cNvPr id="108" name="Rectangle 107">
              <a:extLst>
                <a:ext uri="{FF2B5EF4-FFF2-40B4-BE49-F238E27FC236}">
                  <a16:creationId xmlns:a16="http://schemas.microsoft.com/office/drawing/2014/main" id="{3CA6D674-40A5-BC49-B5A2-7A1F7BCAC324}"/>
                </a:ext>
              </a:extLst>
            </p:cNvPr>
            <p:cNvSpPr/>
            <p:nvPr/>
          </p:nvSpPr>
          <p:spPr>
            <a:xfrm>
              <a:off x="2710805" y="3107758"/>
              <a:ext cx="1186608" cy="584775"/>
            </a:xfrm>
            <a:prstGeom prst="rect">
              <a:avLst/>
            </a:prstGeom>
            <a:solidFill>
              <a:schemeClr val="bg1"/>
            </a:solidFill>
          </p:spPr>
          <p:txBody>
            <a:bodyPr wrap="square">
              <a:spAutoFit/>
            </a:bodyPr>
            <a:lstStyle/>
            <a:p>
              <a:r>
                <a:rPr lang="en-US" sz="3200" b="1" dirty="0">
                  <a:latin typeface="Garamond" pitchFamily="18" charset="0"/>
                </a:rPr>
                <a:t>y=0</a:t>
              </a:r>
              <a:endParaRPr lang="el-GR" sz="3200" b="1" dirty="0"/>
            </a:p>
          </p:txBody>
        </p:sp>
        <p:sp>
          <p:nvSpPr>
            <p:cNvPr id="109" name="Rectangle 108">
              <a:extLst>
                <a:ext uri="{FF2B5EF4-FFF2-40B4-BE49-F238E27FC236}">
                  <a16:creationId xmlns:a16="http://schemas.microsoft.com/office/drawing/2014/main" id="{D309C992-8965-C346-BB83-0B047E631B32}"/>
                </a:ext>
              </a:extLst>
            </p:cNvPr>
            <p:cNvSpPr/>
            <p:nvPr/>
          </p:nvSpPr>
          <p:spPr>
            <a:xfrm>
              <a:off x="2672158" y="1097529"/>
              <a:ext cx="825867" cy="584775"/>
            </a:xfrm>
            <a:prstGeom prst="rect">
              <a:avLst/>
            </a:prstGeom>
            <a:solidFill>
              <a:schemeClr val="bg1"/>
            </a:solidFill>
          </p:spPr>
          <p:txBody>
            <a:bodyPr wrap="none">
              <a:spAutoFit/>
            </a:bodyPr>
            <a:lstStyle/>
            <a:p>
              <a:r>
                <a:rPr lang="en-US" sz="3200" b="1" dirty="0">
                  <a:latin typeface="Garamond" pitchFamily="18" charset="0"/>
                </a:rPr>
                <a:t>x=1</a:t>
              </a:r>
              <a:endParaRPr lang="el-GR" sz="3200" b="1" dirty="0"/>
            </a:p>
          </p:txBody>
        </p:sp>
        <p:sp>
          <p:nvSpPr>
            <p:cNvPr id="110" name="Rectangle 109">
              <a:extLst>
                <a:ext uri="{FF2B5EF4-FFF2-40B4-BE49-F238E27FC236}">
                  <a16:creationId xmlns:a16="http://schemas.microsoft.com/office/drawing/2014/main" id="{F90F64D9-58C8-8B49-914A-8E70644AF088}"/>
                </a:ext>
              </a:extLst>
            </p:cNvPr>
            <p:cNvSpPr/>
            <p:nvPr/>
          </p:nvSpPr>
          <p:spPr>
            <a:xfrm>
              <a:off x="5418636" y="2684066"/>
              <a:ext cx="813043" cy="584775"/>
            </a:xfrm>
            <a:prstGeom prst="rect">
              <a:avLst/>
            </a:prstGeom>
          </p:spPr>
          <p:txBody>
            <a:bodyPr wrap="none">
              <a:spAutoFit/>
            </a:bodyPr>
            <a:lstStyle/>
            <a:p>
              <a:r>
                <a:rPr lang="en-US" sz="3200" b="1" dirty="0">
                  <a:latin typeface="Garamond" pitchFamily="18" charset="0"/>
                </a:rPr>
                <a:t>z=1</a:t>
              </a:r>
              <a:endParaRPr lang="el-GR" sz="3200" b="1" dirty="0"/>
            </a:p>
          </p:txBody>
        </p:sp>
        <p:pic>
          <p:nvPicPr>
            <p:cNvPr id="111" name="Picture 110">
              <a:extLst>
                <a:ext uri="{FF2B5EF4-FFF2-40B4-BE49-F238E27FC236}">
                  <a16:creationId xmlns:a16="http://schemas.microsoft.com/office/drawing/2014/main" id="{810A64C7-4C93-5B40-8B22-9C421F803CF3}"/>
                </a:ext>
              </a:extLst>
            </p:cNvPr>
            <p:cNvPicPr>
              <a:picLocks noChangeAspect="1"/>
            </p:cNvPicPr>
            <p:nvPr/>
          </p:nvPicPr>
          <p:blipFill>
            <a:blip r:embed="rId3"/>
            <a:stretch>
              <a:fillRect/>
            </a:stretch>
          </p:blipFill>
          <p:spPr>
            <a:xfrm>
              <a:off x="2129745" y="1229570"/>
              <a:ext cx="457201" cy="638829"/>
            </a:xfrm>
            <a:prstGeom prst="rect">
              <a:avLst/>
            </a:prstGeom>
          </p:spPr>
        </p:pic>
        <p:cxnSp>
          <p:nvCxnSpPr>
            <p:cNvPr id="112" name="Straight Connector 111">
              <a:extLst>
                <a:ext uri="{FF2B5EF4-FFF2-40B4-BE49-F238E27FC236}">
                  <a16:creationId xmlns:a16="http://schemas.microsoft.com/office/drawing/2014/main" id="{351D85A3-4FE4-8445-8CC9-EB2998C80574}"/>
                </a:ext>
              </a:extLst>
            </p:cNvPr>
            <p:cNvCxnSpPr>
              <a:cxnSpLocks/>
            </p:cNvCxnSpPr>
            <p:nvPr/>
          </p:nvCxnSpPr>
          <p:spPr>
            <a:xfrm flipH="1">
              <a:off x="395288" y="4080513"/>
              <a:ext cx="97723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DDB13AA-354B-E44F-A6BC-F30903C66C49}"/>
                </a:ext>
              </a:extLst>
            </p:cNvPr>
            <p:cNvCxnSpPr>
              <a:cxnSpLocks/>
              <a:stCxn id="114" idx="1"/>
            </p:cNvCxnSpPr>
            <p:nvPr/>
          </p:nvCxnSpPr>
          <p:spPr>
            <a:xfrm flipH="1">
              <a:off x="3578896" y="3007095"/>
              <a:ext cx="1186608" cy="108207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7CAA4583-6BB1-3E4F-8535-B301F96722B3}"/>
                </a:ext>
              </a:extLst>
            </p:cNvPr>
            <p:cNvPicPr>
              <a:picLocks noChangeAspect="1"/>
            </p:cNvPicPr>
            <p:nvPr/>
          </p:nvPicPr>
          <p:blipFill rotWithShape="1">
            <a:blip r:embed="rId4"/>
            <a:srcRect l="50070"/>
            <a:stretch/>
          </p:blipFill>
          <p:spPr>
            <a:xfrm>
              <a:off x="4765504" y="2594345"/>
              <a:ext cx="529481" cy="825500"/>
            </a:xfrm>
            <a:prstGeom prst="rect">
              <a:avLst/>
            </a:prstGeom>
          </p:spPr>
        </p:pic>
        <p:cxnSp>
          <p:nvCxnSpPr>
            <p:cNvPr id="115" name="Straight Connector 114">
              <a:extLst>
                <a:ext uri="{FF2B5EF4-FFF2-40B4-BE49-F238E27FC236}">
                  <a16:creationId xmlns:a16="http://schemas.microsoft.com/office/drawing/2014/main" id="{457E2299-B5A6-7943-A81C-3CB90D92CAC8}"/>
                </a:ext>
              </a:extLst>
            </p:cNvPr>
            <p:cNvCxnSpPr>
              <a:cxnSpLocks/>
            </p:cNvCxnSpPr>
            <p:nvPr/>
          </p:nvCxnSpPr>
          <p:spPr>
            <a:xfrm flipH="1">
              <a:off x="395288" y="2039991"/>
              <a:ext cx="97723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FFFEAE7-F617-D149-B738-6D7B58D390C9}"/>
                </a:ext>
              </a:extLst>
            </p:cNvPr>
            <p:cNvCxnSpPr>
              <a:cxnSpLocks/>
              <a:stCxn id="114" idx="1"/>
            </p:cNvCxnSpPr>
            <p:nvPr/>
          </p:nvCxnSpPr>
          <p:spPr>
            <a:xfrm flipH="1" flipV="1">
              <a:off x="3594770" y="2055491"/>
              <a:ext cx="1170734" cy="9516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B37812E2-870B-3F49-ADD9-78E50E6BF136}"/>
              </a:ext>
            </a:extLst>
          </p:cNvPr>
          <p:cNvGrpSpPr/>
          <p:nvPr/>
        </p:nvGrpSpPr>
        <p:grpSpPr>
          <a:xfrm>
            <a:off x="391731" y="1126754"/>
            <a:ext cx="5866849" cy="2991636"/>
            <a:chOff x="406292" y="1107196"/>
            <a:chExt cx="5866849" cy="2991636"/>
          </a:xfrm>
        </p:grpSpPr>
        <p:pic>
          <p:nvPicPr>
            <p:cNvPr id="118" name="Picture 117">
              <a:extLst>
                <a:ext uri="{FF2B5EF4-FFF2-40B4-BE49-F238E27FC236}">
                  <a16:creationId xmlns:a16="http://schemas.microsoft.com/office/drawing/2014/main" id="{691A541C-5016-DD46-8C6D-0931AA383976}"/>
                </a:ext>
              </a:extLst>
            </p:cNvPr>
            <p:cNvPicPr>
              <a:picLocks noChangeAspect="1"/>
            </p:cNvPicPr>
            <p:nvPr/>
          </p:nvPicPr>
          <p:blipFill>
            <a:blip r:embed="rId5"/>
            <a:stretch>
              <a:fillRect/>
            </a:stretch>
          </p:blipFill>
          <p:spPr>
            <a:xfrm>
              <a:off x="2170104" y="3139056"/>
              <a:ext cx="466896" cy="654952"/>
            </a:xfrm>
            <a:prstGeom prst="rect">
              <a:avLst/>
            </a:prstGeom>
          </p:spPr>
        </p:pic>
        <p:sp>
          <p:nvSpPr>
            <p:cNvPr id="119" name="Rectangle 118">
              <a:extLst>
                <a:ext uri="{FF2B5EF4-FFF2-40B4-BE49-F238E27FC236}">
                  <a16:creationId xmlns:a16="http://schemas.microsoft.com/office/drawing/2014/main" id="{FAC4306B-6500-224E-9459-3CAC4F4A4C4D}"/>
                </a:ext>
              </a:extLst>
            </p:cNvPr>
            <p:cNvSpPr/>
            <p:nvPr/>
          </p:nvSpPr>
          <p:spPr>
            <a:xfrm>
              <a:off x="2721809" y="3117425"/>
              <a:ext cx="1186608" cy="584775"/>
            </a:xfrm>
            <a:prstGeom prst="rect">
              <a:avLst/>
            </a:prstGeom>
            <a:solidFill>
              <a:schemeClr val="bg1"/>
            </a:solidFill>
          </p:spPr>
          <p:txBody>
            <a:bodyPr wrap="square">
              <a:spAutoFit/>
            </a:bodyPr>
            <a:lstStyle/>
            <a:p>
              <a:r>
                <a:rPr lang="en-US" sz="3200" b="1" dirty="0">
                  <a:latin typeface="Garamond" pitchFamily="18" charset="0"/>
                </a:rPr>
                <a:t>y=0</a:t>
              </a:r>
              <a:endParaRPr lang="el-GR" sz="3200" b="1" dirty="0"/>
            </a:p>
          </p:txBody>
        </p:sp>
        <p:sp>
          <p:nvSpPr>
            <p:cNvPr id="120" name="Rectangle 119">
              <a:extLst>
                <a:ext uri="{FF2B5EF4-FFF2-40B4-BE49-F238E27FC236}">
                  <a16:creationId xmlns:a16="http://schemas.microsoft.com/office/drawing/2014/main" id="{257FD8FE-ECA0-574A-960D-439A1F3BD5B2}"/>
                </a:ext>
              </a:extLst>
            </p:cNvPr>
            <p:cNvSpPr/>
            <p:nvPr/>
          </p:nvSpPr>
          <p:spPr>
            <a:xfrm>
              <a:off x="2683162" y="1107196"/>
              <a:ext cx="856325" cy="584775"/>
            </a:xfrm>
            <a:prstGeom prst="rect">
              <a:avLst/>
            </a:prstGeom>
            <a:solidFill>
              <a:schemeClr val="bg1"/>
            </a:solidFill>
          </p:spPr>
          <p:txBody>
            <a:bodyPr wrap="none">
              <a:spAutoFit/>
            </a:bodyPr>
            <a:lstStyle/>
            <a:p>
              <a:r>
                <a:rPr lang="en-US" sz="3200" b="1" dirty="0">
                  <a:latin typeface="Garamond" pitchFamily="18" charset="0"/>
                </a:rPr>
                <a:t>x=0</a:t>
              </a:r>
              <a:endParaRPr lang="el-GR" sz="3200" b="1" dirty="0"/>
            </a:p>
          </p:txBody>
        </p:sp>
        <p:sp>
          <p:nvSpPr>
            <p:cNvPr id="122" name="Rectangle 121">
              <a:extLst>
                <a:ext uri="{FF2B5EF4-FFF2-40B4-BE49-F238E27FC236}">
                  <a16:creationId xmlns:a16="http://schemas.microsoft.com/office/drawing/2014/main" id="{817DB173-F42C-2547-9C6A-692989C426C8}"/>
                </a:ext>
              </a:extLst>
            </p:cNvPr>
            <p:cNvSpPr/>
            <p:nvPr/>
          </p:nvSpPr>
          <p:spPr>
            <a:xfrm>
              <a:off x="5429640" y="2693733"/>
              <a:ext cx="843501" cy="584775"/>
            </a:xfrm>
            <a:prstGeom prst="rect">
              <a:avLst/>
            </a:prstGeom>
            <a:solidFill>
              <a:schemeClr val="bg1"/>
            </a:solidFill>
          </p:spPr>
          <p:txBody>
            <a:bodyPr wrap="none">
              <a:spAutoFit/>
            </a:bodyPr>
            <a:lstStyle/>
            <a:p>
              <a:r>
                <a:rPr lang="en-US" sz="3200" b="1" dirty="0">
                  <a:latin typeface="Garamond" pitchFamily="18" charset="0"/>
                </a:rPr>
                <a:t>z=0</a:t>
              </a:r>
              <a:endParaRPr lang="el-GR" sz="3200" b="1" dirty="0"/>
            </a:p>
          </p:txBody>
        </p:sp>
        <p:cxnSp>
          <p:nvCxnSpPr>
            <p:cNvPr id="124" name="Straight Connector 123">
              <a:extLst>
                <a:ext uri="{FF2B5EF4-FFF2-40B4-BE49-F238E27FC236}">
                  <a16:creationId xmlns:a16="http://schemas.microsoft.com/office/drawing/2014/main" id="{7C6A8549-3987-A346-BA5E-E1C6DE8D0C4B}"/>
                </a:ext>
              </a:extLst>
            </p:cNvPr>
            <p:cNvCxnSpPr>
              <a:cxnSpLocks/>
            </p:cNvCxnSpPr>
            <p:nvPr/>
          </p:nvCxnSpPr>
          <p:spPr>
            <a:xfrm flipH="1">
              <a:off x="406292" y="4090180"/>
              <a:ext cx="97723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6A5CC1A-9CFD-504E-AFA5-DA6D9E15CCC2}"/>
                </a:ext>
              </a:extLst>
            </p:cNvPr>
            <p:cNvCxnSpPr>
              <a:cxnSpLocks/>
            </p:cNvCxnSpPr>
            <p:nvPr/>
          </p:nvCxnSpPr>
          <p:spPr>
            <a:xfrm flipH="1">
              <a:off x="3589900" y="3016762"/>
              <a:ext cx="1186608" cy="108207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9CFFAAAB-B763-4E4B-8CE7-0F8C75341BCE}"/>
                </a:ext>
              </a:extLst>
            </p:cNvPr>
            <p:cNvCxnSpPr>
              <a:cxnSpLocks/>
            </p:cNvCxnSpPr>
            <p:nvPr/>
          </p:nvCxnSpPr>
          <p:spPr>
            <a:xfrm flipH="1">
              <a:off x="406292" y="2049658"/>
              <a:ext cx="97723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F198392-6C64-2A4D-85B3-4D3A5249292A}"/>
                </a:ext>
              </a:extLst>
            </p:cNvPr>
            <p:cNvCxnSpPr>
              <a:cxnSpLocks/>
            </p:cNvCxnSpPr>
            <p:nvPr/>
          </p:nvCxnSpPr>
          <p:spPr>
            <a:xfrm flipH="1" flipV="1">
              <a:off x="3605774" y="2065158"/>
              <a:ext cx="1170734" cy="951604"/>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pic>
          <p:nvPicPr>
            <p:cNvPr id="157" name="Picture 156">
              <a:extLst>
                <a:ext uri="{FF2B5EF4-FFF2-40B4-BE49-F238E27FC236}">
                  <a16:creationId xmlns:a16="http://schemas.microsoft.com/office/drawing/2014/main" id="{9B2B63B6-2D5B-8C4D-BBCD-0A499961B512}"/>
                </a:ext>
              </a:extLst>
            </p:cNvPr>
            <p:cNvPicPr>
              <a:picLocks noChangeAspect="1"/>
            </p:cNvPicPr>
            <p:nvPr/>
          </p:nvPicPr>
          <p:blipFill>
            <a:blip r:embed="rId5"/>
            <a:stretch>
              <a:fillRect/>
            </a:stretch>
          </p:blipFill>
          <p:spPr>
            <a:xfrm>
              <a:off x="2139916" y="1210328"/>
              <a:ext cx="466896" cy="654952"/>
            </a:xfrm>
            <a:prstGeom prst="rect">
              <a:avLst/>
            </a:prstGeom>
          </p:spPr>
        </p:pic>
        <p:pic>
          <p:nvPicPr>
            <p:cNvPr id="158" name="Picture 157">
              <a:extLst>
                <a:ext uri="{FF2B5EF4-FFF2-40B4-BE49-F238E27FC236}">
                  <a16:creationId xmlns:a16="http://schemas.microsoft.com/office/drawing/2014/main" id="{AAB39E18-94FC-4245-8CDE-4D14D8257EBE}"/>
                </a:ext>
              </a:extLst>
            </p:cNvPr>
            <p:cNvPicPr>
              <a:picLocks noChangeAspect="1"/>
            </p:cNvPicPr>
            <p:nvPr/>
          </p:nvPicPr>
          <p:blipFill rotWithShape="1">
            <a:blip r:embed="rId4"/>
            <a:srcRect r="53636"/>
            <a:stretch/>
          </p:blipFill>
          <p:spPr>
            <a:xfrm>
              <a:off x="4807209" y="2587768"/>
              <a:ext cx="491662" cy="825500"/>
            </a:xfrm>
            <a:prstGeom prst="rect">
              <a:avLst/>
            </a:prstGeom>
          </p:spPr>
        </p:pic>
      </p:grpSp>
      <p:pic>
        <p:nvPicPr>
          <p:cNvPr id="160" name="Picture 9">
            <a:extLst>
              <a:ext uri="{FF2B5EF4-FFF2-40B4-BE49-F238E27FC236}">
                <a16:creationId xmlns:a16="http://schemas.microsoft.com/office/drawing/2014/main" id="{A828EE68-5BD4-1D45-B420-12908C5625CB}"/>
              </a:ext>
            </a:extLst>
          </p:cNvPr>
          <p:cNvPicPr>
            <a:picLocks noChangeAspect="1" noChangeArrowheads="1"/>
          </p:cNvPicPr>
          <p:nvPr/>
        </p:nvPicPr>
        <p:blipFill rotWithShape="1">
          <a:blip r:embed="rId6"/>
          <a:srcRect t="50475" r="56800"/>
          <a:stretch/>
        </p:blipFill>
        <p:spPr bwMode="auto">
          <a:xfrm>
            <a:off x="4611974" y="3680562"/>
            <a:ext cx="3558740" cy="2938889"/>
          </a:xfrm>
          <a:prstGeom prst="rect">
            <a:avLst/>
          </a:prstGeom>
          <a:noFill/>
          <a:ln w="9525">
            <a:noFill/>
            <a:miter lim="800000"/>
            <a:headEnd/>
            <a:tailEnd/>
          </a:ln>
          <a:effectLst/>
        </p:spPr>
      </p:pic>
    </p:spTree>
    <p:extLst>
      <p:ext uri="{BB962C8B-B14F-4D97-AF65-F5344CB8AC3E}">
        <p14:creationId xmlns:p14="http://schemas.microsoft.com/office/powerpoint/2010/main" val="416360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lide Number Placeholder 5"/>
          <p:cNvSpPr>
            <a:spLocks noGrp="1"/>
          </p:cNvSpPr>
          <p:nvPr>
            <p:ph type="sldNum" sz="quarter" idx="12"/>
          </p:nvPr>
        </p:nvSpPr>
        <p:spPr>
          <a:noFill/>
        </p:spPr>
        <p:txBody>
          <a:bodyPr/>
          <a:lstStyle/>
          <a:p>
            <a:fld id="{1DA119E3-B2E8-4E59-BA19-2D053C47F6FF}" type="slidenum">
              <a:rPr lang="en-US" smtClean="0"/>
              <a:pPr/>
              <a:t>8</a:t>
            </a:fld>
            <a:endParaRPr lang="en-US"/>
          </a:p>
        </p:txBody>
      </p:sp>
      <p:sp>
        <p:nvSpPr>
          <p:cNvPr id="7173" name="Rectangle 2"/>
          <p:cNvSpPr>
            <a:spLocks noGrp="1" noChangeArrowheads="1"/>
          </p:cNvSpPr>
          <p:nvPr>
            <p:ph type="title"/>
          </p:nvPr>
        </p:nvSpPr>
        <p:spPr>
          <a:xfrm>
            <a:off x="485775" y="149469"/>
            <a:ext cx="8229600" cy="510863"/>
          </a:xfrm>
        </p:spPr>
        <p:txBody>
          <a:bodyPr/>
          <a:lstStyle/>
          <a:p>
            <a:pPr eaLnBrk="1" hangingPunct="1"/>
            <a:r>
              <a:rPr lang="el-GR" sz="3200" dirty="0">
                <a:latin typeface="Comic Sans MS" pitchFamily="66" charset="0"/>
              </a:rPr>
              <a:t>Ηλεκτρονική Υλοποίηση Πυλών</a:t>
            </a:r>
            <a:endParaRPr lang="en-US" sz="3200" u="sng" dirty="0">
              <a:solidFill>
                <a:srgbClr val="FF0000"/>
              </a:solidFill>
              <a:latin typeface="Comic Sans MS" pitchFamily="66" charset="0"/>
            </a:endParaRPr>
          </a:p>
        </p:txBody>
      </p:sp>
      <p:sp>
        <p:nvSpPr>
          <p:cNvPr id="9219" name="Rectangle 3"/>
          <p:cNvSpPr>
            <a:spLocks noGrp="1" noChangeArrowheads="1"/>
          </p:cNvSpPr>
          <p:nvPr>
            <p:ph type="body" idx="1"/>
          </p:nvPr>
        </p:nvSpPr>
        <p:spPr>
          <a:xfrm>
            <a:off x="107504" y="1484313"/>
            <a:ext cx="8928992" cy="4903787"/>
          </a:xfrm>
        </p:spPr>
        <p:txBody>
          <a:bodyPr/>
          <a:lstStyle/>
          <a:p>
            <a:pPr algn="just" eaLnBrk="1" hangingPunct="1">
              <a:lnSpc>
                <a:spcPct val="80000"/>
              </a:lnSpc>
            </a:pPr>
            <a:r>
              <a:rPr lang="el-GR" sz="2000" dirty="0">
                <a:latin typeface="Garamond" pitchFamily="18" charset="0"/>
              </a:rPr>
              <a:t>Αν συνδυάσουμε, κατάλληλα ολοκληρωμένα, μεγάλο αριθμό τρανζίστορ μπορούμε να υλοποιήσουμε περισσότερες πύλες από αυτές που αντιστοιχούν στον ίδιο αριθμό τρανζίστορ μεμονωμένα. Ανάλογα με τον αριθμό των τρανζίστορ που χρησιμοποιούμε προκύπτουν οι παρακάτω περιπτώσεις:</a:t>
            </a:r>
          </a:p>
          <a:p>
            <a:pPr algn="just" eaLnBrk="1" hangingPunct="1">
              <a:lnSpc>
                <a:spcPct val="80000"/>
              </a:lnSpc>
            </a:pPr>
            <a:endParaRPr lang="en-US" sz="2000" dirty="0">
              <a:latin typeface="Garamond" pitchFamily="18" charset="0"/>
            </a:endParaRPr>
          </a:p>
          <a:p>
            <a:pPr algn="just" eaLnBrk="1" hangingPunct="1">
              <a:lnSpc>
                <a:spcPct val="80000"/>
              </a:lnSpc>
            </a:pPr>
            <a:endParaRPr lang="el-GR" sz="2000" dirty="0">
              <a:latin typeface="Garamond" pitchFamily="18" charset="0"/>
            </a:endParaRPr>
          </a:p>
          <a:p>
            <a:pPr algn="just" eaLnBrk="1" hangingPunct="1">
              <a:lnSpc>
                <a:spcPct val="80000"/>
              </a:lnSpc>
            </a:pPr>
            <a:endParaRPr lang="el-GR" sz="2000" dirty="0">
              <a:latin typeface="Garamond" pitchFamily="18" charset="0"/>
            </a:endParaRPr>
          </a:p>
          <a:p>
            <a:pPr algn="just" eaLnBrk="1" hangingPunct="1">
              <a:lnSpc>
                <a:spcPct val="80000"/>
              </a:lnSpc>
            </a:pPr>
            <a:endParaRPr lang="el-GR" sz="2000" dirty="0">
              <a:latin typeface="Garamond" pitchFamily="18" charset="0"/>
            </a:endParaRPr>
          </a:p>
          <a:p>
            <a:pPr algn="just" eaLnBrk="1" hangingPunct="1">
              <a:lnSpc>
                <a:spcPct val="80000"/>
              </a:lnSpc>
            </a:pPr>
            <a:endParaRPr lang="el-GR" sz="2000" dirty="0">
              <a:latin typeface="Garamond" pitchFamily="18" charset="0"/>
            </a:endParaRPr>
          </a:p>
          <a:p>
            <a:pPr algn="just" eaLnBrk="1" hangingPunct="1">
              <a:lnSpc>
                <a:spcPct val="80000"/>
              </a:lnSpc>
            </a:pPr>
            <a:endParaRPr lang="el-GR" sz="2000" dirty="0">
              <a:latin typeface="Garamond" pitchFamily="18" charset="0"/>
            </a:endParaRPr>
          </a:p>
          <a:p>
            <a:pPr algn="just" eaLnBrk="1" hangingPunct="1">
              <a:lnSpc>
                <a:spcPct val="80000"/>
              </a:lnSpc>
            </a:pPr>
            <a:endParaRPr lang="en-US" sz="2000" dirty="0">
              <a:latin typeface="Garamond" pitchFamily="18" charset="0"/>
            </a:endParaRPr>
          </a:p>
          <a:p>
            <a:pPr algn="just" eaLnBrk="1" hangingPunct="1">
              <a:lnSpc>
                <a:spcPct val="80000"/>
              </a:lnSpc>
            </a:pPr>
            <a:endParaRPr lang="en-US" sz="2000" dirty="0">
              <a:latin typeface="Garamond" pitchFamily="18" charset="0"/>
            </a:endParaRPr>
          </a:p>
          <a:p>
            <a:pPr algn="just" eaLnBrk="1" hangingPunct="1">
              <a:lnSpc>
                <a:spcPct val="80000"/>
              </a:lnSpc>
            </a:pPr>
            <a:endParaRPr lang="el-GR" sz="2000" dirty="0">
              <a:latin typeface="Garamond" pitchFamily="18" charset="0"/>
            </a:endParaRPr>
          </a:p>
          <a:p>
            <a:pPr algn="just" eaLnBrk="1" hangingPunct="1">
              <a:lnSpc>
                <a:spcPct val="80000"/>
              </a:lnSpc>
            </a:pPr>
            <a:endParaRPr lang="en-US" sz="2000" dirty="0">
              <a:latin typeface="Garamond" pitchFamily="18" charset="0"/>
            </a:endParaRPr>
          </a:p>
          <a:p>
            <a:pPr marL="0" indent="0" algn="just" eaLnBrk="1" hangingPunct="1">
              <a:lnSpc>
                <a:spcPct val="80000"/>
              </a:lnSpc>
              <a:buNone/>
            </a:pPr>
            <a:endParaRPr lang="el-GR" sz="2000" dirty="0">
              <a:latin typeface="Garamond" pitchFamily="18" charset="0"/>
            </a:endParaRPr>
          </a:p>
          <a:p>
            <a:pPr algn="just" eaLnBrk="1" hangingPunct="1">
              <a:lnSpc>
                <a:spcPct val="80000"/>
              </a:lnSpc>
            </a:pPr>
            <a:r>
              <a:rPr lang="el-GR" sz="2000" dirty="0">
                <a:latin typeface="Garamond" pitchFamily="18" charset="0"/>
              </a:rPr>
              <a:t>Τα </a:t>
            </a:r>
            <a:r>
              <a:rPr lang="en-US" sz="2000" dirty="0">
                <a:latin typeface="Garamond" pitchFamily="18" charset="0"/>
              </a:rPr>
              <a:t>VLSI/ULSI</a:t>
            </a:r>
            <a:r>
              <a:rPr lang="el-GR" sz="2000" dirty="0">
                <a:latin typeface="Garamond" pitchFamily="18" charset="0"/>
              </a:rPr>
              <a:t> είναι μικρά, παρουσιάζουν μικρή κατανάλωση ηλεκτρικής ενέργειας (άρα εκλύουν λιγότερη θερμότητα), είναι αξιόπιστα και το κόστος παραγωγής τους συνεχώς ελαττώνεται.</a:t>
            </a:r>
          </a:p>
        </p:txBody>
      </p:sp>
      <p:sp>
        <p:nvSpPr>
          <p:cNvPr id="7175" name="Line 4"/>
          <p:cNvSpPr>
            <a:spLocks noChangeShapeType="1"/>
          </p:cNvSpPr>
          <p:nvPr/>
        </p:nvSpPr>
        <p:spPr bwMode="auto">
          <a:xfrm>
            <a:off x="395288" y="764704"/>
            <a:ext cx="8353425" cy="0"/>
          </a:xfrm>
          <a:prstGeom prst="line">
            <a:avLst/>
          </a:prstGeom>
          <a:noFill/>
          <a:ln w="38100">
            <a:solidFill>
              <a:srgbClr val="339933"/>
            </a:solidFill>
            <a:round/>
            <a:headEnd/>
            <a:tailEnd/>
          </a:ln>
        </p:spPr>
        <p:txBody>
          <a:bodyPr/>
          <a:lstStyle/>
          <a:p>
            <a:endParaRPr lang="el-GR"/>
          </a:p>
        </p:txBody>
      </p:sp>
      <p:graphicFrame>
        <p:nvGraphicFramePr>
          <p:cNvPr id="9221" name="Object 5"/>
          <p:cNvGraphicFramePr>
            <a:graphicFrameLocks noChangeAspect="1"/>
          </p:cNvGraphicFramePr>
          <p:nvPr>
            <p:extLst>
              <p:ext uri="{D42A27DB-BD31-4B8C-83A1-F6EECF244321}">
                <p14:modId xmlns:p14="http://schemas.microsoft.com/office/powerpoint/2010/main" val="2629757395"/>
              </p:ext>
            </p:extLst>
          </p:nvPr>
        </p:nvGraphicFramePr>
        <p:xfrm>
          <a:off x="2771800" y="2708920"/>
          <a:ext cx="6336704" cy="2927822"/>
        </p:xfrm>
        <a:graphic>
          <a:graphicData uri="http://schemas.openxmlformats.org/presentationml/2006/ole">
            <mc:AlternateContent xmlns:mc="http://schemas.openxmlformats.org/markup-compatibility/2006">
              <mc:Choice xmlns:v="urn:schemas-microsoft-com:vml" Requires="v">
                <p:oleObj spid="_x0000_s645140" name="Document" r:id="rId4" imgW="5548741" imgH="1794741" progId="Word.Document.8">
                  <p:embed/>
                </p:oleObj>
              </mc:Choice>
              <mc:Fallback>
                <p:oleObj name="Document" r:id="rId4" imgW="5548741" imgH="1794741" progId="Word.Document.8">
                  <p:embed/>
                  <p:pic>
                    <p:nvPicPr>
                      <p:cNvPr id="92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2708920"/>
                        <a:ext cx="6336704" cy="2927822"/>
                      </a:xfrm>
                      <a:prstGeom prst="rect">
                        <a:avLst/>
                      </a:prstGeom>
                      <a:noFill/>
                      <a:ln>
                        <a:noFill/>
                      </a:ln>
                      <a:effectLst/>
                    </p:spPr>
                  </p:pic>
                </p:oleObj>
              </mc:Fallback>
            </mc:AlternateContent>
          </a:graphicData>
        </a:graphic>
      </p:graphicFrame>
      <p:pic>
        <p:nvPicPr>
          <p:cNvPr id="774148" name="Picture 4" descr="http://upload.wikimedia.org/wikipedia/en/4/42/Kilby_solid_circui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6" y="2492896"/>
            <a:ext cx="2249954" cy="14962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50867" y="3933056"/>
            <a:ext cx="720080" cy="369332"/>
          </a:xfrm>
          <a:prstGeom prst="rect">
            <a:avLst/>
          </a:prstGeom>
          <a:noFill/>
        </p:spPr>
        <p:txBody>
          <a:bodyPr wrap="square" rtlCol="0">
            <a:spAutoFit/>
          </a:bodyPr>
          <a:lstStyle/>
          <a:p>
            <a:r>
              <a:rPr lang="en-US" b="1" dirty="0"/>
              <a:t>1950</a:t>
            </a:r>
            <a:endParaRPr lang="el-GR" b="1" dirty="0"/>
          </a:p>
        </p:txBody>
      </p:sp>
      <p:pic>
        <p:nvPicPr>
          <p:cNvPr id="774150" name="Picture 6" descr="http://www.coe.montana.edu/ee/lameres/courses/eele414_fall11/figures/vlsi_pkg_ex.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96" y="4117721"/>
            <a:ext cx="1993895" cy="168586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025125" y="5507940"/>
            <a:ext cx="1725408" cy="369332"/>
          </a:xfrm>
          <a:prstGeom prst="rect">
            <a:avLst/>
          </a:prstGeom>
          <a:noFill/>
        </p:spPr>
        <p:txBody>
          <a:bodyPr wrap="square" rtlCol="0">
            <a:spAutoFit/>
          </a:bodyPr>
          <a:lstStyle/>
          <a:p>
            <a:r>
              <a:rPr lang="en-US" b="1" dirty="0"/>
              <a:t>2000 (VLSI)</a:t>
            </a:r>
            <a:endParaRPr lang="el-GR" b="1" dirty="0"/>
          </a:p>
        </p:txBody>
      </p:sp>
    </p:spTree>
    <p:extLst>
      <p:ext uri="{BB962C8B-B14F-4D97-AF65-F5344CB8AC3E}">
        <p14:creationId xmlns:p14="http://schemas.microsoft.com/office/powerpoint/2010/main" val="1042022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1"/>
          </p:nvPr>
        </p:nvSpPr>
        <p:spPr>
          <a:noFill/>
        </p:spPr>
        <p:txBody>
          <a:bodyPr/>
          <a:lstStyle/>
          <a:p>
            <a:r>
              <a:rPr lang="en-US"/>
              <a:t>Κ.Κυριακόπουλος                     Εισαγωγή στους Η/Υ</a:t>
            </a:r>
          </a:p>
        </p:txBody>
      </p:sp>
      <p:sp>
        <p:nvSpPr>
          <p:cNvPr id="15363" name="Slide Number Placeholder 5"/>
          <p:cNvSpPr>
            <a:spLocks noGrp="1"/>
          </p:cNvSpPr>
          <p:nvPr>
            <p:ph type="sldNum" sz="quarter" idx="12"/>
          </p:nvPr>
        </p:nvSpPr>
        <p:spPr>
          <a:noFill/>
        </p:spPr>
        <p:txBody>
          <a:bodyPr/>
          <a:lstStyle/>
          <a:p>
            <a:fld id="{9DCA9004-9093-4964-9BA1-014B0FEA5BAB}" type="slidenum">
              <a:rPr lang="en-US" smtClean="0"/>
              <a:pPr/>
              <a:t>9</a:t>
            </a:fld>
            <a:endParaRPr lang="en-US"/>
          </a:p>
        </p:txBody>
      </p:sp>
      <p:sp>
        <p:nvSpPr>
          <p:cNvPr id="15366" name="Line 4"/>
          <p:cNvSpPr>
            <a:spLocks noChangeShapeType="1"/>
          </p:cNvSpPr>
          <p:nvPr/>
        </p:nvSpPr>
        <p:spPr bwMode="auto">
          <a:xfrm>
            <a:off x="454025" y="947738"/>
            <a:ext cx="8353425" cy="0"/>
          </a:xfrm>
          <a:prstGeom prst="line">
            <a:avLst/>
          </a:prstGeom>
          <a:noFill/>
          <a:ln w="38100">
            <a:solidFill>
              <a:srgbClr val="339933"/>
            </a:solidFill>
            <a:round/>
            <a:headEnd/>
            <a:tailEnd/>
          </a:ln>
        </p:spPr>
        <p:txBody>
          <a:bodyPr/>
          <a:lstStyle/>
          <a:p>
            <a:endParaRPr lang="el-GR"/>
          </a:p>
        </p:txBody>
      </p:sp>
      <p:pic>
        <p:nvPicPr>
          <p:cNvPr id="7" name="Picture 5"/>
          <p:cNvPicPr>
            <a:picLocks noChangeAspect="1" noChangeArrowheads="1"/>
          </p:cNvPicPr>
          <p:nvPr/>
        </p:nvPicPr>
        <p:blipFill>
          <a:blip r:embed="rId3"/>
          <a:srcRect l="3694" t="9028" b="5484"/>
          <a:stretch>
            <a:fillRect/>
          </a:stretch>
        </p:blipFill>
        <p:spPr bwMode="auto">
          <a:xfrm>
            <a:off x="323528" y="855052"/>
            <a:ext cx="7500958" cy="5979526"/>
          </a:xfrm>
          <a:prstGeom prst="rect">
            <a:avLst/>
          </a:prstGeom>
          <a:noFill/>
          <a:ln w="9525">
            <a:noFill/>
            <a:miter lim="800000"/>
            <a:headEnd/>
            <a:tailEnd/>
          </a:ln>
          <a:effectLst/>
        </p:spPr>
      </p:pic>
      <p:pic>
        <p:nvPicPr>
          <p:cNvPr id="2" name="Picture 1">
            <a:extLst>
              <a:ext uri="{FF2B5EF4-FFF2-40B4-BE49-F238E27FC236}">
                <a16:creationId xmlns:a16="http://schemas.microsoft.com/office/drawing/2014/main" id="{C70FD29E-1BFF-294F-A5EF-C11E2323F99E}"/>
              </a:ext>
            </a:extLst>
          </p:cNvPr>
          <p:cNvPicPr>
            <a:picLocks noChangeAspect="1"/>
          </p:cNvPicPr>
          <p:nvPr/>
        </p:nvPicPr>
        <p:blipFill>
          <a:blip r:embed="rId4"/>
          <a:stretch>
            <a:fillRect/>
          </a:stretch>
        </p:blipFill>
        <p:spPr>
          <a:xfrm>
            <a:off x="11207" y="947738"/>
            <a:ext cx="9132793" cy="5910262"/>
          </a:xfrm>
          <a:prstGeom prst="rect">
            <a:avLst/>
          </a:prstGeom>
        </p:spPr>
      </p:pic>
      <p:sp>
        <p:nvSpPr>
          <p:cNvPr id="8" name="Rectangle 2">
            <a:extLst>
              <a:ext uri="{FF2B5EF4-FFF2-40B4-BE49-F238E27FC236}">
                <a16:creationId xmlns:a16="http://schemas.microsoft.com/office/drawing/2014/main" id="{75470921-DA31-E247-A37A-C091552593A2}"/>
              </a:ext>
            </a:extLst>
          </p:cNvPr>
          <p:cNvSpPr>
            <a:spLocks noGrp="1" noChangeArrowheads="1"/>
          </p:cNvSpPr>
          <p:nvPr>
            <p:ph type="title"/>
          </p:nvPr>
        </p:nvSpPr>
        <p:spPr>
          <a:xfrm>
            <a:off x="485775" y="149469"/>
            <a:ext cx="8229600" cy="510863"/>
          </a:xfrm>
        </p:spPr>
        <p:txBody>
          <a:bodyPr/>
          <a:lstStyle/>
          <a:p>
            <a:pPr eaLnBrk="1" hangingPunct="1"/>
            <a:r>
              <a:rPr lang="el-GR" sz="3200" dirty="0" err="1">
                <a:latin typeface="Comic Sans MS" pitchFamily="66" charset="0"/>
              </a:rPr>
              <a:t>Αριθμ</a:t>
            </a:r>
            <a:r>
              <a:rPr lang="en-US" sz="3200" dirty="0" err="1">
                <a:latin typeface="Comic Sans MS" pitchFamily="66" charset="0"/>
              </a:rPr>
              <a:t>ό</a:t>
            </a:r>
            <a:r>
              <a:rPr lang="el-GR" sz="3200" dirty="0">
                <a:latin typeface="Comic Sans MS" pitchFamily="66" charset="0"/>
              </a:rPr>
              <a:t>ς </a:t>
            </a:r>
            <a:r>
              <a:rPr lang="en-US" sz="3200" dirty="0">
                <a:latin typeface="Comic Sans MS" pitchFamily="66" charset="0"/>
              </a:rPr>
              <a:t>transistors per circuit chip</a:t>
            </a:r>
            <a:endParaRPr lang="en-US" sz="3200" u="sng" dirty="0">
              <a:solidFill>
                <a:srgbClr val="FF0000"/>
              </a:solidFill>
              <a:latin typeface="Comic Sans MS" pitchFamily="66" charset="0"/>
            </a:endParaRPr>
          </a:p>
        </p:txBody>
      </p:sp>
      <p:sp>
        <p:nvSpPr>
          <p:cNvPr id="9" name="Line 4">
            <a:extLst>
              <a:ext uri="{FF2B5EF4-FFF2-40B4-BE49-F238E27FC236}">
                <a16:creationId xmlns:a16="http://schemas.microsoft.com/office/drawing/2014/main" id="{7D08E533-EFE4-BE42-9B31-3A38D891C0BF}"/>
              </a:ext>
            </a:extLst>
          </p:cNvPr>
          <p:cNvSpPr>
            <a:spLocks noChangeShapeType="1"/>
          </p:cNvSpPr>
          <p:nvPr/>
        </p:nvSpPr>
        <p:spPr bwMode="auto">
          <a:xfrm>
            <a:off x="395288" y="764704"/>
            <a:ext cx="8353425" cy="0"/>
          </a:xfrm>
          <a:prstGeom prst="line">
            <a:avLst/>
          </a:prstGeom>
          <a:noFill/>
          <a:ln w="38100">
            <a:solidFill>
              <a:srgbClr val="339933"/>
            </a:solidFill>
            <a:round/>
            <a:headEnd/>
            <a:tailEnd/>
          </a:ln>
        </p:spPr>
        <p:txBody>
          <a:bodyPr/>
          <a:lstStyle/>
          <a:p>
            <a:endParaRPr lang="el-GR"/>
          </a:p>
        </p:txBody>
      </p:sp>
    </p:spTree>
    <p:extLst>
      <p:ext uri="{BB962C8B-B14F-4D97-AF65-F5344CB8AC3E}">
        <p14:creationId xmlns:p14="http://schemas.microsoft.com/office/powerpoint/2010/main" val="2445718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13649</TotalTime>
  <Words>2276</Words>
  <Application>Microsoft Macintosh PowerPoint</Application>
  <PresentationFormat>On-screen Show (4:3)</PresentationFormat>
  <Paragraphs>630</Paragraphs>
  <Slides>38</Slides>
  <Notes>38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4</vt:i4>
      </vt:variant>
      <vt:variant>
        <vt:lpstr>Slide Titles</vt:lpstr>
      </vt:variant>
      <vt:variant>
        <vt:i4>38</vt:i4>
      </vt:variant>
    </vt:vector>
  </HeadingPairs>
  <TitlesOfParts>
    <vt:vector size="50" baseType="lpstr">
      <vt:lpstr>Arial</vt:lpstr>
      <vt:lpstr>Calibri</vt:lpstr>
      <vt:lpstr>Comic Sans MS</vt:lpstr>
      <vt:lpstr>Garamond</vt:lpstr>
      <vt:lpstr>Georgia</vt:lpstr>
      <vt:lpstr>Times New Roman</vt:lpstr>
      <vt:lpstr>Wingdings</vt:lpstr>
      <vt:lpstr>Office Theme</vt:lpstr>
      <vt:lpstr>Document</vt:lpstr>
      <vt:lpstr>Bitmap Image</vt:lpstr>
      <vt:lpstr>VISIO</vt:lpstr>
      <vt:lpstr>Equation</vt:lpstr>
      <vt:lpstr>Εισαγωγή στην Πληροφορική και τον Προγραμματισμό Η/Υ</vt:lpstr>
      <vt:lpstr>PowerPoint Presentation</vt:lpstr>
      <vt:lpstr>PowerPoint Presentation</vt:lpstr>
      <vt:lpstr>PowerPoint Presentation</vt:lpstr>
      <vt:lpstr>Transistor</vt:lpstr>
      <vt:lpstr>Πράξεις με transistors</vt:lpstr>
      <vt:lpstr>Πράξεις με transistors</vt:lpstr>
      <vt:lpstr>Ηλεκτρονική Υλοποίηση Πυλών</vt:lpstr>
      <vt:lpstr>Αριθμός transistors per circuit chip</vt:lpstr>
      <vt:lpstr> Αληθές (1) / Ψευδές (0)  0 / +5 Volt</vt:lpstr>
      <vt:lpstr>Συχνότητα  Υλοποίησης λογικής πράξης  </vt:lpstr>
      <vt:lpstr>Κατασκευή Transistor</vt:lpstr>
      <vt:lpstr>Κατασκευή Transistor</vt:lpstr>
      <vt:lpstr>Κατασκευή Transistor</vt:lpstr>
      <vt:lpstr>Photolithography on wafers</vt:lpstr>
      <vt:lpstr>Photolithography on wafers</vt:lpstr>
      <vt:lpstr>Κατασκευή Transistor</vt:lpstr>
      <vt:lpstr>Transistor Cross-section</vt:lpstr>
      <vt:lpstr>PowerPoint Presentation</vt:lpstr>
      <vt:lpstr>Άλγεβρα Boole &amp; Λογικά Κυκλώματα</vt:lpstr>
      <vt:lpstr>Τελεστές (Boolean operators)</vt:lpstr>
      <vt:lpstr>Παραδείγματα Πράξεων</vt:lpstr>
      <vt:lpstr>PowerPoint Presentation</vt:lpstr>
      <vt:lpstr>Κάντε τις λογικές πράξεις</vt:lpstr>
      <vt:lpstr>Υλοποίηση Πύλης ΝΟΤ</vt:lpstr>
      <vt:lpstr>Πύλη AND (.)</vt:lpstr>
      <vt:lpstr>Πύλη OR (+)</vt:lpstr>
      <vt:lpstr>Λογικές συναρτήσεις</vt:lpstr>
      <vt:lpstr>Λογικές Μεταβλητές, Πύλες, Πράξεις, Συναρτήσεις</vt:lpstr>
      <vt:lpstr>Λογικές Συναρτήσεις σε λογικό διάγραμμα</vt:lpstr>
      <vt:lpstr>Πινακες Αληθείας</vt:lpstr>
      <vt:lpstr>PowerPoint Presentation</vt:lpstr>
      <vt:lpstr>PowerPoint Presentation</vt:lpstr>
      <vt:lpstr>PowerPoint Presentation</vt:lpstr>
      <vt:lpstr>PowerPoint Presentation</vt:lpstr>
      <vt:lpstr>PowerPoint Presentation</vt:lpstr>
      <vt:lpstr>PowerPoint Presentation</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LGA</dc:creator>
  <cp:lastModifiedBy>ProUser02</cp:lastModifiedBy>
  <cp:revision>523</cp:revision>
  <dcterms:created xsi:type="dcterms:W3CDTF">2011-09-11T06:24:43Z</dcterms:created>
  <dcterms:modified xsi:type="dcterms:W3CDTF">2020-04-29T09:22:14Z</dcterms:modified>
</cp:coreProperties>
</file>