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8" r:id="rId1"/>
  </p:sldMasterIdLst>
  <p:notesMasterIdLst>
    <p:notesMasterId r:id="rId8"/>
  </p:notesMasterIdLst>
  <p:handoutMasterIdLst>
    <p:handoutMasterId r:id="rId9"/>
  </p:handoutMasterIdLst>
  <p:sldIdLst>
    <p:sldId id="587" r:id="rId2"/>
    <p:sldId id="818" r:id="rId3"/>
    <p:sldId id="829" r:id="rId4"/>
    <p:sldId id="830" r:id="rId5"/>
    <p:sldId id="831" r:id="rId6"/>
    <p:sldId id="832" r:id="rId7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0066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0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C"/>
    <a:srgbClr val="996633"/>
    <a:srgbClr val="9F2187"/>
    <a:srgbClr val="288848"/>
    <a:srgbClr val="DAA600"/>
    <a:srgbClr val="000066"/>
    <a:srgbClr val="0000AC"/>
    <a:srgbClr val="00006E"/>
    <a:srgbClr val="000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26" autoAdjust="0"/>
    <p:restoredTop sz="82923" autoAdjust="0"/>
  </p:normalViewPr>
  <p:slideViewPr>
    <p:cSldViewPr snapToGrid="0">
      <p:cViewPr varScale="1">
        <p:scale>
          <a:sx n="70" d="100"/>
          <a:sy n="70" d="100"/>
        </p:scale>
        <p:origin x="-2198" y="-72"/>
      </p:cViewPr>
      <p:guideLst>
        <p:guide orient="horz" pos="2496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04" y="-72"/>
      </p:cViewPr>
      <p:guideLst>
        <p:guide orient="horz" pos="2930"/>
        <p:guide pos="2211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6850" y="0"/>
            <a:ext cx="302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6663"/>
            <a:ext cx="30241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6850" y="8856663"/>
            <a:ext cx="30257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/>
            </a:lvl1pPr>
          </a:lstStyle>
          <a:p>
            <a:pPr>
              <a:defRPr/>
            </a:pPr>
            <a:fld id="{0E490C3F-C39B-4968-BCE2-C240FB664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6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 b="0" baseline="-25000">
                <a:solidFill>
                  <a:srgbClr val="FFFF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6850" y="0"/>
            <a:ext cx="302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 b="0" baseline="-25000">
                <a:solidFill>
                  <a:srgbClr val="FFFF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711200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429125"/>
            <a:ext cx="51435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6663"/>
            <a:ext cx="30241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defTabSz="935038" eaLnBrk="0" hangingPunct="0">
              <a:defRPr sz="1200" b="0" baseline="-25000">
                <a:solidFill>
                  <a:srgbClr val="FFFF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6850" y="8856663"/>
            <a:ext cx="30257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algn="r" defTabSz="935038" eaLnBrk="0" hangingPunct="0">
              <a:defRPr sz="1200" b="0" baseline="-25000">
                <a:solidFill>
                  <a:srgbClr val="FFFF66"/>
                </a:solidFill>
              </a:defRPr>
            </a:lvl1pPr>
          </a:lstStyle>
          <a:p>
            <a:pPr>
              <a:defRPr/>
            </a:pPr>
            <a:fld id="{50B0C07F-EAF3-4A2E-9D01-9BA1ECD99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40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8033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416AE-6745-4072-9E33-23BF8B48CF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110074-1A08-4CAF-84AD-C424438D64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D5DE2-6F6E-4DC0-84C7-09305A2256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348B9C-DBFA-47C9-AADA-EE3FF5A01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8E37E-F05C-4FC4-AA19-89AEDA9A85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8B784-665C-4246-9E4E-E3FC8EFC1A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6E93B-5AC0-4BCF-A9EB-F69E395CDD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3E6CC-7A48-4E09-A2ED-0C543C52E0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2D227-029C-49B4-9A6B-656B48DB9A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AD26D3-F40C-4150-963C-82E6AC628E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0FF79-5B5A-453F-9915-CA3D2EE59F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eaLnBrk="0" hangingPunct="0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eaLnBrk="0" hangingPunct="0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eaLnBrk="0" hangingPunct="0"/>
            <a:fld id="{DAA375D6-861A-47FC-AFD9-6867CCA3F58D}" type="slidenum">
              <a:rPr lang="en-US" smtClean="0">
                <a:solidFill>
                  <a:srgbClr val="FFFFFF"/>
                </a:solidFill>
              </a:rPr>
              <a:pPr eaLnBrk="0" hangingPunct="0"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2414776"/>
            <a:ext cx="9144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000066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rgbClr val="000066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rgbClr val="000066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rgbClr val="000066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rgbClr val="0000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en-US" b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el-GR" altLang="en-US" dirty="0" smtClean="0">
                <a:solidFill>
                  <a:schemeClr val="tx1"/>
                </a:solidFill>
              </a:rPr>
              <a:t>Εμβιομηχανική</a:t>
            </a:r>
            <a:endParaRPr lang="el-GR" altLang="en-US" dirty="0">
              <a:solidFill>
                <a:schemeClr val="tx1"/>
              </a:solidFill>
            </a:endParaRPr>
          </a:p>
          <a:p>
            <a:pPr algn="ctr" eaLnBrk="1" hangingPunct="1"/>
            <a:endParaRPr lang="en-US" altLang="en-US" dirty="0">
              <a:solidFill>
                <a:schemeClr val="tx1"/>
              </a:solidFill>
            </a:endParaRPr>
          </a:p>
          <a:p>
            <a:pPr algn="ctr" eaLnBrk="1" hangingPunct="1"/>
            <a:r>
              <a:rPr lang="el-GR" altLang="en-US" dirty="0" smtClean="0">
                <a:solidFill>
                  <a:schemeClr val="tx1"/>
                </a:solidFill>
              </a:rPr>
              <a:t>Μιχάλης Καβουσανάκης</a:t>
            </a:r>
            <a:endParaRPr lang="en-US" altLang="en-US" dirty="0">
              <a:solidFill>
                <a:schemeClr val="tx1"/>
              </a:solidFill>
            </a:endParaRPr>
          </a:p>
          <a:p>
            <a:pPr algn="ctr" eaLnBrk="1" hangingPunct="1"/>
            <a:r>
              <a:rPr lang="el-GR" altLang="en-US" b="0" dirty="0">
                <a:solidFill>
                  <a:schemeClr val="tx1"/>
                </a:solidFill>
              </a:rPr>
              <a:t>Σχολή Χημικών Μηχανικών ΕΜΠ </a:t>
            </a:r>
            <a:endParaRPr lang="en-US" altLang="en-US" dirty="0">
              <a:solidFill>
                <a:schemeClr val="tx1"/>
              </a:solidFill>
            </a:endParaRPr>
          </a:p>
        </p:txBody>
      </p:sp>
      <p:pic>
        <p:nvPicPr>
          <p:cNvPr id="6148" name="Picture 6" descr="https://encrypted-tbn1.gstatic.com/images?q=tbn:ANd9GcR5_gJMnhOsxcyHQzEPLJoJiNTQGP1-RYwBSMSxjeqKWb6Mohf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1"/>
            <a:ext cx="1432347" cy="141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73297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Εισαγωγή στο 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MATLAB </a:t>
            </a:r>
          </a:p>
          <a:p>
            <a:pPr algn="just"/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 Βασικές λειτουργίες / συναρτήσεις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Ανάπτυξη κώδικα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Πίνακες / διανύσματα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Διαγράμματα</a:t>
            </a:r>
          </a:p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Αριθμητικές Μέθοδοι (υπενθύμιση)</a:t>
            </a:r>
          </a:p>
          <a:p>
            <a:pPr algn="just"/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Επίλυση συνήθων διαφορικών εξισώσεων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- Επίλυση μερικών διαφορικών εξισώσεων</a:t>
            </a:r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Υπολογιστικό εργαστήριο 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COMSOL</a:t>
            </a:r>
          </a:p>
          <a:p>
            <a:pPr algn="just"/>
            <a:r>
              <a:rPr lang="en-US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Παρουσίαση λογισμικού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Παραδείγματα (και από το πεδίο της Εμβιομηχανικής)</a:t>
            </a:r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2150" y="470327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Περιεχόμενα Μαθήματος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6521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73297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Μοντέλα ανάπτυξης καρκινικών όγκων</a:t>
            </a:r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 Διακριτά Μοντέλα (Κυτταρικό Αυτόματο)</a:t>
            </a:r>
          </a:p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</a:t>
            </a: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Μοντέλα συνεχούς μέσου</a:t>
            </a:r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2150" y="470327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Περιεχόμενα Μαθήματος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943" y="1657665"/>
            <a:ext cx="1828800" cy="1564361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/>
          <a:srcRect t="46963"/>
          <a:stretch/>
        </p:blipFill>
        <p:spPr bwMode="auto">
          <a:xfrm>
            <a:off x="5074442" y="3222026"/>
            <a:ext cx="1927232" cy="1563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65110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73297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Γενετικά δίκτυα</a:t>
            </a:r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lvl="0"/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r>
              <a:rPr lang="el-GR" sz="1800" b="0" dirty="0" smtClean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             -</a:t>
            </a:r>
            <a:r>
              <a:rPr lang="en-US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lac operon</a:t>
            </a:r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, </a:t>
            </a:r>
            <a:r>
              <a:rPr lang="en-US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toggle switch</a:t>
            </a:r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 - </a:t>
            </a:r>
          </a:p>
          <a:p>
            <a:pPr lvl="0"/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	</a:t>
            </a:r>
            <a:endParaRPr lang="el-GR" sz="1800" b="0" dirty="0" smtClean="0">
              <a:solidFill>
                <a:srgbClr val="2929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lvl="0"/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	</a:t>
            </a:r>
            <a:r>
              <a:rPr lang="el-GR" sz="1800" b="0" dirty="0" smtClean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-</a:t>
            </a:r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προσομοίωση σε επίπεδο κυττάρου</a:t>
            </a:r>
          </a:p>
          <a:p>
            <a:pPr lvl="0"/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	</a:t>
            </a:r>
            <a:endParaRPr lang="el-GR" sz="1800" b="0" dirty="0" smtClean="0">
              <a:solidFill>
                <a:srgbClr val="2929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lvl="0"/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	</a:t>
            </a:r>
            <a:r>
              <a:rPr lang="el-GR" sz="1800" b="0" dirty="0" smtClean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-</a:t>
            </a:r>
            <a:r>
              <a:rPr lang="el-GR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εισαγωγή σε στοχαστικά μοντέλα (</a:t>
            </a:r>
            <a:r>
              <a:rPr lang="en-US" sz="1800" b="0" dirty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kinetic Monte Carlo</a:t>
            </a:r>
            <a:r>
              <a:rPr lang="el-GR" sz="1800" b="0" dirty="0" smtClean="0">
                <a:solidFill>
                  <a:srgbClr val="2929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)</a:t>
            </a:r>
            <a:endParaRPr lang="en-US" sz="1800" b="0" dirty="0" smtClean="0">
              <a:solidFill>
                <a:srgbClr val="2929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lvl="0"/>
            <a:endParaRPr lang="en-US" sz="1800" b="0" dirty="0">
              <a:solidFill>
                <a:srgbClr val="2929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lvl="0"/>
            <a:endParaRPr lang="en-US" sz="1800" b="0" dirty="0">
              <a:solidFill>
                <a:srgbClr val="2929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-μοντελοποίηση κυτταρικής ετερογένειας (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Population Balance Models)</a:t>
            </a:r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2150" y="470327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Περιεχόμενα Μαθήματος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339" y="3160391"/>
            <a:ext cx="2733403" cy="170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521" y="4269875"/>
            <a:ext cx="2711199" cy="246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1373297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Βιορευστομηχανική (Biofluid Mechanics)</a:t>
            </a:r>
          </a:p>
          <a:p>
            <a:pPr algn="just"/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-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Αιμορρεολογία</a:t>
            </a:r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Ιξώδες του αίματος, ελαστικότητα/αντίσταση αγγείων, 	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μοντέλο</a:t>
            </a:r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 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Windkessel</a:t>
            </a:r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n-US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μοντέλα </a:t>
            </a:r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ροής σε αγγειακά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δίκτυα (εφαρμογή 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stent)</a:t>
            </a:r>
          </a:p>
          <a:p>
            <a:pPr algn="just"/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2150" y="470327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Περιεχόμενα Μαθήματος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2" descr="https://upload.wikimedia.org/wikipedia/commons/thumb/1/19/Windkessel_effect.svg/1920px-Windkessel_effect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272" y="2383972"/>
            <a:ext cx="2846614" cy="157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14" r="1431"/>
          <a:stretch/>
        </p:blipFill>
        <p:spPr bwMode="auto">
          <a:xfrm>
            <a:off x="2234292" y="4757058"/>
            <a:ext cx="1867929" cy="193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028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73297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Παράδοση θεμάτων </a:t>
            </a:r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Υπολογιστικές εργασίες </a:t>
            </a:r>
            <a:r>
              <a:rPr lang="en-US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MATLAB, COMSOL</a:t>
            </a:r>
          </a:p>
          <a:p>
            <a:pPr algn="just"/>
            <a:endParaRPr lang="el-GR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Τελική εξέταση: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l-GR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- Υπολογιστικές Μέθοδοι</a:t>
            </a:r>
          </a:p>
          <a:p>
            <a:pPr algn="just"/>
            <a:r>
              <a:rPr lang="el-GR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l-GR" sz="1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- Επίλυση υπολογιστικών θεμάτων </a:t>
            </a:r>
            <a:endParaRPr lang="en-US" sz="18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endParaRPr lang="en-US" sz="18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2150" y="470327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Χρήσιμες Πληροφορίες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8447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30517</TotalTime>
  <Words>120</Words>
  <Application>Microsoft Office PowerPoint</Application>
  <PresentationFormat>On-screen Show (4:3)</PresentationFormat>
  <Paragraphs>73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Oxygen Pathway From Hemoglobin Molecule to Mitochondria</dc:title>
  <dc:creator>Aleksander S. Popel</dc:creator>
  <cp:lastModifiedBy>HP</cp:lastModifiedBy>
  <cp:revision>581</cp:revision>
  <cp:lastPrinted>1998-08-17T20:40:08Z</cp:lastPrinted>
  <dcterms:created xsi:type="dcterms:W3CDTF">1999-08-16T22:20:15Z</dcterms:created>
  <dcterms:modified xsi:type="dcterms:W3CDTF">2021-02-16T13:54:08Z</dcterms:modified>
</cp:coreProperties>
</file>