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9" r:id="rId19"/>
    <p:sldId id="280" r:id="rId20"/>
    <p:sldId id="281" r:id="rId21"/>
    <p:sldId id="282" r:id="rId22"/>
    <p:sldId id="271" r:id="rId23"/>
    <p:sldId id="272" r:id="rId24"/>
    <p:sldId id="273" r:id="rId25"/>
    <p:sldId id="276" r:id="rId26"/>
    <p:sldId id="275" r:id="rId27"/>
    <p:sldId id="274" r:id="rId28"/>
    <p:sldId id="284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12D7E-655A-4738-AB1C-7FB3A583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9EB1AA0-0D0C-4E4D-B955-A2552CBC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513CFD-D38F-4696-B67B-2C13BF7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0796AA-33C3-4095-9F57-A6EC2113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1C60D0-2169-49F7-854B-F139FBED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94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3BC98-31A1-487A-BBF0-EFC3FE68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5185F39-5FFA-4A76-A50A-6D91B49BB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77904C-237C-419B-AE19-BCECCC3F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3BB096-3E63-4973-9037-D05B8048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8036F1-5DBB-4970-94CC-72D9DA02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1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51F1A40-9534-4236-9A1F-B6815A3AD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1E22A3-3FA8-455A-ADBF-AC6FDA2D6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C9E438-2524-4ACF-8385-553D7DC6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AA7812-E6F0-478F-987C-A8B543B6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B2FA24-A976-4403-9537-E9770DF9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7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4CE6B1-AE86-450F-8937-072EBF16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CB413-C4F1-496D-A2AA-0789DF6C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1FE60C-A6D6-4F14-8E24-6B09DDFC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56DC58-5724-4683-B1E8-2D5F1F56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9D524C-FE0C-4458-8881-8AB1FEFB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02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99C132-5310-4121-89CB-54F8DDD3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4108F5-6BF0-4AEE-BDFD-3F5D8343E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07F784-4937-4C80-BF80-8E897F13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869C9A-443C-49ED-9296-F0755404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A09016-7896-49FB-B6D6-1823644A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6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B7A8A4-B6D4-4CB4-AFC4-F5E55C88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4CA5C7-93AB-4659-B551-D45DCED81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1C59B1-0357-414E-B8E7-986CA5066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F8485A-839B-40B3-8775-331131C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7EC7D0-31C0-4347-85BB-5213F77A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BFB910-CEAA-414E-88F1-D88A1A1C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7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B61E2D-FDBC-4CB9-973F-707B19DB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397BD8-4C95-46F0-B252-899A84FF1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5D9495-50F1-40EF-A159-D8B18C46C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FF4CDDA-74A3-4C3C-AA2B-11FF13045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0F43BAE-0249-45CC-9B22-0EA201311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A7004B3-2385-4545-97DC-AB15014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393C58-59AE-47D1-A07D-57A66E8B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91BA47-29BC-4B41-91ED-D17DBC76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1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6CAEAF-676F-432F-A642-5008227D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99BE24-4B6B-4C45-A11C-FDC772D6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AC589D0-E9E8-42DE-B5EC-0B737D85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EC9224A-45E1-4D17-857D-B270E32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2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1CA5899-3114-41B9-8F89-CFC4307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7B8242A-3C3E-481F-8A01-3F51AE5F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AEB2CC-859C-4722-A3B6-F0A14427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25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6E7D73-8179-47FF-8D95-2D895AB0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F142DC-95D5-41EB-82C8-FE00B89D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BFAF24A-861B-4255-AD53-EA3196352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9B87C5-C0C4-49DD-8936-CBCAAA44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40A3E0-933C-45F7-B9DD-DEF8F562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4C2530-8128-4A3A-ABBC-3972F3A2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73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C27FF7-0664-4573-82D8-8CC819F3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CAB19A7-E698-4B63-8839-166B7A394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B906D7-A7F1-4F0D-B36C-34DDE140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31A740-17C7-4CF1-BB9B-52D123AF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1A0011-6371-43E4-A5B4-2621ECF9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FD2888-5CE5-4BEF-A7E1-DD14140D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7A521A7-0F2D-4FBF-8E8C-2EDE7F82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0D954FA-7E63-4081-A221-D9943285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27D38D-1CA7-4079-8A10-1CBC57F35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BD6B-82EC-4B29-9B76-3DC5C88E4AC5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C2B320-81AA-4888-BD1F-36731C405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51D43E-0F15-469A-B4A4-CC273B69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091E-ED14-4468-9D14-901E9DDBF7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14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E5DA5-140E-4AD2-8C9E-024C604CDB18}"/>
              </a:ext>
            </a:extLst>
          </p:cNvPr>
          <p:cNvSpPr txBox="1"/>
          <p:nvPr/>
        </p:nvSpPr>
        <p:spPr>
          <a:xfrm>
            <a:off x="3107357" y="1248229"/>
            <a:ext cx="6105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ΕΘΝΙΚΟ ΜΕΤΣΟΒΙΟ ΠΟΛΥΤΕΧΝΕΙΟ</a:t>
            </a:r>
          </a:p>
          <a:p>
            <a:pPr algn="ctr"/>
            <a:r>
              <a:rPr lang="el-GR" b="1" dirty="0"/>
              <a:t>ΣΧΟΛΗ ΧΗΜΙΚΩΝ ΜΗΧΑΝΙΚΩΝ</a:t>
            </a:r>
          </a:p>
          <a:p>
            <a:pPr algn="ctr"/>
            <a:r>
              <a:rPr lang="el-GR" b="1" dirty="0"/>
              <a:t>ΤΟΜΕΑΣ ΙΙΙ, ΕΠΙΣΤΗΜΗΣ &amp; ΤΕΧΝΙΚΗΣ ΤΩΝ ΥΛΙΚΩΝ</a:t>
            </a:r>
          </a:p>
          <a:p>
            <a:pPr algn="ctr"/>
            <a:r>
              <a:rPr lang="el-GR" b="1" dirty="0"/>
              <a:t>ΜΑΘΗΜΑ «ΔΟΜΗ ΚΑΙ ΚΑΤΑΣΤΑΣΕΙΣ ΤΗΣ ΥΛΗΣ», 3</a:t>
            </a:r>
            <a:r>
              <a:rPr lang="el-GR" b="1" baseline="30000" dirty="0"/>
              <a:t>ο</a:t>
            </a:r>
            <a:r>
              <a:rPr lang="el-GR" b="1" dirty="0"/>
              <a:t> ΕΞΑΜΗΝΟ</a:t>
            </a:r>
            <a:br>
              <a:rPr lang="el-GR" b="1" dirty="0"/>
            </a:br>
            <a:r>
              <a:rPr lang="el-GR" b="1" dirty="0"/>
              <a:t>ΑΚΑΔ. ΕΤΟΣ 2020-2021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E0D03F-1AF5-4DF6-8779-4C3EE49FA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55" y="246446"/>
            <a:ext cx="829722" cy="82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F6CE6-337B-49DB-AB9F-ADF3BF4F9533}"/>
              </a:ext>
            </a:extLst>
          </p:cNvPr>
          <p:cNvSpPr txBox="1"/>
          <p:nvPr/>
        </p:nvSpPr>
        <p:spPr>
          <a:xfrm>
            <a:off x="1992120" y="3270409"/>
            <a:ext cx="820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800" b="1" dirty="0"/>
              <a:t>Φ.4, </a:t>
            </a:r>
            <a:r>
              <a:rPr lang="el-GR" sz="4800" b="1" dirty="0" err="1"/>
              <a:t>α,β</a:t>
            </a:r>
            <a:r>
              <a:rPr lang="el-GR" sz="4800" b="1" dirty="0"/>
              <a:t> ΑΖΕΟΤΡΟΠΑ ΜΙΓΜΑΤΑ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38EA-39AF-4BB5-A3EA-E2ABD4003286}"/>
              </a:ext>
            </a:extLst>
          </p:cNvPr>
          <p:cNvSpPr txBox="1"/>
          <p:nvPr/>
        </p:nvSpPr>
        <p:spPr>
          <a:xfrm>
            <a:off x="4430444" y="4664792"/>
            <a:ext cx="3459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/>
              <a:t>Υπεύθυνοι Άσκησης</a:t>
            </a:r>
          </a:p>
          <a:p>
            <a:pPr algn="ctr"/>
            <a:r>
              <a:rPr lang="el-GR" sz="2400" b="1" dirty="0"/>
              <a:t>Δ. Θεοδώρου, Καθηγητής</a:t>
            </a:r>
          </a:p>
          <a:p>
            <a:pPr algn="ctr"/>
            <a:r>
              <a:rPr lang="el-GR" sz="2400" b="1" dirty="0" err="1"/>
              <a:t>Αικ</a:t>
            </a:r>
            <a:r>
              <a:rPr lang="el-GR" sz="2400" b="1" dirty="0"/>
              <a:t>. Δελέγκου, ΕΔΙΠ</a:t>
            </a:r>
          </a:p>
          <a:p>
            <a:pPr algn="ctr"/>
            <a:r>
              <a:rPr lang="el-GR" sz="2400" b="1" dirty="0"/>
              <a:t>Κ. Λαμπρόπουλος, ΕΔΙΠ</a:t>
            </a:r>
          </a:p>
        </p:txBody>
      </p:sp>
    </p:spTree>
    <p:extLst>
      <p:ext uri="{BB962C8B-B14F-4D97-AF65-F5344CB8AC3E}">
        <p14:creationId xmlns:p14="http://schemas.microsoft.com/office/powerpoint/2010/main" val="128547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ΣΥΝΘΗΚΕΣ ΕΜΦΑΝΙΣΗΣ ΑΖΕΟΤΡΟΠΟΥ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76602-311E-4949-8D30-D1B48851504D}"/>
              </a:ext>
            </a:extLst>
          </p:cNvPr>
          <p:cNvSpPr txBox="1"/>
          <p:nvPr/>
        </p:nvSpPr>
        <p:spPr>
          <a:xfrm>
            <a:off x="-6493" y="3895838"/>
            <a:ext cx="3816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Ομοίως, οι καμπύλες </a:t>
            </a:r>
            <a:r>
              <a:rPr lang="en-US" sz="2400" i="1" dirty="0"/>
              <a:t>P(x</a:t>
            </a:r>
            <a:r>
              <a:rPr lang="en-US" sz="2400" i="1" baseline="-25000" dirty="0"/>
              <a:t>1</a:t>
            </a:r>
            <a:r>
              <a:rPr lang="en-US" sz="2400" i="1" dirty="0"/>
              <a:t>) </a:t>
            </a:r>
            <a:r>
              <a:rPr lang="el-GR" sz="2400" dirty="0"/>
              <a:t>και </a:t>
            </a:r>
            <a:r>
              <a:rPr lang="en-US" sz="2400" i="1" dirty="0"/>
              <a:t>P(y</a:t>
            </a:r>
            <a:r>
              <a:rPr lang="en-US" sz="2400" i="1" baseline="-25000" dirty="0"/>
              <a:t>1</a:t>
            </a:r>
            <a:r>
              <a:rPr lang="en-US" sz="2400" i="1" dirty="0"/>
              <a:t>) </a:t>
            </a:r>
            <a:r>
              <a:rPr lang="el-GR" sz="2400" dirty="0"/>
              <a:t>θα εφάπτονται στο σημείο του ελαχίστου και επομένως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= y</a:t>
            </a:r>
            <a:r>
              <a:rPr lang="en-US" sz="2400" baseline="-25000" dirty="0"/>
              <a:t>1</a:t>
            </a:r>
            <a:endParaRPr lang="el-GR" sz="2400" dirty="0"/>
          </a:p>
        </p:txBody>
      </p:sp>
      <p:sp>
        <p:nvSpPr>
          <p:cNvPr id="52" name="Ορθογώνιο 51">
            <a:extLst>
              <a:ext uri="{FF2B5EF4-FFF2-40B4-BE49-F238E27FC236}">
                <a16:creationId xmlns:a16="http://schemas.microsoft.com/office/drawing/2014/main" id="{E0BF8794-17DB-402F-9F31-351CF2945D73}"/>
              </a:ext>
            </a:extLst>
          </p:cNvPr>
          <p:cNvSpPr/>
          <p:nvPr/>
        </p:nvSpPr>
        <p:spPr>
          <a:xfrm>
            <a:off x="4554221" y="853156"/>
            <a:ext cx="6882229" cy="4903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216BEB-E219-42EE-94CB-E7BF54C0F0DD}"/>
              </a:ext>
            </a:extLst>
          </p:cNvPr>
          <p:cNvSpPr txBox="1"/>
          <p:nvPr/>
        </p:nvSpPr>
        <p:spPr>
          <a:xfrm>
            <a:off x="11452588" y="151086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C43080-6628-4254-88E6-EE4B2203174B}"/>
              </a:ext>
            </a:extLst>
          </p:cNvPr>
          <p:cNvSpPr txBox="1"/>
          <p:nvPr/>
        </p:nvSpPr>
        <p:spPr>
          <a:xfrm>
            <a:off x="3810323" y="381283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CD0C47-2821-4F38-9FF1-F10D433B215E}"/>
              </a:ext>
            </a:extLst>
          </p:cNvPr>
          <p:cNvSpPr txBox="1"/>
          <p:nvPr/>
        </p:nvSpPr>
        <p:spPr>
          <a:xfrm rot="16200000">
            <a:off x="3817623" y="1002118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1D0851-121B-4365-9546-9102E6A4111A}"/>
              </a:ext>
            </a:extLst>
          </p:cNvPr>
          <p:cNvSpPr txBox="1"/>
          <p:nvPr/>
        </p:nvSpPr>
        <p:spPr>
          <a:xfrm>
            <a:off x="7729179" y="5797156"/>
            <a:ext cx="1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1C9826-45E2-49BF-86BE-90E6578C4836}"/>
              </a:ext>
            </a:extLst>
          </p:cNvPr>
          <p:cNvSpPr txBox="1"/>
          <p:nvPr/>
        </p:nvSpPr>
        <p:spPr>
          <a:xfrm>
            <a:off x="4178623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5A6E7A-D8D8-4CD0-8AC0-3EA99D5BDA70}"/>
              </a:ext>
            </a:extLst>
          </p:cNvPr>
          <p:cNvSpPr txBox="1"/>
          <p:nvPr/>
        </p:nvSpPr>
        <p:spPr>
          <a:xfrm>
            <a:off x="11068150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9C564-8E98-479D-A1F9-0A4880BB83E8}"/>
              </a:ext>
            </a:extLst>
          </p:cNvPr>
          <p:cNvSpPr txBox="1"/>
          <p:nvPr/>
        </p:nvSpPr>
        <p:spPr>
          <a:xfrm>
            <a:off x="4355002" y="900621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17474F-F91E-4F31-99DC-2CB824949868}"/>
              </a:ext>
            </a:extLst>
          </p:cNvPr>
          <p:cNvSpPr txBox="1"/>
          <p:nvPr/>
        </p:nvSpPr>
        <p:spPr>
          <a:xfrm>
            <a:off x="3810323" y="546688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cxnSp>
        <p:nvCxnSpPr>
          <p:cNvPr id="102" name="Ευθεία γραμμή σύνδεσης 101">
            <a:extLst>
              <a:ext uri="{FF2B5EF4-FFF2-40B4-BE49-F238E27FC236}">
                <a16:creationId xmlns:a16="http://schemas.microsoft.com/office/drawing/2014/main" id="{F3FBBBEC-95F8-4DC4-B6A7-6497BD541315}"/>
              </a:ext>
            </a:extLst>
          </p:cNvPr>
          <p:cNvCxnSpPr>
            <a:cxnSpLocks/>
          </p:cNvCxnSpPr>
          <p:nvPr/>
        </p:nvCxnSpPr>
        <p:spPr>
          <a:xfrm flipV="1">
            <a:off x="6343423" y="4699878"/>
            <a:ext cx="6577" cy="10501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Ελεύθερη σχεδίαση: Σχήμα 93">
            <a:extLst>
              <a:ext uri="{FF2B5EF4-FFF2-40B4-BE49-F238E27FC236}">
                <a16:creationId xmlns:a16="http://schemas.microsoft.com/office/drawing/2014/main" id="{F32CF13C-E55C-4F78-AF42-F75062B18DE9}"/>
              </a:ext>
            </a:extLst>
          </p:cNvPr>
          <p:cNvSpPr/>
          <p:nvPr/>
        </p:nvSpPr>
        <p:spPr>
          <a:xfrm rot="10800000">
            <a:off x="4568825" y="1715374"/>
            <a:ext cx="6870700" cy="2995062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  <a:gd name="connsiteX0" fmla="*/ 0 w 6870700"/>
              <a:gd name="connsiteY0" fmla="*/ 2985115 h 2985115"/>
              <a:gd name="connsiteX1" fmla="*/ 4238625 w 6870700"/>
              <a:gd name="connsiteY1" fmla="*/ 159365 h 2985115"/>
              <a:gd name="connsiteX2" fmla="*/ 6870700 w 6870700"/>
              <a:gd name="connsiteY2" fmla="*/ 661015 h 298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2985115">
                <a:moveTo>
                  <a:pt x="0" y="2985115"/>
                </a:moveTo>
                <a:cubicBezTo>
                  <a:pt x="1503891" y="1699240"/>
                  <a:pt x="3093508" y="546715"/>
                  <a:pt x="4238625" y="159365"/>
                </a:cubicBezTo>
                <a:cubicBezTo>
                  <a:pt x="5383742" y="-227985"/>
                  <a:pt x="6084358" y="149840"/>
                  <a:pt x="6870700" y="6610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Ελεύθερη σχεδίαση: Σχήμα 1">
            <a:extLst>
              <a:ext uri="{FF2B5EF4-FFF2-40B4-BE49-F238E27FC236}">
                <a16:creationId xmlns:a16="http://schemas.microsoft.com/office/drawing/2014/main" id="{8775A050-EBC5-4A18-94CC-FC538C216879}"/>
              </a:ext>
            </a:extLst>
          </p:cNvPr>
          <p:cNvSpPr/>
          <p:nvPr/>
        </p:nvSpPr>
        <p:spPr>
          <a:xfrm rot="10800000">
            <a:off x="4559300" y="1709028"/>
            <a:ext cx="6867525" cy="2995064"/>
          </a:xfrm>
          <a:custGeom>
            <a:avLst/>
            <a:gdLst>
              <a:gd name="connsiteX0" fmla="*/ 0 w 6867525"/>
              <a:gd name="connsiteY0" fmla="*/ 3040701 h 3040701"/>
              <a:gd name="connsiteX1" fmla="*/ 2552700 w 6867525"/>
              <a:gd name="connsiteY1" fmla="*/ 1935801 h 3040701"/>
              <a:gd name="connsiteX2" fmla="*/ 4124325 w 6867525"/>
              <a:gd name="connsiteY2" fmla="*/ 335601 h 3040701"/>
              <a:gd name="connsiteX3" fmla="*/ 4676775 w 6867525"/>
              <a:gd name="connsiteY3" fmla="*/ 11751 h 3040701"/>
              <a:gd name="connsiteX4" fmla="*/ 5495925 w 6867525"/>
              <a:gd name="connsiteY4" fmla="*/ 564201 h 3040701"/>
              <a:gd name="connsiteX5" fmla="*/ 6867525 w 6867525"/>
              <a:gd name="connsiteY5" fmla="*/ 726126 h 3040701"/>
              <a:gd name="connsiteX0" fmla="*/ 0 w 6867525"/>
              <a:gd name="connsiteY0" fmla="*/ 3029285 h 3029285"/>
              <a:gd name="connsiteX1" fmla="*/ 2552700 w 6867525"/>
              <a:gd name="connsiteY1" fmla="*/ 1924385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2991215 h 2991215"/>
              <a:gd name="connsiteX1" fmla="*/ 2552700 w 6867525"/>
              <a:gd name="connsiteY1" fmla="*/ 1886315 h 2991215"/>
              <a:gd name="connsiteX2" fmla="*/ 4124325 w 6867525"/>
              <a:gd name="connsiteY2" fmla="*/ 286115 h 2991215"/>
              <a:gd name="connsiteX3" fmla="*/ 5114925 w 6867525"/>
              <a:gd name="connsiteY3" fmla="*/ 365 h 2991215"/>
              <a:gd name="connsiteX4" fmla="*/ 5495925 w 6867525"/>
              <a:gd name="connsiteY4" fmla="*/ 514715 h 2991215"/>
              <a:gd name="connsiteX5" fmla="*/ 6867525 w 6867525"/>
              <a:gd name="connsiteY5" fmla="*/ 676640 h 2991215"/>
              <a:gd name="connsiteX0" fmla="*/ 0 w 6867525"/>
              <a:gd name="connsiteY0" fmla="*/ 3000612 h 3000612"/>
              <a:gd name="connsiteX1" fmla="*/ 2552700 w 6867525"/>
              <a:gd name="connsiteY1" fmla="*/ 1895712 h 3000612"/>
              <a:gd name="connsiteX2" fmla="*/ 4124325 w 6867525"/>
              <a:gd name="connsiteY2" fmla="*/ 295512 h 3000612"/>
              <a:gd name="connsiteX3" fmla="*/ 5114925 w 6867525"/>
              <a:gd name="connsiteY3" fmla="*/ 9762 h 3000612"/>
              <a:gd name="connsiteX4" fmla="*/ 5829300 w 6867525"/>
              <a:gd name="connsiteY4" fmla="*/ 438387 h 3000612"/>
              <a:gd name="connsiteX5" fmla="*/ 6867525 w 6867525"/>
              <a:gd name="connsiteY5" fmla="*/ 686037 h 3000612"/>
              <a:gd name="connsiteX0" fmla="*/ 0 w 6867525"/>
              <a:gd name="connsiteY0" fmla="*/ 2991215 h 2991215"/>
              <a:gd name="connsiteX1" fmla="*/ 2552700 w 6867525"/>
              <a:gd name="connsiteY1" fmla="*/ 1886315 h 2991215"/>
              <a:gd name="connsiteX2" fmla="*/ 4152900 w 6867525"/>
              <a:gd name="connsiteY2" fmla="*/ 505190 h 2991215"/>
              <a:gd name="connsiteX3" fmla="*/ 5114925 w 6867525"/>
              <a:gd name="connsiteY3" fmla="*/ 365 h 2991215"/>
              <a:gd name="connsiteX4" fmla="*/ 5829300 w 6867525"/>
              <a:gd name="connsiteY4" fmla="*/ 428990 h 2991215"/>
              <a:gd name="connsiteX5" fmla="*/ 6867525 w 6867525"/>
              <a:gd name="connsiteY5" fmla="*/ 676640 h 2991215"/>
              <a:gd name="connsiteX0" fmla="*/ 0 w 6867525"/>
              <a:gd name="connsiteY0" fmla="*/ 2991215 h 2991215"/>
              <a:gd name="connsiteX1" fmla="*/ 2552700 w 6867525"/>
              <a:gd name="connsiteY1" fmla="*/ 1886315 h 2991215"/>
              <a:gd name="connsiteX2" fmla="*/ 5114925 w 6867525"/>
              <a:gd name="connsiteY2" fmla="*/ 365 h 2991215"/>
              <a:gd name="connsiteX3" fmla="*/ 5829300 w 6867525"/>
              <a:gd name="connsiteY3" fmla="*/ 428990 h 2991215"/>
              <a:gd name="connsiteX4" fmla="*/ 6867525 w 6867525"/>
              <a:gd name="connsiteY4" fmla="*/ 676640 h 2991215"/>
              <a:gd name="connsiteX0" fmla="*/ 0 w 6867525"/>
              <a:gd name="connsiteY0" fmla="*/ 2991215 h 2991215"/>
              <a:gd name="connsiteX1" fmla="*/ 2552700 w 6867525"/>
              <a:gd name="connsiteY1" fmla="*/ 1886315 h 2991215"/>
              <a:gd name="connsiteX2" fmla="*/ 5114925 w 6867525"/>
              <a:gd name="connsiteY2" fmla="*/ 365 h 2991215"/>
              <a:gd name="connsiteX3" fmla="*/ 5829300 w 6867525"/>
              <a:gd name="connsiteY3" fmla="*/ 428990 h 2991215"/>
              <a:gd name="connsiteX4" fmla="*/ 6867525 w 6867525"/>
              <a:gd name="connsiteY4" fmla="*/ 676640 h 2991215"/>
              <a:gd name="connsiteX0" fmla="*/ 0 w 6867525"/>
              <a:gd name="connsiteY0" fmla="*/ 2991481 h 2991481"/>
              <a:gd name="connsiteX1" fmla="*/ 2552700 w 6867525"/>
              <a:gd name="connsiteY1" fmla="*/ 1886581 h 2991481"/>
              <a:gd name="connsiteX2" fmla="*/ 5114925 w 6867525"/>
              <a:gd name="connsiteY2" fmla="*/ 631 h 2991481"/>
              <a:gd name="connsiteX3" fmla="*/ 5829300 w 6867525"/>
              <a:gd name="connsiteY3" fmla="*/ 429256 h 2991481"/>
              <a:gd name="connsiteX4" fmla="*/ 6867525 w 6867525"/>
              <a:gd name="connsiteY4" fmla="*/ 676906 h 2991481"/>
              <a:gd name="connsiteX0" fmla="*/ 0 w 6867525"/>
              <a:gd name="connsiteY0" fmla="*/ 2991498 h 2991498"/>
              <a:gd name="connsiteX1" fmla="*/ 2552700 w 6867525"/>
              <a:gd name="connsiteY1" fmla="*/ 1886598 h 2991498"/>
              <a:gd name="connsiteX2" fmla="*/ 5114925 w 6867525"/>
              <a:gd name="connsiteY2" fmla="*/ 648 h 2991498"/>
              <a:gd name="connsiteX3" fmla="*/ 5829300 w 6867525"/>
              <a:gd name="connsiteY3" fmla="*/ 429273 h 2991498"/>
              <a:gd name="connsiteX4" fmla="*/ 6867525 w 6867525"/>
              <a:gd name="connsiteY4" fmla="*/ 676923 h 2991498"/>
              <a:gd name="connsiteX0" fmla="*/ 0 w 6867525"/>
              <a:gd name="connsiteY0" fmla="*/ 2991498 h 2991498"/>
              <a:gd name="connsiteX1" fmla="*/ 2552700 w 6867525"/>
              <a:gd name="connsiteY1" fmla="*/ 1886598 h 2991498"/>
              <a:gd name="connsiteX2" fmla="*/ 5114925 w 6867525"/>
              <a:gd name="connsiteY2" fmla="*/ 648 h 2991498"/>
              <a:gd name="connsiteX3" fmla="*/ 5829300 w 6867525"/>
              <a:gd name="connsiteY3" fmla="*/ 429273 h 2991498"/>
              <a:gd name="connsiteX4" fmla="*/ 6867525 w 6867525"/>
              <a:gd name="connsiteY4" fmla="*/ 676923 h 2991498"/>
              <a:gd name="connsiteX0" fmla="*/ 0 w 6867525"/>
              <a:gd name="connsiteY0" fmla="*/ 2991498 h 2991498"/>
              <a:gd name="connsiteX1" fmla="*/ 2552700 w 6867525"/>
              <a:gd name="connsiteY1" fmla="*/ 1886598 h 2991498"/>
              <a:gd name="connsiteX2" fmla="*/ 5114925 w 6867525"/>
              <a:gd name="connsiteY2" fmla="*/ 648 h 2991498"/>
              <a:gd name="connsiteX3" fmla="*/ 5829300 w 6867525"/>
              <a:gd name="connsiteY3" fmla="*/ 429273 h 2991498"/>
              <a:gd name="connsiteX4" fmla="*/ 6867525 w 6867525"/>
              <a:gd name="connsiteY4" fmla="*/ 676923 h 2991498"/>
              <a:gd name="connsiteX0" fmla="*/ 0 w 6867525"/>
              <a:gd name="connsiteY0" fmla="*/ 2991498 h 2991498"/>
              <a:gd name="connsiteX1" fmla="*/ 2552700 w 6867525"/>
              <a:gd name="connsiteY1" fmla="*/ 1886598 h 2991498"/>
              <a:gd name="connsiteX2" fmla="*/ 5114925 w 6867525"/>
              <a:gd name="connsiteY2" fmla="*/ 648 h 2991498"/>
              <a:gd name="connsiteX3" fmla="*/ 5829300 w 6867525"/>
              <a:gd name="connsiteY3" fmla="*/ 429273 h 2991498"/>
              <a:gd name="connsiteX4" fmla="*/ 6867525 w 6867525"/>
              <a:gd name="connsiteY4" fmla="*/ 676923 h 2991498"/>
              <a:gd name="connsiteX0" fmla="*/ 0 w 6867525"/>
              <a:gd name="connsiteY0" fmla="*/ 2991498 h 2991498"/>
              <a:gd name="connsiteX1" fmla="*/ 2552700 w 6867525"/>
              <a:gd name="connsiteY1" fmla="*/ 1886598 h 2991498"/>
              <a:gd name="connsiteX2" fmla="*/ 5114925 w 6867525"/>
              <a:gd name="connsiteY2" fmla="*/ 648 h 2991498"/>
              <a:gd name="connsiteX3" fmla="*/ 5829300 w 6867525"/>
              <a:gd name="connsiteY3" fmla="*/ 429273 h 2991498"/>
              <a:gd name="connsiteX4" fmla="*/ 6867525 w 6867525"/>
              <a:gd name="connsiteY4" fmla="*/ 676923 h 2991498"/>
              <a:gd name="connsiteX0" fmla="*/ 0 w 6867525"/>
              <a:gd name="connsiteY0" fmla="*/ 2995064 h 2995064"/>
              <a:gd name="connsiteX1" fmla="*/ 2552700 w 6867525"/>
              <a:gd name="connsiteY1" fmla="*/ 1890164 h 2995064"/>
              <a:gd name="connsiteX2" fmla="*/ 5114925 w 6867525"/>
              <a:gd name="connsiteY2" fmla="*/ 4214 h 2995064"/>
              <a:gd name="connsiteX3" fmla="*/ 5829300 w 6867525"/>
              <a:gd name="connsiteY3" fmla="*/ 432839 h 2995064"/>
              <a:gd name="connsiteX4" fmla="*/ 6867525 w 6867525"/>
              <a:gd name="connsiteY4" fmla="*/ 680489 h 299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5" h="2995064">
                <a:moveTo>
                  <a:pt x="0" y="2995064"/>
                </a:moveTo>
                <a:cubicBezTo>
                  <a:pt x="932656" y="2668039"/>
                  <a:pt x="1690688" y="2426739"/>
                  <a:pt x="2552700" y="1890164"/>
                </a:cubicBezTo>
                <a:cubicBezTo>
                  <a:pt x="3414712" y="1353589"/>
                  <a:pt x="4733925" y="-87861"/>
                  <a:pt x="5114925" y="4214"/>
                </a:cubicBezTo>
                <a:cubicBezTo>
                  <a:pt x="5495925" y="96289"/>
                  <a:pt x="5499100" y="266152"/>
                  <a:pt x="5829300" y="432839"/>
                </a:cubicBezTo>
                <a:cubicBezTo>
                  <a:pt x="6159500" y="599526"/>
                  <a:pt x="6364287" y="659057"/>
                  <a:pt x="6867525" y="68048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18BBC-B91F-4D20-97BA-7F048008F2B4}"/>
              </a:ext>
            </a:extLst>
          </p:cNvPr>
          <p:cNvSpPr txBox="1"/>
          <p:nvPr/>
        </p:nvSpPr>
        <p:spPr>
          <a:xfrm>
            <a:off x="9462485" y="3147866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ΑΤΜΟΣ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215C07-C3AD-467E-99EE-5DA59B3EA5E6}"/>
              </a:ext>
            </a:extLst>
          </p:cNvPr>
          <p:cNvSpPr txBox="1"/>
          <p:nvPr/>
        </p:nvSpPr>
        <p:spPr>
          <a:xfrm>
            <a:off x="9462485" y="1157082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ΥΓΡΟ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3F410F-1F4E-40E0-B46D-776C7A1CEB98}"/>
              </a:ext>
            </a:extLst>
          </p:cNvPr>
          <p:cNvSpPr txBox="1"/>
          <p:nvPr/>
        </p:nvSpPr>
        <p:spPr>
          <a:xfrm>
            <a:off x="8273321" y="2905994"/>
            <a:ext cx="176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ΥΓΡΟ</a:t>
            </a:r>
            <a:r>
              <a:rPr lang="en-US" sz="1200" b="1" dirty="0"/>
              <a:t> + </a:t>
            </a:r>
            <a:r>
              <a:rPr lang="el-GR" sz="1200" b="1" dirty="0"/>
              <a:t>ΑΤΜΟΣ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DA79B-7762-4621-B704-C65CC6226A12}"/>
              </a:ext>
            </a:extLst>
          </p:cNvPr>
          <p:cNvSpPr txBox="1"/>
          <p:nvPr/>
        </p:nvSpPr>
        <p:spPr>
          <a:xfrm>
            <a:off x="5448073" y="5797156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az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az</a:t>
            </a:r>
            <a:endParaRPr lang="el-GR" sz="3200" i="1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0C749-28BA-4A7C-AC73-73E96BF44192}"/>
              </a:ext>
            </a:extLst>
          </p:cNvPr>
          <p:cNvSpPr txBox="1"/>
          <p:nvPr/>
        </p:nvSpPr>
        <p:spPr>
          <a:xfrm>
            <a:off x="-6493" y="1016041"/>
            <a:ext cx="3900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Αντίστοιχα, οι αποκλίσεις από την ιδανικότητα μπορούν να είναι τόσο </a:t>
            </a:r>
            <a:r>
              <a:rPr lang="el-GR" sz="2000" b="1" dirty="0"/>
              <a:t>πολύ αρνητικές </a:t>
            </a:r>
            <a:r>
              <a:rPr lang="el-GR" sz="2000" dirty="0"/>
              <a:t>ώστε να εμφανιστεί ένα </a:t>
            </a:r>
            <a:r>
              <a:rPr lang="el-GR" sz="2000" b="1" dirty="0"/>
              <a:t>ελάχιστο</a:t>
            </a:r>
            <a:r>
              <a:rPr lang="en-US" sz="2000" b="1" dirty="0"/>
              <a:t> </a:t>
            </a:r>
            <a:r>
              <a:rPr lang="el-GR" sz="2000" b="1" dirty="0"/>
              <a:t>στην καμπύλη </a:t>
            </a:r>
            <a:r>
              <a:rPr lang="en-US" sz="2000" b="1" dirty="0"/>
              <a:t>P(x</a:t>
            </a:r>
            <a:r>
              <a:rPr lang="en-US" sz="2000" b="1" baseline="-25000" dirty="0"/>
              <a:t>1</a:t>
            </a:r>
            <a:r>
              <a:rPr lang="en-US" sz="2000" b="1" dirty="0"/>
              <a:t>)</a:t>
            </a:r>
            <a:r>
              <a:rPr lang="el-GR" sz="2000" dirty="0"/>
              <a:t>, υπό σταθερό Τ, το οποίο έχει μικρότερη τιμή από την τάση ατμών </a:t>
            </a:r>
            <a:r>
              <a:rPr lang="en-US" sz="2000" dirty="0"/>
              <a:t>P</a:t>
            </a:r>
            <a:r>
              <a:rPr lang="el-GR" sz="2000" baseline="-25000" dirty="0"/>
              <a:t>2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l-GR" sz="2000" dirty="0"/>
              <a:t>του λιγότερο πτητικού συστατικού 2</a:t>
            </a:r>
          </a:p>
        </p:txBody>
      </p:sp>
    </p:spTree>
    <p:extLst>
      <p:ext uri="{BB962C8B-B14F-4D97-AF65-F5344CB8AC3E}">
        <p14:creationId xmlns:p14="http://schemas.microsoft.com/office/powerpoint/2010/main" val="149672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ΣΥΝΘΗΚΕΣ ΕΜΦΑΝΙΣΗΣ ΑΖΕΟΤΡΟΠΟΥ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0C749-28BA-4A7C-AC73-73E96BF44192}"/>
              </a:ext>
            </a:extLst>
          </p:cNvPr>
          <p:cNvSpPr txBox="1"/>
          <p:nvPr/>
        </p:nvSpPr>
        <p:spPr>
          <a:xfrm>
            <a:off x="3632055" y="874455"/>
            <a:ext cx="8416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Υπό τα </a:t>
            </a:r>
            <a:r>
              <a:rPr lang="en-US" sz="3200" i="1" dirty="0"/>
              <a:t>P</a:t>
            </a:r>
            <a:r>
              <a:rPr lang="en-US" sz="3200" dirty="0"/>
              <a:t> </a:t>
            </a:r>
            <a:r>
              <a:rPr lang="el-GR" sz="3200" dirty="0"/>
              <a:t>και </a:t>
            </a:r>
            <a:r>
              <a:rPr lang="el-GR" sz="3200" i="1" dirty="0"/>
              <a:t>Τ </a:t>
            </a:r>
            <a:r>
              <a:rPr lang="el-GR" sz="3200" dirty="0"/>
              <a:t>του κοινού μεγίστου ή ελαχίστου έχουμε αέρια και υγρή φάση της </a:t>
            </a:r>
            <a:r>
              <a:rPr lang="el-GR" sz="3200" b="1" dirty="0"/>
              <a:t>ίδιας σύστασης </a:t>
            </a:r>
            <a:r>
              <a:rPr lang="el-GR" sz="3200" dirty="0"/>
              <a:t>σε ισορροπία μεταξύ τους. Το μίγμα ζέει χωρίς μεταβολή της σύστασής του: «</a:t>
            </a:r>
            <a:r>
              <a:rPr lang="el-GR" sz="3200" b="1" dirty="0"/>
              <a:t>ΑΖΕΟΤΡΟΠΟ</a:t>
            </a:r>
            <a:r>
              <a:rPr lang="el-GR" sz="3200" dirty="0"/>
              <a:t>»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BCA569A-B26D-4207-9334-760D3F0BF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1" y="3901786"/>
            <a:ext cx="3416494" cy="23020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161970-8D93-4BFF-A14D-77C24DF3B103}"/>
              </a:ext>
            </a:extLst>
          </p:cNvPr>
          <p:cNvSpPr txBox="1"/>
          <p:nvPr/>
        </p:nvSpPr>
        <p:spPr>
          <a:xfrm>
            <a:off x="3632056" y="3035915"/>
            <a:ext cx="8416168" cy="3642122"/>
          </a:xfrm>
          <a:prstGeom prst="roundRect">
            <a:avLst>
              <a:gd name="adj" fmla="val 5235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800" dirty="0"/>
              <a:t>Υπό σταθερή </a:t>
            </a:r>
            <a:r>
              <a:rPr lang="en-US" sz="2800" dirty="0"/>
              <a:t>P, </a:t>
            </a:r>
            <a:r>
              <a:rPr lang="el-GR" sz="2800" dirty="0"/>
              <a:t>και οι καμπύλες Τ(</a:t>
            </a: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l-GR" sz="2800" dirty="0"/>
              <a:t>και Τ(</a:t>
            </a:r>
            <a:r>
              <a:rPr lang="en-US" sz="2800" dirty="0"/>
              <a:t>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l-GR" sz="2800" dirty="0"/>
              <a:t>θα έχουν κοινό ακρότατο στην </a:t>
            </a:r>
            <a:r>
              <a:rPr lang="el-GR" sz="2800" dirty="0" err="1"/>
              <a:t>αζεοτροπική</a:t>
            </a:r>
            <a:r>
              <a:rPr lang="el-GR" sz="2800" dirty="0"/>
              <a:t> σύσταση: </a:t>
            </a:r>
          </a:p>
          <a:p>
            <a:endParaRPr lang="el-GR" sz="2800" dirty="0"/>
          </a:p>
          <a:p>
            <a:pPr>
              <a:tabLst>
                <a:tab pos="3409950" algn="l"/>
              </a:tabLst>
            </a:pPr>
            <a:r>
              <a:rPr lang="el-GR" sz="2800" b="1" dirty="0"/>
              <a:t>Θετικές αποκλίσεις</a:t>
            </a:r>
            <a:r>
              <a:rPr lang="el-GR" sz="2800" dirty="0"/>
              <a:t>: 	</a:t>
            </a:r>
            <a:r>
              <a:rPr lang="el-GR" sz="2800" dirty="0">
                <a:sym typeface="Wingdings" panose="05000000000000000000" pitchFamily="2" charset="2"/>
              </a:rPr>
              <a:t> </a:t>
            </a:r>
            <a:r>
              <a:rPr lang="en-US" sz="2800" i="1" dirty="0" err="1">
                <a:sym typeface="Wingdings" panose="05000000000000000000" pitchFamily="2" charset="2"/>
              </a:rPr>
              <a:t>P</a:t>
            </a:r>
            <a:r>
              <a:rPr lang="en-US" sz="2800" i="1" baseline="-25000" dirty="0" err="1">
                <a:sym typeface="Wingdings" panose="05000000000000000000" pitchFamily="2" charset="2"/>
              </a:rPr>
              <a:t>xy</a:t>
            </a:r>
            <a:r>
              <a:rPr lang="en-US" sz="2800" i="1" dirty="0">
                <a:sym typeface="Wingdings" panose="05000000000000000000" pitchFamily="2" charset="2"/>
              </a:rPr>
              <a:t> </a:t>
            </a:r>
            <a:r>
              <a:rPr lang="el-GR" sz="2800" i="1" dirty="0">
                <a:sym typeface="Wingdings" panose="05000000000000000000" pitchFamily="2" charset="2"/>
              </a:rPr>
              <a:t>εμφανίζει μέγιστο, </a:t>
            </a:r>
          </a:p>
          <a:p>
            <a:pPr>
              <a:tabLst>
                <a:tab pos="3409950" algn="l"/>
              </a:tabLst>
            </a:pPr>
            <a:r>
              <a:rPr lang="el-GR" sz="2800" i="1" dirty="0">
                <a:sym typeface="Wingdings" panose="05000000000000000000" pitchFamily="2" charset="2"/>
              </a:rPr>
              <a:t>	</a:t>
            </a:r>
            <a:r>
              <a:rPr lang="el-GR" sz="2800" dirty="0">
                <a:sym typeface="Wingdings" panose="05000000000000000000" pitchFamily="2" charset="2"/>
              </a:rPr>
              <a:t> </a:t>
            </a:r>
            <a:r>
              <a:rPr lang="el-GR" sz="2800" b="1" i="1" dirty="0">
                <a:sym typeface="Wingdings" panose="05000000000000000000" pitchFamily="2" charset="2"/>
              </a:rPr>
              <a:t>Τ</a:t>
            </a:r>
            <a:r>
              <a:rPr lang="en-US" sz="2800" b="1" i="1" baseline="-25000" dirty="0" err="1">
                <a:sym typeface="Wingdings" panose="05000000000000000000" pitchFamily="2" charset="2"/>
              </a:rPr>
              <a:t>xy</a:t>
            </a:r>
            <a:r>
              <a:rPr lang="en-US" sz="2800" b="1" i="1" dirty="0">
                <a:sym typeface="Wingdings" panose="05000000000000000000" pitchFamily="2" charset="2"/>
              </a:rPr>
              <a:t> </a:t>
            </a:r>
            <a:r>
              <a:rPr lang="el-GR" sz="2800" b="1" i="1" dirty="0">
                <a:sym typeface="Wingdings" panose="05000000000000000000" pitchFamily="2" charset="2"/>
              </a:rPr>
              <a:t>εμφανίζει ελάχιστο</a:t>
            </a:r>
          </a:p>
          <a:p>
            <a:pPr>
              <a:tabLst>
                <a:tab pos="3409950" algn="l"/>
              </a:tabLst>
            </a:pPr>
            <a:endParaRPr lang="el-GR" sz="2800" i="1" dirty="0">
              <a:sym typeface="Wingdings" panose="05000000000000000000" pitchFamily="2" charset="2"/>
            </a:endParaRPr>
          </a:p>
          <a:p>
            <a:pPr>
              <a:tabLst>
                <a:tab pos="3409950" algn="l"/>
              </a:tabLst>
            </a:pPr>
            <a:r>
              <a:rPr lang="el-GR" sz="2800" b="1" dirty="0"/>
              <a:t>Αρνητικές αποκλίσεις</a:t>
            </a:r>
            <a:r>
              <a:rPr lang="el-GR" sz="2800" dirty="0"/>
              <a:t>: 	</a:t>
            </a:r>
            <a:r>
              <a:rPr lang="el-GR" sz="2800" dirty="0">
                <a:sym typeface="Wingdings" panose="05000000000000000000" pitchFamily="2" charset="2"/>
              </a:rPr>
              <a:t> </a:t>
            </a:r>
            <a:r>
              <a:rPr lang="en-US" sz="2800" i="1" dirty="0" err="1">
                <a:sym typeface="Wingdings" panose="05000000000000000000" pitchFamily="2" charset="2"/>
              </a:rPr>
              <a:t>P</a:t>
            </a:r>
            <a:r>
              <a:rPr lang="en-US" sz="2800" i="1" baseline="-25000" dirty="0" err="1">
                <a:sym typeface="Wingdings" panose="05000000000000000000" pitchFamily="2" charset="2"/>
              </a:rPr>
              <a:t>xy</a:t>
            </a:r>
            <a:r>
              <a:rPr lang="en-US" sz="2800" i="1" dirty="0">
                <a:sym typeface="Wingdings" panose="05000000000000000000" pitchFamily="2" charset="2"/>
              </a:rPr>
              <a:t> </a:t>
            </a:r>
            <a:r>
              <a:rPr lang="el-GR" sz="2800" i="1" dirty="0">
                <a:sym typeface="Wingdings" panose="05000000000000000000" pitchFamily="2" charset="2"/>
              </a:rPr>
              <a:t>εμφανίζει ελάχιστο,</a:t>
            </a:r>
          </a:p>
          <a:p>
            <a:pPr>
              <a:tabLst>
                <a:tab pos="3409950" algn="l"/>
              </a:tabLst>
            </a:pPr>
            <a:r>
              <a:rPr lang="el-GR" sz="2800" i="1" dirty="0">
                <a:sym typeface="Wingdings" panose="05000000000000000000" pitchFamily="2" charset="2"/>
              </a:rPr>
              <a:t>	</a:t>
            </a:r>
            <a:r>
              <a:rPr lang="el-GR" sz="2800" dirty="0">
                <a:sym typeface="Wingdings" panose="05000000000000000000" pitchFamily="2" charset="2"/>
              </a:rPr>
              <a:t> </a:t>
            </a:r>
            <a:r>
              <a:rPr lang="el-GR" sz="2800" b="1" i="1" dirty="0">
                <a:sym typeface="Wingdings" panose="05000000000000000000" pitchFamily="2" charset="2"/>
              </a:rPr>
              <a:t>Τ</a:t>
            </a:r>
            <a:r>
              <a:rPr lang="en-US" sz="2800" b="1" i="1" baseline="-25000" dirty="0" err="1">
                <a:sym typeface="Wingdings" panose="05000000000000000000" pitchFamily="2" charset="2"/>
              </a:rPr>
              <a:t>xy</a:t>
            </a:r>
            <a:r>
              <a:rPr lang="en-US" sz="2800" b="1" i="1" dirty="0">
                <a:sym typeface="Wingdings" panose="05000000000000000000" pitchFamily="2" charset="2"/>
              </a:rPr>
              <a:t> </a:t>
            </a:r>
            <a:r>
              <a:rPr lang="el-GR" sz="2800" b="1" i="1" dirty="0">
                <a:sym typeface="Wingdings" panose="05000000000000000000" pitchFamily="2" charset="2"/>
              </a:rPr>
              <a:t>εμφανίζει μέγιστο</a:t>
            </a:r>
            <a:endParaRPr lang="el-GR" sz="2800" b="1" i="1" dirty="0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FEC13459-0D43-4AA2-B65F-03DF454156C4}"/>
              </a:ext>
            </a:extLst>
          </p:cNvPr>
          <p:cNvCxnSpPr>
            <a:cxnSpLocks/>
          </p:cNvCxnSpPr>
          <p:nvPr/>
        </p:nvCxnSpPr>
        <p:spPr>
          <a:xfrm>
            <a:off x="3232150" y="2324100"/>
            <a:ext cx="568325" cy="20669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7B7A5356-88F8-46C1-AE29-829297892AA2}"/>
              </a:ext>
            </a:extLst>
          </p:cNvPr>
          <p:cNvCxnSpPr>
            <a:cxnSpLocks/>
          </p:cNvCxnSpPr>
          <p:nvPr/>
        </p:nvCxnSpPr>
        <p:spPr>
          <a:xfrm>
            <a:off x="3232150" y="4933950"/>
            <a:ext cx="568325" cy="83922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1B911B-33C0-42E6-86DC-6E299E463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" y="1346498"/>
            <a:ext cx="3416494" cy="23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Ορθογώνιο 79">
            <a:extLst>
              <a:ext uri="{FF2B5EF4-FFF2-40B4-BE49-F238E27FC236}">
                <a16:creationId xmlns:a16="http://schemas.microsoft.com/office/drawing/2014/main" id="{82798C32-A30D-4128-9159-C08B0F8A7046}"/>
              </a:ext>
            </a:extLst>
          </p:cNvPr>
          <p:cNvSpPr/>
          <p:nvPr/>
        </p:nvSpPr>
        <p:spPr>
          <a:xfrm>
            <a:off x="9710849" y="4342095"/>
            <a:ext cx="2143631" cy="2143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0A78E1AE-E3EC-400E-91C5-F451777CDB27}"/>
              </a:ext>
            </a:extLst>
          </p:cNvPr>
          <p:cNvGrpSpPr/>
          <p:nvPr/>
        </p:nvGrpSpPr>
        <p:grpSpPr>
          <a:xfrm>
            <a:off x="241841" y="775568"/>
            <a:ext cx="5448953" cy="3470012"/>
            <a:chOff x="3552576" y="853156"/>
            <a:chExt cx="8855604" cy="5639441"/>
          </a:xfrm>
        </p:grpSpPr>
        <p:sp>
          <p:nvSpPr>
            <p:cNvPr id="11" name="Ορθογώνιο 10">
              <a:extLst>
                <a:ext uri="{FF2B5EF4-FFF2-40B4-BE49-F238E27FC236}">
                  <a16:creationId xmlns:a16="http://schemas.microsoft.com/office/drawing/2014/main" id="{86D04A96-3BB8-4705-8B0A-4D3EC3B803BE}"/>
                </a:ext>
              </a:extLst>
            </p:cNvPr>
            <p:cNvSpPr/>
            <p:nvPr/>
          </p:nvSpPr>
          <p:spPr>
            <a:xfrm>
              <a:off x="4554221" y="853156"/>
              <a:ext cx="6882229" cy="4903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61407E-3BE7-44C8-8F2A-CA0C8EA24AA5}"/>
                </a:ext>
              </a:extLst>
            </p:cNvPr>
            <p:cNvSpPr txBox="1"/>
            <p:nvPr/>
          </p:nvSpPr>
          <p:spPr>
            <a:xfrm>
              <a:off x="11452587" y="1510867"/>
              <a:ext cx="955593" cy="75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o</a:t>
              </a:r>
              <a:endParaRPr lang="el-GR" sz="2400" i="1" baseline="-25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D5E6F0-5A5A-4A6A-A48E-32CF058C21BC}"/>
                </a:ext>
              </a:extLst>
            </p:cNvPr>
            <p:cNvSpPr txBox="1"/>
            <p:nvPr/>
          </p:nvSpPr>
          <p:spPr>
            <a:xfrm>
              <a:off x="3552576" y="3812836"/>
              <a:ext cx="994347" cy="6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l-GR" sz="2400" i="1" baseline="-25000" dirty="0"/>
                <a:t>2</a:t>
              </a:r>
              <a:r>
                <a:rPr lang="en-US" sz="2400" i="1" baseline="30000" dirty="0"/>
                <a:t>o</a:t>
              </a:r>
              <a:endParaRPr lang="el-GR" sz="2400" i="1" baseline="-25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235290-3671-4EE5-972A-883D4675E6D8}"/>
                </a:ext>
              </a:extLst>
            </p:cNvPr>
            <p:cNvSpPr txBox="1"/>
            <p:nvPr/>
          </p:nvSpPr>
          <p:spPr>
            <a:xfrm rot="16200000">
              <a:off x="3817626" y="2055287"/>
              <a:ext cx="736599" cy="75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endParaRPr lang="el-GR" sz="2400" i="1" baseline="-25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35B6A5-CD82-4976-A092-85A28E02EB96}"/>
                </a:ext>
              </a:extLst>
            </p:cNvPr>
            <p:cNvSpPr txBox="1"/>
            <p:nvPr/>
          </p:nvSpPr>
          <p:spPr>
            <a:xfrm>
              <a:off x="6707670" y="5797157"/>
              <a:ext cx="1386181" cy="59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endParaRPr lang="el-GR" sz="2400" i="1" baseline="-25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AE3345-EE2D-41DA-AB94-588C55F1DE37}"/>
                </a:ext>
              </a:extLst>
            </p:cNvPr>
            <p:cNvSpPr txBox="1"/>
            <p:nvPr/>
          </p:nvSpPr>
          <p:spPr>
            <a:xfrm>
              <a:off x="4178622" y="5797156"/>
              <a:ext cx="736600" cy="59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519A0-9047-4190-9046-4F414749F302}"/>
                </a:ext>
              </a:extLst>
            </p:cNvPr>
            <p:cNvSpPr txBox="1"/>
            <p:nvPr/>
          </p:nvSpPr>
          <p:spPr>
            <a:xfrm>
              <a:off x="11068149" y="5797156"/>
              <a:ext cx="736600" cy="59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1</a:t>
              </a:r>
              <a:endParaRPr lang="el-GR" sz="2400" i="1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56AED3-2F66-4D17-AEBE-1FD31C939F20}"/>
                </a:ext>
              </a:extLst>
            </p:cNvPr>
            <p:cNvSpPr txBox="1"/>
            <p:nvPr/>
          </p:nvSpPr>
          <p:spPr>
            <a:xfrm>
              <a:off x="4621428" y="900620"/>
              <a:ext cx="1764063" cy="4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 = </a:t>
              </a:r>
              <a:r>
                <a:rPr lang="el-GR" i="1" dirty="0" err="1"/>
                <a:t>σταθ</a:t>
              </a:r>
              <a:r>
                <a:rPr lang="el-GR" i="1" dirty="0"/>
                <a:t>.</a:t>
              </a:r>
              <a:endParaRPr lang="el-GR" i="1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9DF18E-64B5-4164-9669-85B2588B5664}"/>
                </a:ext>
              </a:extLst>
            </p:cNvPr>
            <p:cNvSpPr txBox="1"/>
            <p:nvPr/>
          </p:nvSpPr>
          <p:spPr>
            <a:xfrm>
              <a:off x="3810323" y="5466882"/>
              <a:ext cx="736600" cy="59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sp>
          <p:nvSpPr>
            <p:cNvPr id="20" name="Ελεύθερη σχεδίαση: Σχήμα 19">
              <a:extLst>
                <a:ext uri="{FF2B5EF4-FFF2-40B4-BE49-F238E27FC236}">
                  <a16:creationId xmlns:a16="http://schemas.microsoft.com/office/drawing/2014/main" id="{1636916C-EA6B-485B-8290-84A066AF44D4}"/>
                </a:ext>
              </a:extLst>
            </p:cNvPr>
            <p:cNvSpPr/>
            <p:nvPr/>
          </p:nvSpPr>
          <p:spPr>
            <a:xfrm>
              <a:off x="4559300" y="1057897"/>
              <a:ext cx="6870700" cy="3031504"/>
            </a:xfrm>
            <a:custGeom>
              <a:avLst/>
              <a:gdLst>
                <a:gd name="connsiteX0" fmla="*/ 0 w 6870700"/>
                <a:gd name="connsiteY0" fmla="*/ 3095215 h 3095215"/>
                <a:gd name="connsiteX1" fmla="*/ 4152900 w 6870700"/>
                <a:gd name="connsiteY1" fmla="*/ 136115 h 3095215"/>
                <a:gd name="connsiteX2" fmla="*/ 6870700 w 6870700"/>
                <a:gd name="connsiteY2" fmla="*/ 771115 h 3095215"/>
                <a:gd name="connsiteX0" fmla="*/ 0 w 6870700"/>
                <a:gd name="connsiteY0" fmla="*/ 3031504 h 3031504"/>
                <a:gd name="connsiteX1" fmla="*/ 3810000 w 6870700"/>
                <a:gd name="connsiteY1" fmla="*/ 148604 h 3031504"/>
                <a:gd name="connsiteX2" fmla="*/ 6870700 w 6870700"/>
                <a:gd name="connsiteY2" fmla="*/ 707404 h 303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0700" h="3031504">
                  <a:moveTo>
                    <a:pt x="0" y="3031504"/>
                  </a:moveTo>
                  <a:cubicBezTo>
                    <a:pt x="1503891" y="1745629"/>
                    <a:pt x="2664883" y="535954"/>
                    <a:pt x="3810000" y="148604"/>
                  </a:cubicBezTo>
                  <a:cubicBezTo>
                    <a:pt x="4955117" y="-238746"/>
                    <a:pt x="6084358" y="196229"/>
                    <a:pt x="6870700" y="70740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cxnSp>
          <p:nvCxnSpPr>
            <p:cNvPr id="21" name="Ευθεία γραμμή σύνδεσης 20">
              <a:extLst>
                <a:ext uri="{FF2B5EF4-FFF2-40B4-BE49-F238E27FC236}">
                  <a16:creationId xmlns:a16="http://schemas.microsoft.com/office/drawing/2014/main" id="{1DB15CE1-AD0E-4419-9C2D-FD458CD47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7976" y="1066800"/>
              <a:ext cx="12699" cy="468317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Ελεύθερη σχεδίαση: Σχήμα 21">
              <a:extLst>
                <a:ext uri="{FF2B5EF4-FFF2-40B4-BE49-F238E27FC236}">
                  <a16:creationId xmlns:a16="http://schemas.microsoft.com/office/drawing/2014/main" id="{FEFC1FEF-F928-43F4-9780-1008EB2FA18A}"/>
                </a:ext>
              </a:extLst>
            </p:cNvPr>
            <p:cNvSpPr/>
            <p:nvPr/>
          </p:nvSpPr>
          <p:spPr>
            <a:xfrm>
              <a:off x="4572000" y="1066465"/>
              <a:ext cx="6867525" cy="3029285"/>
            </a:xfrm>
            <a:custGeom>
              <a:avLst/>
              <a:gdLst>
                <a:gd name="connsiteX0" fmla="*/ 0 w 6867525"/>
                <a:gd name="connsiteY0" fmla="*/ 3040701 h 3040701"/>
                <a:gd name="connsiteX1" fmla="*/ 2552700 w 6867525"/>
                <a:gd name="connsiteY1" fmla="*/ 1935801 h 3040701"/>
                <a:gd name="connsiteX2" fmla="*/ 4124325 w 6867525"/>
                <a:gd name="connsiteY2" fmla="*/ 335601 h 3040701"/>
                <a:gd name="connsiteX3" fmla="*/ 4676775 w 6867525"/>
                <a:gd name="connsiteY3" fmla="*/ 11751 h 3040701"/>
                <a:gd name="connsiteX4" fmla="*/ 5495925 w 6867525"/>
                <a:gd name="connsiteY4" fmla="*/ 564201 h 3040701"/>
                <a:gd name="connsiteX5" fmla="*/ 6867525 w 6867525"/>
                <a:gd name="connsiteY5" fmla="*/ 726126 h 3040701"/>
                <a:gd name="connsiteX0" fmla="*/ 0 w 6867525"/>
                <a:gd name="connsiteY0" fmla="*/ 3029285 h 3029285"/>
                <a:gd name="connsiteX1" fmla="*/ 2552700 w 6867525"/>
                <a:gd name="connsiteY1" fmla="*/ 1924385 h 3029285"/>
                <a:gd name="connsiteX2" fmla="*/ 4124325 w 6867525"/>
                <a:gd name="connsiteY2" fmla="*/ 324185 h 3029285"/>
                <a:gd name="connsiteX3" fmla="*/ 4676775 w 6867525"/>
                <a:gd name="connsiteY3" fmla="*/ 335 h 3029285"/>
                <a:gd name="connsiteX4" fmla="*/ 5495925 w 6867525"/>
                <a:gd name="connsiteY4" fmla="*/ 552785 h 3029285"/>
                <a:gd name="connsiteX5" fmla="*/ 6867525 w 6867525"/>
                <a:gd name="connsiteY5" fmla="*/ 714710 h 302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525" h="3029285">
                  <a:moveTo>
                    <a:pt x="0" y="3029285"/>
                  </a:moveTo>
                  <a:cubicBezTo>
                    <a:pt x="932656" y="2702260"/>
                    <a:pt x="1865313" y="2375235"/>
                    <a:pt x="2552700" y="1924385"/>
                  </a:cubicBezTo>
                  <a:cubicBezTo>
                    <a:pt x="3240087" y="1473535"/>
                    <a:pt x="3770313" y="644860"/>
                    <a:pt x="4124325" y="324185"/>
                  </a:cubicBezTo>
                  <a:cubicBezTo>
                    <a:pt x="4478338" y="3510"/>
                    <a:pt x="4419600" y="14623"/>
                    <a:pt x="4676775" y="335"/>
                  </a:cubicBezTo>
                  <a:cubicBezTo>
                    <a:pt x="4933950" y="-13953"/>
                    <a:pt x="5130800" y="433722"/>
                    <a:pt x="5495925" y="552785"/>
                  </a:cubicBezTo>
                  <a:cubicBezTo>
                    <a:pt x="5861050" y="671847"/>
                    <a:pt x="6364287" y="693278"/>
                    <a:pt x="6867525" y="7147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649AE4-2C95-4AB6-89D3-6E44BA6D3246}"/>
                </a:ext>
              </a:extLst>
            </p:cNvPr>
            <p:cNvSpPr txBox="1"/>
            <p:nvPr/>
          </p:nvSpPr>
          <p:spPr>
            <a:xfrm>
              <a:off x="6230588" y="3627736"/>
              <a:ext cx="1764063" cy="4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ΑΤΜΟΣ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10C5C0-AE80-49C2-B918-9E50E4E9465D}"/>
                </a:ext>
              </a:extLst>
            </p:cNvPr>
            <p:cNvSpPr txBox="1"/>
            <p:nvPr/>
          </p:nvSpPr>
          <p:spPr>
            <a:xfrm>
              <a:off x="5026316" y="1877842"/>
              <a:ext cx="1764063" cy="47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ΥΓΡΟ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CB60DB-454C-4DAD-8D64-65ADC2D61E22}"/>
                </a:ext>
              </a:extLst>
            </p:cNvPr>
            <p:cNvSpPr txBox="1"/>
            <p:nvPr/>
          </p:nvSpPr>
          <p:spPr>
            <a:xfrm>
              <a:off x="8093853" y="5797157"/>
              <a:ext cx="2233645" cy="6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endParaRPr lang="el-GR" sz="2400" i="1" baseline="30000" dirty="0"/>
            </a:p>
          </p:txBody>
        </p:sp>
      </p:grpSp>
      <p:grpSp>
        <p:nvGrpSpPr>
          <p:cNvPr id="84" name="Ομάδα 83">
            <a:extLst>
              <a:ext uri="{FF2B5EF4-FFF2-40B4-BE49-F238E27FC236}">
                <a16:creationId xmlns:a16="http://schemas.microsoft.com/office/drawing/2014/main" id="{908BF8EF-8E7A-478E-AC12-0762337C3957}"/>
              </a:ext>
            </a:extLst>
          </p:cNvPr>
          <p:cNvGrpSpPr/>
          <p:nvPr/>
        </p:nvGrpSpPr>
        <p:grpSpPr>
          <a:xfrm>
            <a:off x="5698894" y="749199"/>
            <a:ext cx="5425332" cy="3496382"/>
            <a:chOff x="6514973" y="749198"/>
            <a:chExt cx="5809128" cy="3743721"/>
          </a:xfrm>
        </p:grpSpPr>
        <p:sp>
          <p:nvSpPr>
            <p:cNvPr id="46" name="Ορθογώνιο 45">
              <a:extLst>
                <a:ext uri="{FF2B5EF4-FFF2-40B4-BE49-F238E27FC236}">
                  <a16:creationId xmlns:a16="http://schemas.microsoft.com/office/drawing/2014/main" id="{DE7AA3F9-48FA-4E08-BC29-9BF6AF602005}"/>
                </a:ext>
              </a:extLst>
            </p:cNvPr>
            <p:cNvSpPr/>
            <p:nvPr/>
          </p:nvSpPr>
          <p:spPr>
            <a:xfrm>
              <a:off x="7085605" y="749198"/>
              <a:ext cx="4568740" cy="325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77DBB0-FE56-4C56-98B6-A0D4CC7E0855}"/>
                </a:ext>
              </a:extLst>
            </p:cNvPr>
            <p:cNvSpPr txBox="1"/>
            <p:nvPr/>
          </p:nvSpPr>
          <p:spPr>
            <a:xfrm>
              <a:off x="11665057" y="2435902"/>
              <a:ext cx="659044" cy="49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/>
                <a:t>Τ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b</a:t>
              </a:r>
              <a:endParaRPr lang="el-GR" sz="2400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0EEDC2-821C-4383-9A7F-02A1020D8A46}"/>
                </a:ext>
              </a:extLst>
            </p:cNvPr>
            <p:cNvSpPr txBox="1"/>
            <p:nvPr/>
          </p:nvSpPr>
          <p:spPr>
            <a:xfrm>
              <a:off x="6514973" y="1253397"/>
              <a:ext cx="629582" cy="49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  <a:r>
                <a:rPr lang="el-GR" sz="2400" i="1" baseline="-25000" dirty="0"/>
                <a:t>2</a:t>
              </a:r>
              <a:r>
                <a:rPr lang="en-US" sz="2400" i="1" baseline="30000" dirty="0"/>
                <a:t>b</a:t>
              </a:r>
              <a:endParaRPr lang="el-GR" sz="2400" i="1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1C6812-8C2B-4C33-8F7D-A949FBCE821E}"/>
                </a:ext>
              </a:extLst>
            </p:cNvPr>
            <p:cNvSpPr txBox="1"/>
            <p:nvPr/>
          </p:nvSpPr>
          <p:spPr>
            <a:xfrm rot="16200000">
              <a:off x="6596618" y="2387134"/>
              <a:ext cx="488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  <a:endParaRPr lang="el-GR" sz="2400" i="1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2F8264-C4E8-4F76-B5CB-1DAD1BDCBD43}"/>
                </a:ext>
              </a:extLst>
            </p:cNvPr>
            <p:cNvSpPr txBox="1"/>
            <p:nvPr/>
          </p:nvSpPr>
          <p:spPr>
            <a:xfrm>
              <a:off x="8515163" y="4031254"/>
              <a:ext cx="920211" cy="39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endParaRPr lang="el-GR" sz="2400" i="1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7FA389-3B85-4F30-B39E-CF4F027AF9CB}"/>
                </a:ext>
              </a:extLst>
            </p:cNvPr>
            <p:cNvSpPr txBox="1"/>
            <p:nvPr/>
          </p:nvSpPr>
          <p:spPr>
            <a:xfrm>
              <a:off x="6836265" y="4031253"/>
              <a:ext cx="488989" cy="39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8D549A-CD8F-426E-9EA5-73B6B040AB88}"/>
                </a:ext>
              </a:extLst>
            </p:cNvPr>
            <p:cNvSpPr txBox="1"/>
            <p:nvPr/>
          </p:nvSpPr>
          <p:spPr>
            <a:xfrm>
              <a:off x="11409850" y="4031253"/>
              <a:ext cx="488989" cy="39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1</a:t>
              </a:r>
              <a:endParaRPr lang="el-GR" sz="2400" i="1" baseline="-25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93DCB65-5F44-47E2-9822-C6EB54AC429D}"/>
                </a:ext>
              </a:extLst>
            </p:cNvPr>
            <p:cNvSpPr txBox="1"/>
            <p:nvPr/>
          </p:nvSpPr>
          <p:spPr>
            <a:xfrm>
              <a:off x="7097407" y="781254"/>
              <a:ext cx="117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 = </a:t>
              </a:r>
              <a:r>
                <a:rPr lang="el-GR" i="1" dirty="0" err="1"/>
                <a:t>σταθ</a:t>
              </a:r>
              <a:r>
                <a:rPr lang="el-GR" i="1" dirty="0"/>
                <a:t>.</a:t>
              </a:r>
              <a:endParaRPr lang="el-GR" i="1" baseline="-25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B6414F-9AE8-46F3-91C2-4633305383E0}"/>
                </a:ext>
              </a:extLst>
            </p:cNvPr>
            <p:cNvSpPr txBox="1"/>
            <p:nvPr/>
          </p:nvSpPr>
          <p:spPr>
            <a:xfrm>
              <a:off x="6591771" y="3812002"/>
              <a:ext cx="488989" cy="39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cxnSp>
          <p:nvCxnSpPr>
            <p:cNvPr id="56" name="Ευθεία γραμμή σύνδεσης 55">
              <a:extLst>
                <a:ext uri="{FF2B5EF4-FFF2-40B4-BE49-F238E27FC236}">
                  <a16:creationId xmlns:a16="http://schemas.microsoft.com/office/drawing/2014/main" id="{78EEB5E6-2D1A-4E16-8BAD-C977475FE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8343" y="3013915"/>
              <a:ext cx="0" cy="98602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Ελεύθερη σχεδίαση: Σχήμα 54">
              <a:extLst>
                <a:ext uri="{FF2B5EF4-FFF2-40B4-BE49-F238E27FC236}">
                  <a16:creationId xmlns:a16="http://schemas.microsoft.com/office/drawing/2014/main" id="{9E918BD2-FD4D-4EA4-AC6D-1A297F88BA39}"/>
                </a:ext>
              </a:extLst>
            </p:cNvPr>
            <p:cNvSpPr/>
            <p:nvPr/>
          </p:nvSpPr>
          <p:spPr>
            <a:xfrm flipV="1">
              <a:off x="7088976" y="1420901"/>
              <a:ext cx="4561087" cy="1589721"/>
            </a:xfrm>
            <a:custGeom>
              <a:avLst/>
              <a:gdLst>
                <a:gd name="connsiteX0" fmla="*/ 0 w 6870700"/>
                <a:gd name="connsiteY0" fmla="*/ 3095215 h 3095215"/>
                <a:gd name="connsiteX1" fmla="*/ 4152900 w 6870700"/>
                <a:gd name="connsiteY1" fmla="*/ 136115 h 3095215"/>
                <a:gd name="connsiteX2" fmla="*/ 6870700 w 6870700"/>
                <a:gd name="connsiteY2" fmla="*/ 771115 h 3095215"/>
                <a:gd name="connsiteX0" fmla="*/ 0 w 6870700"/>
                <a:gd name="connsiteY0" fmla="*/ 3031504 h 3031504"/>
                <a:gd name="connsiteX1" fmla="*/ 3810000 w 6870700"/>
                <a:gd name="connsiteY1" fmla="*/ 148604 h 3031504"/>
                <a:gd name="connsiteX2" fmla="*/ 6870700 w 6870700"/>
                <a:gd name="connsiteY2" fmla="*/ 707404 h 3031504"/>
                <a:gd name="connsiteX0" fmla="*/ 0 w 6870700"/>
                <a:gd name="connsiteY0" fmla="*/ 3031502 h 3031502"/>
                <a:gd name="connsiteX1" fmla="*/ 3580430 w 6870700"/>
                <a:gd name="connsiteY1" fmla="*/ 148603 h 3031502"/>
                <a:gd name="connsiteX2" fmla="*/ 6870700 w 6870700"/>
                <a:gd name="connsiteY2" fmla="*/ 707402 h 3031502"/>
                <a:gd name="connsiteX0" fmla="*/ 0 w 6870700"/>
                <a:gd name="connsiteY0" fmla="*/ 3016691 h 3016691"/>
                <a:gd name="connsiteX1" fmla="*/ 3566081 w 6870700"/>
                <a:gd name="connsiteY1" fmla="*/ 151867 h 3016691"/>
                <a:gd name="connsiteX2" fmla="*/ 6870700 w 6870700"/>
                <a:gd name="connsiteY2" fmla="*/ 692591 h 3016691"/>
                <a:gd name="connsiteX0" fmla="*/ 0 w 6870700"/>
                <a:gd name="connsiteY0" fmla="*/ 3016691 h 3016691"/>
                <a:gd name="connsiteX1" fmla="*/ 3566081 w 6870700"/>
                <a:gd name="connsiteY1" fmla="*/ 151867 h 3016691"/>
                <a:gd name="connsiteX2" fmla="*/ 6870700 w 6870700"/>
                <a:gd name="connsiteY2" fmla="*/ 692591 h 301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0700" h="3016691">
                  <a:moveTo>
                    <a:pt x="0" y="3016691"/>
                  </a:moveTo>
                  <a:cubicBezTo>
                    <a:pt x="1503891" y="1730816"/>
                    <a:pt x="2420964" y="539217"/>
                    <a:pt x="3566081" y="151867"/>
                  </a:cubicBezTo>
                  <a:cubicBezTo>
                    <a:pt x="4625109" y="-235484"/>
                    <a:pt x="6084358" y="181416"/>
                    <a:pt x="6870700" y="69259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57" name="Ελεύθερη σχεδίαση: Σχήμα 56">
              <a:extLst>
                <a:ext uri="{FF2B5EF4-FFF2-40B4-BE49-F238E27FC236}">
                  <a16:creationId xmlns:a16="http://schemas.microsoft.com/office/drawing/2014/main" id="{50515B71-C2E1-45C5-A888-04150BFD1D5B}"/>
                </a:ext>
              </a:extLst>
            </p:cNvPr>
            <p:cNvSpPr/>
            <p:nvPr/>
          </p:nvSpPr>
          <p:spPr>
            <a:xfrm flipV="1">
              <a:off x="7097407" y="1417556"/>
              <a:ext cx="4558979" cy="1599349"/>
            </a:xfrm>
            <a:custGeom>
              <a:avLst/>
              <a:gdLst>
                <a:gd name="connsiteX0" fmla="*/ 0 w 6867525"/>
                <a:gd name="connsiteY0" fmla="*/ 3040701 h 3040701"/>
                <a:gd name="connsiteX1" fmla="*/ 2552700 w 6867525"/>
                <a:gd name="connsiteY1" fmla="*/ 1935801 h 3040701"/>
                <a:gd name="connsiteX2" fmla="*/ 4124325 w 6867525"/>
                <a:gd name="connsiteY2" fmla="*/ 335601 h 3040701"/>
                <a:gd name="connsiteX3" fmla="*/ 4676775 w 6867525"/>
                <a:gd name="connsiteY3" fmla="*/ 11751 h 3040701"/>
                <a:gd name="connsiteX4" fmla="*/ 5495925 w 6867525"/>
                <a:gd name="connsiteY4" fmla="*/ 564201 h 3040701"/>
                <a:gd name="connsiteX5" fmla="*/ 6867525 w 6867525"/>
                <a:gd name="connsiteY5" fmla="*/ 726126 h 3040701"/>
                <a:gd name="connsiteX0" fmla="*/ 0 w 6867525"/>
                <a:gd name="connsiteY0" fmla="*/ 3029285 h 3029285"/>
                <a:gd name="connsiteX1" fmla="*/ 2552700 w 6867525"/>
                <a:gd name="connsiteY1" fmla="*/ 1924385 h 3029285"/>
                <a:gd name="connsiteX2" fmla="*/ 4124325 w 6867525"/>
                <a:gd name="connsiteY2" fmla="*/ 324185 h 3029285"/>
                <a:gd name="connsiteX3" fmla="*/ 4676775 w 6867525"/>
                <a:gd name="connsiteY3" fmla="*/ 335 h 3029285"/>
                <a:gd name="connsiteX4" fmla="*/ 5495925 w 6867525"/>
                <a:gd name="connsiteY4" fmla="*/ 552785 h 3029285"/>
                <a:gd name="connsiteX5" fmla="*/ 6867525 w 6867525"/>
                <a:gd name="connsiteY5" fmla="*/ 714710 h 3029285"/>
                <a:gd name="connsiteX0" fmla="*/ 0 w 6867525"/>
                <a:gd name="connsiteY0" fmla="*/ 3029285 h 3029285"/>
                <a:gd name="connsiteX1" fmla="*/ 2242779 w 6867525"/>
                <a:gd name="connsiteY1" fmla="*/ 1736406 h 3029285"/>
                <a:gd name="connsiteX2" fmla="*/ 4124325 w 6867525"/>
                <a:gd name="connsiteY2" fmla="*/ 324185 h 3029285"/>
                <a:gd name="connsiteX3" fmla="*/ 4676775 w 6867525"/>
                <a:gd name="connsiteY3" fmla="*/ 335 h 3029285"/>
                <a:gd name="connsiteX4" fmla="*/ 5495925 w 6867525"/>
                <a:gd name="connsiteY4" fmla="*/ 552785 h 3029285"/>
                <a:gd name="connsiteX5" fmla="*/ 6867525 w 6867525"/>
                <a:gd name="connsiteY5" fmla="*/ 714710 h 3029285"/>
                <a:gd name="connsiteX0" fmla="*/ 0 w 6867525"/>
                <a:gd name="connsiteY0" fmla="*/ 3029285 h 3029285"/>
                <a:gd name="connsiteX1" fmla="*/ 2242779 w 6867525"/>
                <a:gd name="connsiteY1" fmla="*/ 1736406 h 3029285"/>
                <a:gd name="connsiteX2" fmla="*/ 4676775 w 6867525"/>
                <a:gd name="connsiteY2" fmla="*/ 335 h 3029285"/>
                <a:gd name="connsiteX3" fmla="*/ 5495925 w 6867525"/>
                <a:gd name="connsiteY3" fmla="*/ 552785 h 3029285"/>
                <a:gd name="connsiteX4" fmla="*/ 6867525 w 6867525"/>
                <a:gd name="connsiteY4" fmla="*/ 714710 h 3029285"/>
                <a:gd name="connsiteX0" fmla="*/ 0 w 6867525"/>
                <a:gd name="connsiteY0" fmla="*/ 3074680 h 3074680"/>
                <a:gd name="connsiteX1" fmla="*/ 2242779 w 6867525"/>
                <a:gd name="connsiteY1" fmla="*/ 1781801 h 3074680"/>
                <a:gd name="connsiteX2" fmla="*/ 4676775 w 6867525"/>
                <a:gd name="connsiteY2" fmla="*/ 45730 h 3074680"/>
                <a:gd name="connsiteX3" fmla="*/ 5599232 w 6867525"/>
                <a:gd name="connsiteY3" fmla="*/ 525881 h 3074680"/>
                <a:gd name="connsiteX4" fmla="*/ 6867525 w 6867525"/>
                <a:gd name="connsiteY4" fmla="*/ 760105 h 3074680"/>
                <a:gd name="connsiteX0" fmla="*/ 0 w 6867525"/>
                <a:gd name="connsiteY0" fmla="*/ 3029046 h 3029046"/>
                <a:gd name="connsiteX1" fmla="*/ 2242779 w 6867525"/>
                <a:gd name="connsiteY1" fmla="*/ 1736167 h 3029046"/>
                <a:gd name="connsiteX2" fmla="*/ 4676775 w 6867525"/>
                <a:gd name="connsiteY2" fmla="*/ 96 h 3029046"/>
                <a:gd name="connsiteX3" fmla="*/ 5599232 w 6867525"/>
                <a:gd name="connsiteY3" fmla="*/ 480247 h 3029046"/>
                <a:gd name="connsiteX4" fmla="*/ 6867525 w 6867525"/>
                <a:gd name="connsiteY4" fmla="*/ 714471 h 3029046"/>
                <a:gd name="connsiteX0" fmla="*/ 0 w 6867525"/>
                <a:gd name="connsiteY0" fmla="*/ 3029073 h 3029073"/>
                <a:gd name="connsiteX1" fmla="*/ 2242779 w 6867525"/>
                <a:gd name="connsiteY1" fmla="*/ 1736194 h 3029073"/>
                <a:gd name="connsiteX2" fmla="*/ 4676775 w 6867525"/>
                <a:gd name="connsiteY2" fmla="*/ 123 h 3029073"/>
                <a:gd name="connsiteX3" fmla="*/ 5599232 w 6867525"/>
                <a:gd name="connsiteY3" fmla="*/ 480274 h 3029073"/>
                <a:gd name="connsiteX4" fmla="*/ 6867525 w 6867525"/>
                <a:gd name="connsiteY4" fmla="*/ 714498 h 3029073"/>
                <a:gd name="connsiteX0" fmla="*/ 0 w 6867525"/>
                <a:gd name="connsiteY0" fmla="*/ 3029046 h 3029046"/>
                <a:gd name="connsiteX1" fmla="*/ 2242779 w 6867525"/>
                <a:gd name="connsiteY1" fmla="*/ 1736167 h 3029046"/>
                <a:gd name="connsiteX2" fmla="*/ 4676775 w 6867525"/>
                <a:gd name="connsiteY2" fmla="*/ 96 h 3029046"/>
                <a:gd name="connsiteX3" fmla="*/ 5599232 w 6867525"/>
                <a:gd name="connsiteY3" fmla="*/ 480247 h 3029046"/>
                <a:gd name="connsiteX4" fmla="*/ 6867525 w 6867525"/>
                <a:gd name="connsiteY4" fmla="*/ 714471 h 3029046"/>
                <a:gd name="connsiteX0" fmla="*/ 0 w 6867525"/>
                <a:gd name="connsiteY0" fmla="*/ 3029057 h 3029057"/>
                <a:gd name="connsiteX1" fmla="*/ 2242779 w 6867525"/>
                <a:gd name="connsiteY1" fmla="*/ 1736178 h 3029057"/>
                <a:gd name="connsiteX2" fmla="*/ 4676775 w 6867525"/>
                <a:gd name="connsiteY2" fmla="*/ 107 h 3029057"/>
                <a:gd name="connsiteX3" fmla="*/ 5599232 w 6867525"/>
                <a:gd name="connsiteY3" fmla="*/ 480258 h 3029057"/>
                <a:gd name="connsiteX4" fmla="*/ 6867525 w 6867525"/>
                <a:gd name="connsiteY4" fmla="*/ 714482 h 3029057"/>
                <a:gd name="connsiteX0" fmla="*/ 0 w 6867525"/>
                <a:gd name="connsiteY0" fmla="*/ 3029048 h 3029048"/>
                <a:gd name="connsiteX1" fmla="*/ 2242779 w 6867525"/>
                <a:gd name="connsiteY1" fmla="*/ 1736169 h 3029048"/>
                <a:gd name="connsiteX2" fmla="*/ 4619383 w 6867525"/>
                <a:gd name="connsiteY2" fmla="*/ 97 h 3029048"/>
                <a:gd name="connsiteX3" fmla="*/ 5599232 w 6867525"/>
                <a:gd name="connsiteY3" fmla="*/ 480249 h 3029048"/>
                <a:gd name="connsiteX4" fmla="*/ 6867525 w 6867525"/>
                <a:gd name="connsiteY4" fmla="*/ 714473 h 3029048"/>
                <a:gd name="connsiteX0" fmla="*/ 0 w 6867525"/>
                <a:gd name="connsiteY0" fmla="*/ 3029046 h 3029046"/>
                <a:gd name="connsiteX1" fmla="*/ 2242779 w 6867525"/>
                <a:gd name="connsiteY1" fmla="*/ 1736167 h 3029046"/>
                <a:gd name="connsiteX2" fmla="*/ 4619383 w 6867525"/>
                <a:gd name="connsiteY2" fmla="*/ 95 h 3029046"/>
                <a:gd name="connsiteX3" fmla="*/ 5599232 w 6867525"/>
                <a:gd name="connsiteY3" fmla="*/ 480247 h 3029046"/>
                <a:gd name="connsiteX4" fmla="*/ 6867525 w 6867525"/>
                <a:gd name="connsiteY4" fmla="*/ 714471 h 3029046"/>
                <a:gd name="connsiteX0" fmla="*/ 0 w 6867525"/>
                <a:gd name="connsiteY0" fmla="*/ 3034961 h 3034961"/>
                <a:gd name="connsiteX1" fmla="*/ 2242779 w 6867525"/>
                <a:gd name="connsiteY1" fmla="*/ 1742082 h 3034961"/>
                <a:gd name="connsiteX2" fmla="*/ 4619383 w 6867525"/>
                <a:gd name="connsiteY2" fmla="*/ 6010 h 3034961"/>
                <a:gd name="connsiteX3" fmla="*/ 5599232 w 6867525"/>
                <a:gd name="connsiteY3" fmla="*/ 486162 h 3034961"/>
                <a:gd name="connsiteX4" fmla="*/ 6867525 w 6867525"/>
                <a:gd name="connsiteY4" fmla="*/ 720386 h 303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525" h="3034961">
                  <a:moveTo>
                    <a:pt x="0" y="3034961"/>
                  </a:moveTo>
                  <a:cubicBezTo>
                    <a:pt x="932656" y="2707936"/>
                    <a:pt x="1472882" y="2246907"/>
                    <a:pt x="2242779" y="1742082"/>
                  </a:cubicBezTo>
                  <a:cubicBezTo>
                    <a:pt x="3012676" y="1237257"/>
                    <a:pt x="4174760" y="67117"/>
                    <a:pt x="4619383" y="6010"/>
                  </a:cubicBezTo>
                  <a:cubicBezTo>
                    <a:pt x="5064006" y="-55097"/>
                    <a:pt x="5224542" y="367099"/>
                    <a:pt x="5599232" y="486162"/>
                  </a:cubicBezTo>
                  <a:cubicBezTo>
                    <a:pt x="5973922" y="605225"/>
                    <a:pt x="6364287" y="698954"/>
                    <a:pt x="6867525" y="7203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28E164-F87F-4342-9A8B-44D66602A08D}"/>
                </a:ext>
              </a:extLst>
            </p:cNvPr>
            <p:cNvSpPr txBox="1"/>
            <p:nvPr/>
          </p:nvSpPr>
          <p:spPr>
            <a:xfrm>
              <a:off x="7804202" y="2563531"/>
              <a:ext cx="117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ΥΓΡΟ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6E886B-D79A-4995-B327-1202B0222B92}"/>
                </a:ext>
              </a:extLst>
            </p:cNvPr>
            <p:cNvSpPr txBox="1"/>
            <p:nvPr/>
          </p:nvSpPr>
          <p:spPr>
            <a:xfrm>
              <a:off x="7929630" y="1329460"/>
              <a:ext cx="117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ΑΤΜΟΣ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E7E8CD-6A5D-4206-99CE-C70BAC771653}"/>
                </a:ext>
              </a:extLst>
            </p:cNvPr>
            <p:cNvSpPr txBox="1"/>
            <p:nvPr/>
          </p:nvSpPr>
          <p:spPr>
            <a:xfrm>
              <a:off x="9530865" y="4031254"/>
              <a:ext cx="1291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endParaRPr lang="el-GR" sz="2400" i="1" baseline="30000" dirty="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10DD436-DD22-46C6-A187-34298AE3C329}"/>
              </a:ext>
            </a:extLst>
          </p:cNvPr>
          <p:cNvSpPr txBox="1"/>
          <p:nvPr/>
        </p:nvSpPr>
        <p:spPr>
          <a:xfrm>
            <a:off x="9410688" y="4342095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l-GR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8F8BE77-A762-41E8-A62D-6A29C7BCD5A6}"/>
              </a:ext>
            </a:extLst>
          </p:cNvPr>
          <p:cNvSpPr txBox="1"/>
          <p:nvPr/>
        </p:nvSpPr>
        <p:spPr>
          <a:xfrm>
            <a:off x="9421248" y="6177790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endParaRPr lang="el-GR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5E8B68-EA81-4E44-BF98-048DFC4B074B}"/>
              </a:ext>
            </a:extLst>
          </p:cNvPr>
          <p:cNvSpPr txBox="1"/>
          <p:nvPr/>
        </p:nvSpPr>
        <p:spPr>
          <a:xfrm>
            <a:off x="9718469" y="6478078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endParaRPr lang="el-GR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267A56-BA19-42BD-BCD1-1B562EE54034}"/>
              </a:ext>
            </a:extLst>
          </p:cNvPr>
          <p:cNvSpPr txBox="1"/>
          <p:nvPr/>
        </p:nvSpPr>
        <p:spPr>
          <a:xfrm>
            <a:off x="11589380" y="6478078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l-GR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981384-C337-4FD5-AD20-8AAFFD8A1765}"/>
              </a:ext>
            </a:extLst>
          </p:cNvPr>
          <p:cNvSpPr txBox="1"/>
          <p:nvPr/>
        </p:nvSpPr>
        <p:spPr>
          <a:xfrm>
            <a:off x="10452622" y="6478078"/>
            <a:ext cx="38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baseline="-25000" dirty="0"/>
              <a:t>1</a:t>
            </a:r>
            <a:endParaRPr lang="el-GR" sz="1400" dirty="0"/>
          </a:p>
        </p:txBody>
      </p: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FF9F5748-09D1-4E4A-A3C3-00EA441BB881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11157554" y="5028565"/>
            <a:ext cx="7322" cy="145700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Ευθεία γραμμή σύνδεσης 90">
            <a:extLst>
              <a:ext uri="{FF2B5EF4-FFF2-40B4-BE49-F238E27FC236}">
                <a16:creationId xmlns:a16="http://schemas.microsoft.com/office/drawing/2014/main" id="{9D5E5C80-0970-4D29-8943-08D84A9DB3A1}"/>
              </a:ext>
            </a:extLst>
          </p:cNvPr>
          <p:cNvCxnSpPr/>
          <p:nvPr/>
        </p:nvCxnSpPr>
        <p:spPr>
          <a:xfrm flipV="1">
            <a:off x="9697349" y="4342095"/>
            <a:ext cx="2147465" cy="214347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Ελεύθερη σχεδίαση: Σχήμα 91">
            <a:extLst>
              <a:ext uri="{FF2B5EF4-FFF2-40B4-BE49-F238E27FC236}">
                <a16:creationId xmlns:a16="http://schemas.microsoft.com/office/drawing/2014/main" id="{4E4C3409-5016-4B7E-A76F-151B78E24811}"/>
              </a:ext>
            </a:extLst>
          </p:cNvPr>
          <p:cNvSpPr/>
          <p:nvPr/>
        </p:nvSpPr>
        <p:spPr>
          <a:xfrm>
            <a:off x="9713564" y="4366260"/>
            <a:ext cx="2141220" cy="2125980"/>
          </a:xfrm>
          <a:custGeom>
            <a:avLst/>
            <a:gdLst>
              <a:gd name="connsiteX0" fmla="*/ 0 w 2141220"/>
              <a:gd name="connsiteY0" fmla="*/ 2125980 h 2125980"/>
              <a:gd name="connsiteX1" fmla="*/ 579120 w 2141220"/>
              <a:gd name="connsiteY1" fmla="*/ 944880 h 2125980"/>
              <a:gd name="connsiteX2" fmla="*/ 1463040 w 2141220"/>
              <a:gd name="connsiteY2" fmla="*/ 678180 h 2125980"/>
              <a:gd name="connsiteX3" fmla="*/ 1897380 w 2141220"/>
              <a:gd name="connsiteY3" fmla="*/ 464820 h 2125980"/>
              <a:gd name="connsiteX4" fmla="*/ 2141220 w 2141220"/>
              <a:gd name="connsiteY4" fmla="*/ 0 h 2125980"/>
              <a:gd name="connsiteX0" fmla="*/ 0 w 2141220"/>
              <a:gd name="connsiteY0" fmla="*/ 2125980 h 2125980"/>
              <a:gd name="connsiteX1" fmla="*/ 579120 w 2141220"/>
              <a:gd name="connsiteY1" fmla="*/ 944880 h 2125980"/>
              <a:gd name="connsiteX2" fmla="*/ 1443990 w 2141220"/>
              <a:gd name="connsiteY2" fmla="*/ 662305 h 2125980"/>
              <a:gd name="connsiteX3" fmla="*/ 1897380 w 2141220"/>
              <a:gd name="connsiteY3" fmla="*/ 464820 h 2125980"/>
              <a:gd name="connsiteX4" fmla="*/ 2141220 w 2141220"/>
              <a:gd name="connsiteY4" fmla="*/ 0 h 2125980"/>
              <a:gd name="connsiteX0" fmla="*/ 0 w 2141220"/>
              <a:gd name="connsiteY0" fmla="*/ 2125980 h 2125980"/>
              <a:gd name="connsiteX1" fmla="*/ 579120 w 2141220"/>
              <a:gd name="connsiteY1" fmla="*/ 944880 h 2125980"/>
              <a:gd name="connsiteX2" fmla="*/ 1443990 w 2141220"/>
              <a:gd name="connsiteY2" fmla="*/ 662305 h 2125980"/>
              <a:gd name="connsiteX3" fmla="*/ 1897380 w 2141220"/>
              <a:gd name="connsiteY3" fmla="*/ 464820 h 2125980"/>
              <a:gd name="connsiteX4" fmla="*/ 2141220 w 2141220"/>
              <a:gd name="connsiteY4" fmla="*/ 0 h 212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220" h="2125980">
                <a:moveTo>
                  <a:pt x="0" y="2125980"/>
                </a:moveTo>
                <a:cubicBezTo>
                  <a:pt x="167640" y="1656080"/>
                  <a:pt x="338455" y="1188826"/>
                  <a:pt x="579120" y="944880"/>
                </a:cubicBezTo>
                <a:cubicBezTo>
                  <a:pt x="819785" y="700934"/>
                  <a:pt x="1211580" y="726440"/>
                  <a:pt x="1443990" y="662305"/>
                </a:cubicBezTo>
                <a:cubicBezTo>
                  <a:pt x="1676400" y="598170"/>
                  <a:pt x="1784350" y="577850"/>
                  <a:pt x="1897380" y="464820"/>
                </a:cubicBezTo>
                <a:cubicBezTo>
                  <a:pt x="2010410" y="351790"/>
                  <a:pt x="2075815" y="175895"/>
                  <a:pt x="2141220" y="0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B2D07A-186E-47CF-AB4C-CC1ACC618468}"/>
              </a:ext>
            </a:extLst>
          </p:cNvPr>
          <p:cNvSpPr txBox="1"/>
          <p:nvPr/>
        </p:nvSpPr>
        <p:spPr>
          <a:xfrm>
            <a:off x="9317951" y="5573451"/>
            <a:ext cx="38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baseline="-25000" dirty="0"/>
              <a:t>1</a:t>
            </a:r>
            <a:endParaRPr lang="el-GR" sz="1400" dirty="0"/>
          </a:p>
        </p:txBody>
      </p:sp>
      <p:cxnSp>
        <p:nvCxnSpPr>
          <p:cNvPr id="95" name="Ευθεία γραμμή σύνδεσης 94">
            <a:extLst>
              <a:ext uri="{FF2B5EF4-FFF2-40B4-BE49-F238E27FC236}">
                <a16:creationId xmlns:a16="http://schemas.microsoft.com/office/drawing/2014/main" id="{116345DC-2B10-4A90-B89B-84EF50BA9D5C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9718469" y="5028565"/>
            <a:ext cx="1439085" cy="16896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E7C3641-AF07-498A-9979-8B5B10B5F2F0}"/>
              </a:ext>
            </a:extLst>
          </p:cNvPr>
          <p:cNvSpPr txBox="1"/>
          <p:nvPr/>
        </p:nvSpPr>
        <p:spPr>
          <a:xfrm>
            <a:off x="9310434" y="4891571"/>
            <a:ext cx="49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</a:t>
            </a:r>
            <a:r>
              <a:rPr lang="en-US" sz="1400" b="1" baseline="-25000" dirty="0"/>
              <a:t>1</a:t>
            </a:r>
            <a:r>
              <a:rPr lang="en-US" sz="1400" b="1" baseline="30000" dirty="0"/>
              <a:t>az</a:t>
            </a:r>
            <a:endParaRPr lang="el-GR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F8C312F-502B-48F2-8543-0C840A99C118}"/>
              </a:ext>
            </a:extLst>
          </p:cNvPr>
          <p:cNvSpPr txBox="1"/>
          <p:nvPr/>
        </p:nvSpPr>
        <p:spPr>
          <a:xfrm>
            <a:off x="11023420" y="6478078"/>
            <a:ext cx="44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</a:t>
            </a:r>
            <a:r>
              <a:rPr lang="en-US" sz="1400" b="1" baseline="-25000" dirty="0"/>
              <a:t>1</a:t>
            </a:r>
            <a:r>
              <a:rPr lang="en-US" sz="1400" b="1" baseline="30000" dirty="0"/>
              <a:t>az</a:t>
            </a:r>
            <a:endParaRPr lang="el-GR" sz="1400" b="1" dirty="0"/>
          </a:p>
        </p:txBody>
      </p:sp>
      <p:sp>
        <p:nvSpPr>
          <p:cNvPr id="102" name="Βέλος: Με γωνία προς τα επάνω 101">
            <a:extLst>
              <a:ext uri="{FF2B5EF4-FFF2-40B4-BE49-F238E27FC236}">
                <a16:creationId xmlns:a16="http://schemas.microsoft.com/office/drawing/2014/main" id="{21C71436-BF7F-4A68-9F2F-E25C4081764F}"/>
              </a:ext>
            </a:extLst>
          </p:cNvPr>
          <p:cNvSpPr/>
          <p:nvPr/>
        </p:nvSpPr>
        <p:spPr>
          <a:xfrm rot="10800000" flipH="1">
            <a:off x="11023420" y="3053291"/>
            <a:ext cx="720000" cy="720000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6A38ED-E918-4E6F-BE88-8CAB308F373B}"/>
              </a:ext>
            </a:extLst>
          </p:cNvPr>
          <p:cNvSpPr txBox="1"/>
          <p:nvPr/>
        </p:nvSpPr>
        <p:spPr>
          <a:xfrm>
            <a:off x="6660694" y="4611828"/>
            <a:ext cx="24638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el-GR" sz="2000" b="1" i="1" dirty="0"/>
              <a:t>Παραδείγματα: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CH</a:t>
            </a:r>
            <a:r>
              <a:rPr lang="en-US" sz="2000" baseline="-25000" dirty="0"/>
              <a:t>3</a:t>
            </a:r>
            <a:r>
              <a:rPr lang="en-US" sz="2000" dirty="0"/>
              <a:t>OH – CCl</a:t>
            </a:r>
            <a:r>
              <a:rPr lang="en-US" sz="2000" baseline="-25000" dirty="0"/>
              <a:t>4</a:t>
            </a:r>
            <a:endParaRPr lang="en-US" sz="2000" dirty="0"/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CHCl</a:t>
            </a:r>
            <a:r>
              <a:rPr lang="en-US" sz="2000" baseline="-25000" dirty="0"/>
              <a:t>3</a:t>
            </a:r>
            <a:r>
              <a:rPr lang="en-US" sz="2000" dirty="0"/>
              <a:t> – CH</a:t>
            </a:r>
            <a:r>
              <a:rPr lang="en-US" sz="2000" baseline="-25000" dirty="0"/>
              <a:t>3</a:t>
            </a:r>
            <a:r>
              <a:rPr lang="en-US" sz="2000" dirty="0"/>
              <a:t>OH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CH</a:t>
            </a:r>
            <a:r>
              <a:rPr lang="en-US" sz="2000" baseline="-25000" dirty="0"/>
              <a:t>3</a:t>
            </a:r>
            <a:r>
              <a:rPr lang="en-US" sz="2000" dirty="0"/>
              <a:t>COC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 –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OH –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CS</a:t>
            </a:r>
            <a:r>
              <a:rPr lang="en-US" sz="2000" baseline="-25000" dirty="0"/>
              <a:t>2</a:t>
            </a:r>
            <a:r>
              <a:rPr lang="en-US" sz="2000" dirty="0"/>
              <a:t> – CH</a:t>
            </a:r>
            <a:r>
              <a:rPr lang="en-US" sz="2000" baseline="-25000" dirty="0"/>
              <a:t>3</a:t>
            </a:r>
            <a:r>
              <a:rPr lang="en-US" sz="2000" dirty="0"/>
              <a:t>COCH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8A8E349-FC7D-4701-AC04-B3FD3C657D57}"/>
              </a:ext>
            </a:extLst>
          </p:cNvPr>
          <p:cNvSpPr txBox="1"/>
          <p:nvPr/>
        </p:nvSpPr>
        <p:spPr>
          <a:xfrm>
            <a:off x="421267" y="4611828"/>
            <a:ext cx="59426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u="sng" dirty="0" err="1"/>
              <a:t>Αζεότροπο</a:t>
            </a:r>
            <a:r>
              <a:rPr lang="el-GR" sz="2400" b="1" u="sng" dirty="0"/>
              <a:t> ελαχίστου σημείου ζέσεως:</a:t>
            </a:r>
          </a:p>
          <a:p>
            <a:r>
              <a:rPr lang="el-GR" sz="2400" dirty="0"/>
              <a:t>Πολύ θετικές αποκλίσεις, δηλ.,</a:t>
            </a:r>
          </a:p>
          <a:p>
            <a:r>
              <a:rPr lang="el-GR" sz="2400" dirty="0"/>
              <a:t>οι </a:t>
            </a:r>
            <a:r>
              <a:rPr lang="el-GR" sz="2400" b="1" dirty="0"/>
              <a:t>αλληλεπιδράσεις 1 – 2 είναι πολύ λιγότερο ευνοϊκές</a:t>
            </a:r>
            <a:r>
              <a:rPr lang="el-GR" sz="2400" dirty="0"/>
              <a:t> από τις 1 – 1 και 2 – 2</a:t>
            </a:r>
            <a:endParaRPr lang="el-GR" sz="2400" i="1" dirty="0"/>
          </a:p>
          <a:p>
            <a:r>
              <a:rPr lang="el-GR" sz="2400" i="1" dirty="0"/>
              <a:t>(Ανάμιξη </a:t>
            </a:r>
            <a:r>
              <a:rPr lang="el-GR" sz="2400" i="1" dirty="0" err="1"/>
              <a:t>ενδόθερμη</a:t>
            </a:r>
            <a:r>
              <a:rPr lang="el-GR" sz="2400" i="1" dirty="0"/>
              <a:t>)</a:t>
            </a:r>
            <a:endParaRPr lang="en-US" sz="2800" i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6A8F07C-32B3-46A6-93F4-FB33DE0656A2}"/>
              </a:ext>
            </a:extLst>
          </p:cNvPr>
          <p:cNvSpPr txBox="1"/>
          <p:nvPr/>
        </p:nvSpPr>
        <p:spPr>
          <a:xfrm>
            <a:off x="9700753" y="4318293"/>
            <a:ext cx="113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 = </a:t>
            </a:r>
            <a:r>
              <a:rPr lang="el-GR" sz="1200" i="1" dirty="0" err="1"/>
              <a:t>σταθ</a:t>
            </a:r>
            <a:r>
              <a:rPr lang="el-GR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7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C3CDAB1F-50E2-4A9A-B86A-AD3625F42859}"/>
              </a:ext>
            </a:extLst>
          </p:cNvPr>
          <p:cNvSpPr/>
          <p:nvPr/>
        </p:nvSpPr>
        <p:spPr>
          <a:xfrm>
            <a:off x="9710849" y="4342095"/>
            <a:ext cx="2143631" cy="2143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39878E-AECC-4ABA-9A27-3F56437E415E}"/>
              </a:ext>
            </a:extLst>
          </p:cNvPr>
          <p:cNvSpPr txBox="1"/>
          <p:nvPr/>
        </p:nvSpPr>
        <p:spPr>
          <a:xfrm>
            <a:off x="9410688" y="4342095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l-GR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E6A6F2-B3AD-4B59-904E-E93DA9161B9F}"/>
              </a:ext>
            </a:extLst>
          </p:cNvPr>
          <p:cNvSpPr txBox="1"/>
          <p:nvPr/>
        </p:nvSpPr>
        <p:spPr>
          <a:xfrm>
            <a:off x="9421248" y="6177790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endParaRPr lang="el-GR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A88130-0599-4FA2-AEA2-0FD2494ADCB0}"/>
              </a:ext>
            </a:extLst>
          </p:cNvPr>
          <p:cNvSpPr txBox="1"/>
          <p:nvPr/>
        </p:nvSpPr>
        <p:spPr>
          <a:xfrm>
            <a:off x="9700753" y="4318293"/>
            <a:ext cx="113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 = </a:t>
            </a:r>
            <a:r>
              <a:rPr lang="el-GR" sz="1200" i="1" dirty="0" err="1"/>
              <a:t>σταθ</a:t>
            </a:r>
            <a:r>
              <a:rPr lang="el-GR" sz="1200" i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>
            <a:extLst>
              <a:ext uri="{FF2B5EF4-FFF2-40B4-BE49-F238E27FC236}">
                <a16:creationId xmlns:a16="http://schemas.microsoft.com/office/drawing/2014/main" id="{DE7AA3F9-48FA-4E08-BC29-9BF6AF602005}"/>
              </a:ext>
            </a:extLst>
          </p:cNvPr>
          <p:cNvSpPr/>
          <p:nvPr/>
        </p:nvSpPr>
        <p:spPr>
          <a:xfrm>
            <a:off x="6231826" y="749199"/>
            <a:ext cx="4266894" cy="3040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77DBB0-FE56-4C56-98B6-A0D4CC7E0855}"/>
              </a:ext>
            </a:extLst>
          </p:cNvPr>
          <p:cNvSpPr txBox="1"/>
          <p:nvPr/>
        </p:nvSpPr>
        <p:spPr>
          <a:xfrm>
            <a:off x="10508725" y="2324466"/>
            <a:ext cx="59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Τ</a:t>
            </a:r>
            <a:r>
              <a:rPr lang="en-US" sz="2400" i="1" baseline="-25000" dirty="0"/>
              <a:t>1</a:t>
            </a:r>
            <a:r>
              <a:rPr lang="en-US" sz="2400" i="1" baseline="30000" dirty="0"/>
              <a:t>b</a:t>
            </a:r>
            <a:endParaRPr lang="el-GR" sz="2400" i="1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0EEDC2-821C-4383-9A7F-02A1020D8A46}"/>
              </a:ext>
            </a:extLst>
          </p:cNvPr>
          <p:cNvSpPr txBox="1"/>
          <p:nvPr/>
        </p:nvSpPr>
        <p:spPr>
          <a:xfrm>
            <a:off x="5609564" y="1220087"/>
            <a:ext cx="61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</a:t>
            </a:r>
            <a:r>
              <a:rPr lang="el-GR" sz="2400" i="1" baseline="-25000" dirty="0"/>
              <a:t>2</a:t>
            </a:r>
            <a:r>
              <a:rPr lang="en-US" sz="2400" i="1" baseline="30000" dirty="0"/>
              <a:t>b</a:t>
            </a:r>
            <a:endParaRPr lang="el-GR" sz="2400" i="1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1C6812-8C2B-4C33-8F7D-A949FBCE821E}"/>
              </a:ext>
            </a:extLst>
          </p:cNvPr>
          <p:cNvSpPr txBox="1"/>
          <p:nvPr/>
        </p:nvSpPr>
        <p:spPr>
          <a:xfrm rot="16200000">
            <a:off x="5775145" y="2278920"/>
            <a:ext cx="456683" cy="43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</a:t>
            </a:r>
            <a:endParaRPr lang="el-GR" sz="2400" i="1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2F8264-C4E8-4F76-B5CB-1DAD1BDCBD43}"/>
              </a:ext>
            </a:extLst>
          </p:cNvPr>
          <p:cNvSpPr txBox="1"/>
          <p:nvPr/>
        </p:nvSpPr>
        <p:spPr>
          <a:xfrm>
            <a:off x="8574354" y="3814417"/>
            <a:ext cx="859415" cy="36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y</a:t>
            </a:r>
            <a:r>
              <a:rPr lang="en-US" sz="2400" i="1" baseline="-25000" dirty="0"/>
              <a:t>1</a:t>
            </a:r>
            <a:endParaRPr lang="el-GR" sz="2400" i="1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7FA389-3B85-4F30-B39E-CF4F027AF9CB}"/>
              </a:ext>
            </a:extLst>
          </p:cNvPr>
          <p:cNvSpPr txBox="1"/>
          <p:nvPr/>
        </p:nvSpPr>
        <p:spPr>
          <a:xfrm>
            <a:off x="5998959" y="3814416"/>
            <a:ext cx="456683" cy="36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0</a:t>
            </a:r>
            <a:endParaRPr lang="el-GR" sz="2400" i="1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8D549A-CD8F-426E-9EA5-73B6B040AB88}"/>
              </a:ext>
            </a:extLst>
          </p:cNvPr>
          <p:cNvSpPr txBox="1"/>
          <p:nvPr/>
        </p:nvSpPr>
        <p:spPr>
          <a:xfrm>
            <a:off x="10270378" y="3814416"/>
            <a:ext cx="456683" cy="36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1</a:t>
            </a:r>
            <a:endParaRPr lang="el-GR" sz="2400" i="1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DCB65-5F44-47E2-9822-C6EB54AC429D}"/>
              </a:ext>
            </a:extLst>
          </p:cNvPr>
          <p:cNvSpPr txBox="1"/>
          <p:nvPr/>
        </p:nvSpPr>
        <p:spPr>
          <a:xfrm>
            <a:off x="9441568" y="778626"/>
            <a:ext cx="1093696" cy="34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 = </a:t>
            </a:r>
            <a:r>
              <a:rPr lang="el-GR" i="1" dirty="0" err="1"/>
              <a:t>σταθ</a:t>
            </a:r>
            <a:r>
              <a:rPr lang="el-GR" i="1" dirty="0"/>
              <a:t>.</a:t>
            </a:r>
            <a:endParaRPr lang="el-GR" i="1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6414F-9AE8-46F3-91C2-4633305383E0}"/>
              </a:ext>
            </a:extLst>
          </p:cNvPr>
          <p:cNvSpPr txBox="1"/>
          <p:nvPr/>
        </p:nvSpPr>
        <p:spPr>
          <a:xfrm>
            <a:off x="5770618" y="3609651"/>
            <a:ext cx="456683" cy="36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0</a:t>
            </a:r>
            <a:endParaRPr lang="el-GR" sz="2400" i="1" baseline="-25000" dirty="0"/>
          </a:p>
        </p:txBody>
      </p:sp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78EEB5E6-2D1A-4E16-8BAD-C977475FED11}"/>
              </a:ext>
            </a:extLst>
          </p:cNvPr>
          <p:cNvCxnSpPr>
            <a:cxnSpLocks/>
          </p:cNvCxnSpPr>
          <p:nvPr/>
        </p:nvCxnSpPr>
        <p:spPr>
          <a:xfrm flipV="1">
            <a:off x="7343155" y="1047677"/>
            <a:ext cx="0" cy="273749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Ελεύθερη σχεδίαση: Σχήμα 54">
            <a:extLst>
              <a:ext uri="{FF2B5EF4-FFF2-40B4-BE49-F238E27FC236}">
                <a16:creationId xmlns:a16="http://schemas.microsoft.com/office/drawing/2014/main" id="{9E918BD2-FD4D-4EA4-AC6D-1A297F88BA39}"/>
              </a:ext>
            </a:extLst>
          </p:cNvPr>
          <p:cNvSpPr/>
          <p:nvPr/>
        </p:nvSpPr>
        <p:spPr>
          <a:xfrm flipH="1">
            <a:off x="6235962" y="986037"/>
            <a:ext cx="4259747" cy="1524379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  <a:gd name="connsiteX0" fmla="*/ 0 w 6870700"/>
              <a:gd name="connsiteY0" fmla="*/ 3031502 h 3031502"/>
              <a:gd name="connsiteX1" fmla="*/ 3580430 w 6870700"/>
              <a:gd name="connsiteY1" fmla="*/ 148603 h 3031502"/>
              <a:gd name="connsiteX2" fmla="*/ 6870700 w 6870700"/>
              <a:gd name="connsiteY2" fmla="*/ 707402 h 3031502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  <a:gd name="connsiteX0" fmla="*/ 0 w 6870700"/>
              <a:gd name="connsiteY0" fmla="*/ 2895702 h 2895702"/>
              <a:gd name="connsiteX1" fmla="*/ 3788848 w 6870700"/>
              <a:gd name="connsiteY1" fmla="*/ 185707 h 2895702"/>
              <a:gd name="connsiteX2" fmla="*/ 6870700 w 6870700"/>
              <a:gd name="connsiteY2" fmla="*/ 571602 h 2895702"/>
              <a:gd name="connsiteX0" fmla="*/ 0 w 6870700"/>
              <a:gd name="connsiteY0" fmla="*/ 3097330 h 3097330"/>
              <a:gd name="connsiteX1" fmla="*/ 4265108 w 6870700"/>
              <a:gd name="connsiteY1" fmla="*/ 135739 h 3097330"/>
              <a:gd name="connsiteX2" fmla="*/ 6870700 w 6870700"/>
              <a:gd name="connsiteY2" fmla="*/ 773230 h 30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3097330">
                <a:moveTo>
                  <a:pt x="0" y="3097330"/>
                </a:moveTo>
                <a:cubicBezTo>
                  <a:pt x="1503891" y="1811455"/>
                  <a:pt x="3119991" y="523089"/>
                  <a:pt x="4265108" y="135739"/>
                </a:cubicBezTo>
                <a:cubicBezTo>
                  <a:pt x="5324136" y="-251612"/>
                  <a:pt x="6084358" y="262055"/>
                  <a:pt x="6870700" y="7732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57" name="Ελεύθερη σχεδίαση: Σχήμα 56">
            <a:extLst>
              <a:ext uri="{FF2B5EF4-FFF2-40B4-BE49-F238E27FC236}">
                <a16:creationId xmlns:a16="http://schemas.microsoft.com/office/drawing/2014/main" id="{50515B71-C2E1-45C5-A888-04150BFD1D5B}"/>
              </a:ext>
            </a:extLst>
          </p:cNvPr>
          <p:cNvSpPr/>
          <p:nvPr/>
        </p:nvSpPr>
        <p:spPr>
          <a:xfrm flipH="1">
            <a:off x="6230057" y="993527"/>
            <a:ext cx="4257778" cy="1520014"/>
          </a:xfrm>
          <a:custGeom>
            <a:avLst/>
            <a:gdLst>
              <a:gd name="connsiteX0" fmla="*/ 0 w 6867525"/>
              <a:gd name="connsiteY0" fmla="*/ 3040701 h 3040701"/>
              <a:gd name="connsiteX1" fmla="*/ 2552700 w 6867525"/>
              <a:gd name="connsiteY1" fmla="*/ 1935801 h 3040701"/>
              <a:gd name="connsiteX2" fmla="*/ 4124325 w 6867525"/>
              <a:gd name="connsiteY2" fmla="*/ 335601 h 3040701"/>
              <a:gd name="connsiteX3" fmla="*/ 4676775 w 6867525"/>
              <a:gd name="connsiteY3" fmla="*/ 11751 h 3040701"/>
              <a:gd name="connsiteX4" fmla="*/ 5495925 w 6867525"/>
              <a:gd name="connsiteY4" fmla="*/ 564201 h 3040701"/>
              <a:gd name="connsiteX5" fmla="*/ 6867525 w 6867525"/>
              <a:gd name="connsiteY5" fmla="*/ 726126 h 3040701"/>
              <a:gd name="connsiteX0" fmla="*/ 0 w 6867525"/>
              <a:gd name="connsiteY0" fmla="*/ 3029285 h 3029285"/>
              <a:gd name="connsiteX1" fmla="*/ 2552700 w 6867525"/>
              <a:gd name="connsiteY1" fmla="*/ 1924385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676775 w 6867525"/>
              <a:gd name="connsiteY2" fmla="*/ 335 h 3029285"/>
              <a:gd name="connsiteX3" fmla="*/ 5495925 w 6867525"/>
              <a:gd name="connsiteY3" fmla="*/ 552785 h 3029285"/>
              <a:gd name="connsiteX4" fmla="*/ 6867525 w 6867525"/>
              <a:gd name="connsiteY4" fmla="*/ 714710 h 3029285"/>
              <a:gd name="connsiteX0" fmla="*/ 0 w 6867525"/>
              <a:gd name="connsiteY0" fmla="*/ 3074680 h 3074680"/>
              <a:gd name="connsiteX1" fmla="*/ 2242779 w 6867525"/>
              <a:gd name="connsiteY1" fmla="*/ 1781801 h 3074680"/>
              <a:gd name="connsiteX2" fmla="*/ 4676775 w 6867525"/>
              <a:gd name="connsiteY2" fmla="*/ 45730 h 3074680"/>
              <a:gd name="connsiteX3" fmla="*/ 5599232 w 6867525"/>
              <a:gd name="connsiteY3" fmla="*/ 525881 h 3074680"/>
              <a:gd name="connsiteX4" fmla="*/ 6867525 w 6867525"/>
              <a:gd name="connsiteY4" fmla="*/ 760105 h 3074680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73 h 3029073"/>
              <a:gd name="connsiteX1" fmla="*/ 2242779 w 6867525"/>
              <a:gd name="connsiteY1" fmla="*/ 1736194 h 3029073"/>
              <a:gd name="connsiteX2" fmla="*/ 4676775 w 6867525"/>
              <a:gd name="connsiteY2" fmla="*/ 123 h 3029073"/>
              <a:gd name="connsiteX3" fmla="*/ 5599232 w 6867525"/>
              <a:gd name="connsiteY3" fmla="*/ 480274 h 3029073"/>
              <a:gd name="connsiteX4" fmla="*/ 6867525 w 6867525"/>
              <a:gd name="connsiteY4" fmla="*/ 714498 h 3029073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57 h 3029057"/>
              <a:gd name="connsiteX1" fmla="*/ 2242779 w 6867525"/>
              <a:gd name="connsiteY1" fmla="*/ 1736178 h 3029057"/>
              <a:gd name="connsiteX2" fmla="*/ 4676775 w 6867525"/>
              <a:gd name="connsiteY2" fmla="*/ 107 h 3029057"/>
              <a:gd name="connsiteX3" fmla="*/ 5599232 w 6867525"/>
              <a:gd name="connsiteY3" fmla="*/ 480258 h 3029057"/>
              <a:gd name="connsiteX4" fmla="*/ 6867525 w 6867525"/>
              <a:gd name="connsiteY4" fmla="*/ 714482 h 3029057"/>
              <a:gd name="connsiteX0" fmla="*/ 0 w 6867525"/>
              <a:gd name="connsiteY0" fmla="*/ 3029048 h 3029048"/>
              <a:gd name="connsiteX1" fmla="*/ 2242779 w 6867525"/>
              <a:gd name="connsiteY1" fmla="*/ 1736169 h 3029048"/>
              <a:gd name="connsiteX2" fmla="*/ 4619383 w 6867525"/>
              <a:gd name="connsiteY2" fmla="*/ 97 h 3029048"/>
              <a:gd name="connsiteX3" fmla="*/ 5599232 w 6867525"/>
              <a:gd name="connsiteY3" fmla="*/ 480249 h 3029048"/>
              <a:gd name="connsiteX4" fmla="*/ 6867525 w 6867525"/>
              <a:gd name="connsiteY4" fmla="*/ 714473 h 3029048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19383 w 6867525"/>
              <a:gd name="connsiteY2" fmla="*/ 95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34961 h 3034961"/>
              <a:gd name="connsiteX1" fmla="*/ 2242779 w 6867525"/>
              <a:gd name="connsiteY1" fmla="*/ 1742082 h 3034961"/>
              <a:gd name="connsiteX2" fmla="*/ 4619383 w 6867525"/>
              <a:gd name="connsiteY2" fmla="*/ 6010 h 3034961"/>
              <a:gd name="connsiteX3" fmla="*/ 5599232 w 6867525"/>
              <a:gd name="connsiteY3" fmla="*/ 486162 h 3034961"/>
              <a:gd name="connsiteX4" fmla="*/ 6867525 w 6867525"/>
              <a:gd name="connsiteY4" fmla="*/ 720386 h 3034961"/>
              <a:gd name="connsiteX0" fmla="*/ 0 w 6867525"/>
              <a:gd name="connsiteY0" fmla="*/ 2882425 h 2882425"/>
              <a:gd name="connsiteX1" fmla="*/ 2242779 w 6867525"/>
              <a:gd name="connsiteY1" fmla="*/ 1589546 h 2882425"/>
              <a:gd name="connsiteX2" fmla="*/ 5041871 w 6867525"/>
              <a:gd name="connsiteY2" fmla="*/ 8302 h 2882425"/>
              <a:gd name="connsiteX3" fmla="*/ 5599232 w 6867525"/>
              <a:gd name="connsiteY3" fmla="*/ 333626 h 2882425"/>
              <a:gd name="connsiteX4" fmla="*/ 6867525 w 6867525"/>
              <a:gd name="connsiteY4" fmla="*/ 567850 h 2882425"/>
              <a:gd name="connsiteX0" fmla="*/ 0 w 6867525"/>
              <a:gd name="connsiteY0" fmla="*/ 2916668 h 2916668"/>
              <a:gd name="connsiteX1" fmla="*/ 2242779 w 6867525"/>
              <a:gd name="connsiteY1" fmla="*/ 1623789 h 2916668"/>
              <a:gd name="connsiteX2" fmla="*/ 5041871 w 6867525"/>
              <a:gd name="connsiteY2" fmla="*/ 42545 h 2916668"/>
              <a:gd name="connsiteX3" fmla="*/ 5906497 w 6867525"/>
              <a:gd name="connsiteY3" fmla="*/ 464636 h 2916668"/>
              <a:gd name="connsiteX4" fmla="*/ 6867525 w 6867525"/>
              <a:gd name="connsiteY4" fmla="*/ 602093 h 2916668"/>
              <a:gd name="connsiteX0" fmla="*/ 0 w 6867525"/>
              <a:gd name="connsiteY0" fmla="*/ 2876248 h 2876248"/>
              <a:gd name="connsiteX1" fmla="*/ 2242779 w 6867525"/>
              <a:gd name="connsiteY1" fmla="*/ 1583369 h 2876248"/>
              <a:gd name="connsiteX2" fmla="*/ 5041871 w 6867525"/>
              <a:gd name="connsiteY2" fmla="*/ 2125 h 2876248"/>
              <a:gd name="connsiteX3" fmla="*/ 5906497 w 6867525"/>
              <a:gd name="connsiteY3" fmla="*/ 424216 h 2876248"/>
              <a:gd name="connsiteX4" fmla="*/ 6867525 w 6867525"/>
              <a:gd name="connsiteY4" fmla="*/ 561673 h 2876248"/>
              <a:gd name="connsiteX0" fmla="*/ 0 w 6867525"/>
              <a:gd name="connsiteY0" fmla="*/ 2916670 h 2916670"/>
              <a:gd name="connsiteX1" fmla="*/ 2242779 w 6867525"/>
              <a:gd name="connsiteY1" fmla="*/ 1623791 h 2916670"/>
              <a:gd name="connsiteX2" fmla="*/ 5041871 w 6867525"/>
              <a:gd name="connsiteY2" fmla="*/ 42547 h 2916670"/>
              <a:gd name="connsiteX3" fmla="*/ 5906497 w 6867525"/>
              <a:gd name="connsiteY3" fmla="*/ 464638 h 2916670"/>
              <a:gd name="connsiteX4" fmla="*/ 6867525 w 6867525"/>
              <a:gd name="connsiteY4" fmla="*/ 602095 h 2916670"/>
              <a:gd name="connsiteX0" fmla="*/ 0 w 6867525"/>
              <a:gd name="connsiteY0" fmla="*/ 2919777 h 2919777"/>
              <a:gd name="connsiteX1" fmla="*/ 2242779 w 6867525"/>
              <a:gd name="connsiteY1" fmla="*/ 1626898 h 2919777"/>
              <a:gd name="connsiteX2" fmla="*/ 5041871 w 6867525"/>
              <a:gd name="connsiteY2" fmla="*/ 45654 h 2919777"/>
              <a:gd name="connsiteX3" fmla="*/ 5906497 w 6867525"/>
              <a:gd name="connsiteY3" fmla="*/ 467745 h 2919777"/>
              <a:gd name="connsiteX4" fmla="*/ 6867525 w 6867525"/>
              <a:gd name="connsiteY4" fmla="*/ 605202 h 2919777"/>
              <a:gd name="connsiteX0" fmla="*/ 0 w 6867525"/>
              <a:gd name="connsiteY0" fmla="*/ 2874123 h 2874123"/>
              <a:gd name="connsiteX1" fmla="*/ 2242779 w 6867525"/>
              <a:gd name="connsiteY1" fmla="*/ 1581244 h 2874123"/>
              <a:gd name="connsiteX2" fmla="*/ 5041871 w 6867525"/>
              <a:gd name="connsiteY2" fmla="*/ 0 h 2874123"/>
              <a:gd name="connsiteX3" fmla="*/ 5906497 w 6867525"/>
              <a:gd name="connsiteY3" fmla="*/ 422091 h 2874123"/>
              <a:gd name="connsiteX4" fmla="*/ 6867525 w 6867525"/>
              <a:gd name="connsiteY4" fmla="*/ 559548 h 2874123"/>
              <a:gd name="connsiteX0" fmla="*/ 0 w 6867525"/>
              <a:gd name="connsiteY0" fmla="*/ 2874379 h 2874379"/>
              <a:gd name="connsiteX1" fmla="*/ 2242779 w 6867525"/>
              <a:gd name="connsiteY1" fmla="*/ 1581500 h 2874379"/>
              <a:gd name="connsiteX2" fmla="*/ 5041871 w 6867525"/>
              <a:gd name="connsiteY2" fmla="*/ 256 h 2874379"/>
              <a:gd name="connsiteX3" fmla="*/ 5906497 w 6867525"/>
              <a:gd name="connsiteY3" fmla="*/ 422347 h 2874379"/>
              <a:gd name="connsiteX4" fmla="*/ 6867525 w 6867525"/>
              <a:gd name="connsiteY4" fmla="*/ 559804 h 2874379"/>
              <a:gd name="connsiteX0" fmla="*/ 0 w 6867525"/>
              <a:gd name="connsiteY0" fmla="*/ 2874379 h 2874379"/>
              <a:gd name="connsiteX1" fmla="*/ 2242779 w 6867525"/>
              <a:gd name="connsiteY1" fmla="*/ 1581500 h 2874379"/>
              <a:gd name="connsiteX2" fmla="*/ 5072598 w 6867525"/>
              <a:gd name="connsiteY2" fmla="*/ 256 h 2874379"/>
              <a:gd name="connsiteX3" fmla="*/ 5906497 w 6867525"/>
              <a:gd name="connsiteY3" fmla="*/ 422347 h 2874379"/>
              <a:gd name="connsiteX4" fmla="*/ 6867525 w 6867525"/>
              <a:gd name="connsiteY4" fmla="*/ 559804 h 2874379"/>
              <a:gd name="connsiteX0" fmla="*/ 0 w 6867525"/>
              <a:gd name="connsiteY0" fmla="*/ 2918231 h 2918231"/>
              <a:gd name="connsiteX1" fmla="*/ 2242779 w 6867525"/>
              <a:gd name="connsiteY1" fmla="*/ 1625352 h 2918231"/>
              <a:gd name="connsiteX2" fmla="*/ 5072598 w 6867525"/>
              <a:gd name="connsiteY2" fmla="*/ 44108 h 2918231"/>
              <a:gd name="connsiteX3" fmla="*/ 5978192 w 6867525"/>
              <a:gd name="connsiteY3" fmla="*/ 453297 h 2918231"/>
              <a:gd name="connsiteX4" fmla="*/ 6867525 w 6867525"/>
              <a:gd name="connsiteY4" fmla="*/ 603656 h 2918231"/>
              <a:gd name="connsiteX0" fmla="*/ 0 w 6867525"/>
              <a:gd name="connsiteY0" fmla="*/ 2919917 h 2919917"/>
              <a:gd name="connsiteX1" fmla="*/ 2242779 w 6867525"/>
              <a:gd name="connsiteY1" fmla="*/ 1627038 h 2919917"/>
              <a:gd name="connsiteX2" fmla="*/ 5072598 w 6867525"/>
              <a:gd name="connsiteY2" fmla="*/ 45794 h 2919917"/>
              <a:gd name="connsiteX3" fmla="*/ 5978192 w 6867525"/>
              <a:gd name="connsiteY3" fmla="*/ 454983 h 2919917"/>
              <a:gd name="connsiteX4" fmla="*/ 6867525 w 6867525"/>
              <a:gd name="connsiteY4" fmla="*/ 605342 h 2919917"/>
              <a:gd name="connsiteX0" fmla="*/ 0 w 6867525"/>
              <a:gd name="connsiteY0" fmla="*/ 2874292 h 2874292"/>
              <a:gd name="connsiteX1" fmla="*/ 2242779 w 6867525"/>
              <a:gd name="connsiteY1" fmla="*/ 1581413 h 2874292"/>
              <a:gd name="connsiteX2" fmla="*/ 5072598 w 6867525"/>
              <a:gd name="connsiteY2" fmla="*/ 169 h 2874292"/>
              <a:gd name="connsiteX3" fmla="*/ 5978192 w 6867525"/>
              <a:gd name="connsiteY3" fmla="*/ 409358 h 2874292"/>
              <a:gd name="connsiteX4" fmla="*/ 6867525 w 6867525"/>
              <a:gd name="connsiteY4" fmla="*/ 559717 h 2874292"/>
              <a:gd name="connsiteX0" fmla="*/ 0 w 6867525"/>
              <a:gd name="connsiteY0" fmla="*/ 2875318 h 2875318"/>
              <a:gd name="connsiteX1" fmla="*/ 2242779 w 6867525"/>
              <a:gd name="connsiteY1" fmla="*/ 1582439 h 2875318"/>
              <a:gd name="connsiteX2" fmla="*/ 5072598 w 6867525"/>
              <a:gd name="connsiteY2" fmla="*/ 1195 h 2875318"/>
              <a:gd name="connsiteX3" fmla="*/ 5978192 w 6867525"/>
              <a:gd name="connsiteY3" fmla="*/ 410384 h 2875318"/>
              <a:gd name="connsiteX4" fmla="*/ 6867525 w 6867525"/>
              <a:gd name="connsiteY4" fmla="*/ 560743 h 2875318"/>
              <a:gd name="connsiteX0" fmla="*/ 0 w 6867525"/>
              <a:gd name="connsiteY0" fmla="*/ 2876557 h 2876557"/>
              <a:gd name="connsiteX1" fmla="*/ 2242779 w 6867525"/>
              <a:gd name="connsiteY1" fmla="*/ 1583678 h 2876557"/>
              <a:gd name="connsiteX2" fmla="*/ 5072598 w 6867525"/>
              <a:gd name="connsiteY2" fmla="*/ 2434 h 2876557"/>
              <a:gd name="connsiteX3" fmla="*/ 5978192 w 6867525"/>
              <a:gd name="connsiteY3" fmla="*/ 411623 h 2876557"/>
              <a:gd name="connsiteX4" fmla="*/ 6867525 w 6867525"/>
              <a:gd name="connsiteY4" fmla="*/ 561982 h 2876557"/>
              <a:gd name="connsiteX0" fmla="*/ 0 w 6867525"/>
              <a:gd name="connsiteY0" fmla="*/ 3089135 h 3089135"/>
              <a:gd name="connsiteX1" fmla="*/ 2242779 w 6867525"/>
              <a:gd name="connsiteY1" fmla="*/ 1796256 h 3089135"/>
              <a:gd name="connsiteX2" fmla="*/ 5072598 w 6867525"/>
              <a:gd name="connsiteY2" fmla="*/ 2124 h 3089135"/>
              <a:gd name="connsiteX3" fmla="*/ 5978192 w 6867525"/>
              <a:gd name="connsiteY3" fmla="*/ 624201 h 3089135"/>
              <a:gd name="connsiteX4" fmla="*/ 6867525 w 6867525"/>
              <a:gd name="connsiteY4" fmla="*/ 774560 h 3089135"/>
              <a:gd name="connsiteX0" fmla="*/ 0 w 6867525"/>
              <a:gd name="connsiteY0" fmla="*/ 3094359 h 3094359"/>
              <a:gd name="connsiteX1" fmla="*/ 2242779 w 6867525"/>
              <a:gd name="connsiteY1" fmla="*/ 1801480 h 3094359"/>
              <a:gd name="connsiteX2" fmla="*/ 5072598 w 6867525"/>
              <a:gd name="connsiteY2" fmla="*/ 7348 h 3094359"/>
              <a:gd name="connsiteX3" fmla="*/ 5978192 w 6867525"/>
              <a:gd name="connsiteY3" fmla="*/ 629425 h 3094359"/>
              <a:gd name="connsiteX4" fmla="*/ 6867525 w 6867525"/>
              <a:gd name="connsiteY4" fmla="*/ 779784 h 3094359"/>
              <a:gd name="connsiteX0" fmla="*/ 0 w 6867525"/>
              <a:gd name="connsiteY0" fmla="*/ 3094359 h 3094359"/>
              <a:gd name="connsiteX1" fmla="*/ 2242779 w 6867525"/>
              <a:gd name="connsiteY1" fmla="*/ 1801480 h 3094359"/>
              <a:gd name="connsiteX2" fmla="*/ 5072598 w 6867525"/>
              <a:gd name="connsiteY2" fmla="*/ 7348 h 3094359"/>
              <a:gd name="connsiteX3" fmla="*/ 5978192 w 6867525"/>
              <a:gd name="connsiteY3" fmla="*/ 629425 h 3094359"/>
              <a:gd name="connsiteX4" fmla="*/ 6867525 w 6867525"/>
              <a:gd name="connsiteY4" fmla="*/ 779784 h 3094359"/>
              <a:gd name="connsiteX0" fmla="*/ 0 w 6867525"/>
              <a:gd name="connsiteY0" fmla="*/ 3130209 h 3130209"/>
              <a:gd name="connsiteX1" fmla="*/ 2242779 w 6867525"/>
              <a:gd name="connsiteY1" fmla="*/ 1837330 h 3130209"/>
              <a:gd name="connsiteX2" fmla="*/ 5072598 w 6867525"/>
              <a:gd name="connsiteY2" fmla="*/ 43198 h 3130209"/>
              <a:gd name="connsiteX3" fmla="*/ 5978192 w 6867525"/>
              <a:gd name="connsiteY3" fmla="*/ 578183 h 3130209"/>
              <a:gd name="connsiteX4" fmla="*/ 6867525 w 6867525"/>
              <a:gd name="connsiteY4" fmla="*/ 815634 h 3130209"/>
              <a:gd name="connsiteX0" fmla="*/ 0 w 6867525"/>
              <a:gd name="connsiteY0" fmla="*/ 3088460 h 3088460"/>
              <a:gd name="connsiteX1" fmla="*/ 2242779 w 6867525"/>
              <a:gd name="connsiteY1" fmla="*/ 1795581 h 3088460"/>
              <a:gd name="connsiteX2" fmla="*/ 5072598 w 6867525"/>
              <a:gd name="connsiteY2" fmla="*/ 1449 h 3088460"/>
              <a:gd name="connsiteX3" fmla="*/ 5978192 w 6867525"/>
              <a:gd name="connsiteY3" fmla="*/ 536434 h 3088460"/>
              <a:gd name="connsiteX4" fmla="*/ 6867525 w 6867525"/>
              <a:gd name="connsiteY4" fmla="*/ 773885 h 30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5" h="3088460">
                <a:moveTo>
                  <a:pt x="0" y="3088460"/>
                </a:moveTo>
                <a:cubicBezTo>
                  <a:pt x="932656" y="2761435"/>
                  <a:pt x="1397346" y="2310083"/>
                  <a:pt x="2242779" y="1795581"/>
                </a:cubicBezTo>
                <a:cubicBezTo>
                  <a:pt x="3088212" y="1281079"/>
                  <a:pt x="4642070" y="-49965"/>
                  <a:pt x="5072598" y="1449"/>
                </a:cubicBezTo>
                <a:cubicBezTo>
                  <a:pt x="5503126" y="52863"/>
                  <a:pt x="5679038" y="407695"/>
                  <a:pt x="5978192" y="536434"/>
                </a:cubicBezTo>
                <a:cubicBezTo>
                  <a:pt x="6277347" y="665173"/>
                  <a:pt x="6356606" y="694393"/>
                  <a:pt x="6867525" y="77388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28E164-F87F-4342-9A8B-44D66602A08D}"/>
              </a:ext>
            </a:extLst>
          </p:cNvPr>
          <p:cNvSpPr txBox="1"/>
          <p:nvPr/>
        </p:nvSpPr>
        <p:spPr>
          <a:xfrm>
            <a:off x="8327552" y="1947801"/>
            <a:ext cx="1093696" cy="34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ΥΓΡΟ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6E886B-D79A-4995-B327-1202B0222B92}"/>
              </a:ext>
            </a:extLst>
          </p:cNvPr>
          <p:cNvSpPr txBox="1"/>
          <p:nvPr/>
        </p:nvSpPr>
        <p:spPr>
          <a:xfrm>
            <a:off x="9150501" y="1289545"/>
            <a:ext cx="1093696" cy="34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ΑΤΜΟΣ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E7E8CD-6A5D-4206-99CE-C70BAC771653}"/>
              </a:ext>
            </a:extLst>
          </p:cNvPr>
          <p:cNvSpPr txBox="1"/>
          <p:nvPr/>
        </p:nvSpPr>
        <p:spPr>
          <a:xfrm>
            <a:off x="6716856" y="3814417"/>
            <a:ext cx="1206469" cy="43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baseline="30000" dirty="0"/>
              <a:t>az</a:t>
            </a:r>
            <a:r>
              <a:rPr lang="en-US" sz="2400" i="1" dirty="0"/>
              <a:t>, y</a:t>
            </a:r>
            <a:r>
              <a:rPr lang="en-US" sz="2400" i="1" baseline="-25000" dirty="0"/>
              <a:t>1</a:t>
            </a:r>
            <a:r>
              <a:rPr lang="en-US" sz="2400" i="1" baseline="30000" dirty="0"/>
              <a:t>az</a:t>
            </a:r>
            <a:endParaRPr lang="el-GR" sz="2400" i="1" baseline="30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5E8B68-EA81-4E44-BF98-048DFC4B074B}"/>
              </a:ext>
            </a:extLst>
          </p:cNvPr>
          <p:cNvSpPr txBox="1"/>
          <p:nvPr/>
        </p:nvSpPr>
        <p:spPr>
          <a:xfrm>
            <a:off x="9718469" y="6478078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endParaRPr lang="el-GR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267A56-BA19-42BD-BCD1-1B562EE54034}"/>
              </a:ext>
            </a:extLst>
          </p:cNvPr>
          <p:cNvSpPr txBox="1"/>
          <p:nvPr/>
        </p:nvSpPr>
        <p:spPr>
          <a:xfrm>
            <a:off x="11589380" y="6478078"/>
            <a:ext cx="2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el-GR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981384-C337-4FD5-AD20-8AAFFD8A1765}"/>
              </a:ext>
            </a:extLst>
          </p:cNvPr>
          <p:cNvSpPr txBox="1"/>
          <p:nvPr/>
        </p:nvSpPr>
        <p:spPr>
          <a:xfrm>
            <a:off x="10854820" y="6478078"/>
            <a:ext cx="38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baseline="-25000" dirty="0"/>
              <a:t>1</a:t>
            </a:r>
            <a:endParaRPr lang="el-GR" sz="1400" dirty="0"/>
          </a:p>
        </p:txBody>
      </p: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FF9F5748-09D1-4E4A-A3C3-00EA441BB881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10333550" y="5876925"/>
            <a:ext cx="123" cy="60864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Ευθεία γραμμή σύνδεσης 90">
            <a:extLst>
              <a:ext uri="{FF2B5EF4-FFF2-40B4-BE49-F238E27FC236}">
                <a16:creationId xmlns:a16="http://schemas.microsoft.com/office/drawing/2014/main" id="{9D5E5C80-0970-4D29-8943-08D84A9DB3A1}"/>
              </a:ext>
            </a:extLst>
          </p:cNvPr>
          <p:cNvCxnSpPr/>
          <p:nvPr/>
        </p:nvCxnSpPr>
        <p:spPr>
          <a:xfrm flipV="1">
            <a:off x="9697349" y="4342095"/>
            <a:ext cx="2147465" cy="214347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EB2D07A-186E-47CF-AB4C-CC1ACC618468}"/>
              </a:ext>
            </a:extLst>
          </p:cNvPr>
          <p:cNvSpPr txBox="1"/>
          <p:nvPr/>
        </p:nvSpPr>
        <p:spPr>
          <a:xfrm>
            <a:off x="9317951" y="5106054"/>
            <a:ext cx="382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baseline="-25000" dirty="0"/>
              <a:t>1</a:t>
            </a:r>
            <a:endParaRPr lang="el-GR" sz="1400" dirty="0"/>
          </a:p>
        </p:txBody>
      </p:sp>
      <p:cxnSp>
        <p:nvCxnSpPr>
          <p:cNvPr id="95" name="Ευθεία γραμμή σύνδεσης 94">
            <a:extLst>
              <a:ext uri="{FF2B5EF4-FFF2-40B4-BE49-F238E27FC236}">
                <a16:creationId xmlns:a16="http://schemas.microsoft.com/office/drawing/2014/main" id="{116345DC-2B10-4A90-B89B-84EF50BA9D5C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9741329" y="5876925"/>
            <a:ext cx="592344" cy="11038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E7C3641-AF07-498A-9979-8B5B10B5F2F0}"/>
              </a:ext>
            </a:extLst>
          </p:cNvPr>
          <p:cNvSpPr txBox="1"/>
          <p:nvPr/>
        </p:nvSpPr>
        <p:spPr>
          <a:xfrm>
            <a:off x="9310434" y="5728844"/>
            <a:ext cx="49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</a:t>
            </a:r>
            <a:r>
              <a:rPr lang="en-US" sz="1400" b="1" baseline="-25000" dirty="0"/>
              <a:t>1</a:t>
            </a:r>
            <a:r>
              <a:rPr lang="en-US" sz="1400" b="1" baseline="30000" dirty="0"/>
              <a:t>az</a:t>
            </a:r>
            <a:endParaRPr lang="el-GR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F8C312F-502B-48F2-8543-0C840A99C118}"/>
              </a:ext>
            </a:extLst>
          </p:cNvPr>
          <p:cNvSpPr txBox="1"/>
          <p:nvPr/>
        </p:nvSpPr>
        <p:spPr>
          <a:xfrm>
            <a:off x="10177728" y="6478078"/>
            <a:ext cx="446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</a:t>
            </a:r>
            <a:r>
              <a:rPr lang="en-US" sz="1400" b="1" baseline="-25000" dirty="0"/>
              <a:t>1</a:t>
            </a:r>
            <a:r>
              <a:rPr lang="en-US" sz="1400" b="1" baseline="30000" dirty="0"/>
              <a:t>az</a:t>
            </a:r>
            <a:endParaRPr lang="el-GR" sz="1400" b="1" dirty="0"/>
          </a:p>
        </p:txBody>
      </p:sp>
      <p:sp>
        <p:nvSpPr>
          <p:cNvPr id="102" name="Βέλος: Με γωνία προς τα επάνω 101">
            <a:extLst>
              <a:ext uri="{FF2B5EF4-FFF2-40B4-BE49-F238E27FC236}">
                <a16:creationId xmlns:a16="http://schemas.microsoft.com/office/drawing/2014/main" id="{21C71436-BF7F-4A68-9F2F-E25C4081764F}"/>
              </a:ext>
            </a:extLst>
          </p:cNvPr>
          <p:cNvSpPr/>
          <p:nvPr/>
        </p:nvSpPr>
        <p:spPr>
          <a:xfrm rot="10800000" flipH="1">
            <a:off x="11023420" y="3053291"/>
            <a:ext cx="720000" cy="720000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6A38ED-E918-4E6F-BE88-8CAB308F373B}"/>
              </a:ext>
            </a:extLst>
          </p:cNvPr>
          <p:cNvSpPr txBox="1"/>
          <p:nvPr/>
        </p:nvSpPr>
        <p:spPr>
          <a:xfrm>
            <a:off x="6660694" y="4611828"/>
            <a:ext cx="24638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el-GR" sz="2000" b="1" i="1" dirty="0"/>
              <a:t>Παραδείγματα: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CH</a:t>
            </a:r>
            <a:r>
              <a:rPr lang="en-US" sz="2000" baseline="-25000" dirty="0"/>
              <a:t>3</a:t>
            </a:r>
            <a:r>
              <a:rPr lang="en-US" sz="2000" dirty="0"/>
              <a:t>COCH</a:t>
            </a:r>
            <a:r>
              <a:rPr lang="en-US" sz="2000" baseline="-25000" dirty="0"/>
              <a:t>3</a:t>
            </a:r>
            <a:r>
              <a:rPr lang="en-US" sz="2000" dirty="0"/>
              <a:t> – C</a:t>
            </a:r>
            <a:r>
              <a:rPr lang="el-GR" sz="2000" dirty="0"/>
              <a:t>Η</a:t>
            </a:r>
            <a:r>
              <a:rPr lang="en-US" sz="2000" dirty="0"/>
              <a:t>Cl</a:t>
            </a:r>
            <a:r>
              <a:rPr lang="el-GR" sz="2000" baseline="-25000" dirty="0"/>
              <a:t>3</a:t>
            </a:r>
            <a:endParaRPr lang="en-US" sz="2000" dirty="0"/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HCl –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el-GR" sz="2000" dirty="0"/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HNO</a:t>
            </a:r>
            <a:r>
              <a:rPr lang="en-US" sz="2000" baseline="-25000" dirty="0"/>
              <a:t>3</a:t>
            </a:r>
            <a:r>
              <a:rPr lang="en-US" sz="2000" dirty="0"/>
              <a:t> –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000" dirty="0"/>
              <a:t>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OH – C</a:t>
            </a:r>
            <a:r>
              <a:rPr lang="en-US" sz="20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NH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8A8E349-FC7D-4701-AC04-B3FD3C657D57}"/>
              </a:ext>
            </a:extLst>
          </p:cNvPr>
          <p:cNvSpPr txBox="1"/>
          <p:nvPr/>
        </p:nvSpPr>
        <p:spPr>
          <a:xfrm>
            <a:off x="421267" y="4611828"/>
            <a:ext cx="59426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u="sng" dirty="0" err="1"/>
              <a:t>Αζεότροπο</a:t>
            </a:r>
            <a:r>
              <a:rPr lang="el-GR" sz="2400" b="1" u="sng" dirty="0"/>
              <a:t> μεγίστου σημείου ζέσεως:</a:t>
            </a:r>
          </a:p>
          <a:p>
            <a:r>
              <a:rPr lang="el-GR" sz="2400" dirty="0"/>
              <a:t>Πολύ αρνητικές αποκλίσεις, δηλ.,</a:t>
            </a:r>
          </a:p>
          <a:p>
            <a:r>
              <a:rPr lang="el-GR" sz="2400" dirty="0"/>
              <a:t>οι </a:t>
            </a:r>
            <a:r>
              <a:rPr lang="el-GR" sz="2400" b="1" dirty="0"/>
              <a:t>αλληλεπιδράσεις 1 – 2 είναι πολύ πιο ευνοϊκές</a:t>
            </a:r>
            <a:r>
              <a:rPr lang="el-GR" sz="2400" dirty="0"/>
              <a:t> από τις 1 – 1 και 2 – 2</a:t>
            </a:r>
            <a:endParaRPr lang="el-GR" sz="2400" i="1" dirty="0"/>
          </a:p>
          <a:p>
            <a:r>
              <a:rPr lang="el-GR" sz="2400" i="1" dirty="0"/>
              <a:t>(Ανάμιξη εξώθερμη)</a:t>
            </a:r>
            <a:endParaRPr lang="en-US" sz="2800" i="1" dirty="0"/>
          </a:p>
        </p:txBody>
      </p:sp>
      <p:grpSp>
        <p:nvGrpSpPr>
          <p:cNvPr id="112" name="Ομάδα 111">
            <a:extLst>
              <a:ext uri="{FF2B5EF4-FFF2-40B4-BE49-F238E27FC236}">
                <a16:creationId xmlns:a16="http://schemas.microsoft.com/office/drawing/2014/main" id="{2E20DE89-11ED-470B-806D-A7BCA6CAC7F4}"/>
              </a:ext>
            </a:extLst>
          </p:cNvPr>
          <p:cNvGrpSpPr>
            <a:grpSpLocks noChangeAspect="1"/>
          </p:cNvGrpSpPr>
          <p:nvPr/>
        </p:nvGrpSpPr>
        <p:grpSpPr>
          <a:xfrm>
            <a:off x="275800" y="775568"/>
            <a:ext cx="5414995" cy="3509840"/>
            <a:chOff x="3613736" y="853156"/>
            <a:chExt cx="8782876" cy="5692799"/>
          </a:xfrm>
        </p:grpSpPr>
        <p:sp>
          <p:nvSpPr>
            <p:cNvPr id="113" name="Ορθογώνιο 112">
              <a:extLst>
                <a:ext uri="{FF2B5EF4-FFF2-40B4-BE49-F238E27FC236}">
                  <a16:creationId xmlns:a16="http://schemas.microsoft.com/office/drawing/2014/main" id="{9D3977EC-258F-4419-A20B-DB639FB38CE6}"/>
                </a:ext>
              </a:extLst>
            </p:cNvPr>
            <p:cNvSpPr/>
            <p:nvPr/>
          </p:nvSpPr>
          <p:spPr>
            <a:xfrm>
              <a:off x="4554221" y="853156"/>
              <a:ext cx="6882229" cy="4903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C8EA69-71DE-4FAA-9174-49962C2DEBD6}"/>
                </a:ext>
              </a:extLst>
            </p:cNvPr>
            <p:cNvSpPr txBox="1"/>
            <p:nvPr/>
          </p:nvSpPr>
          <p:spPr>
            <a:xfrm>
              <a:off x="11452589" y="1510866"/>
              <a:ext cx="944023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o</a:t>
              </a:r>
              <a:endParaRPr lang="el-GR" sz="2400" i="1" baseline="-250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22C2AAE-B50C-41C3-908B-AFDDBFF04F16}"/>
                </a:ext>
              </a:extLst>
            </p:cNvPr>
            <p:cNvSpPr txBox="1"/>
            <p:nvPr/>
          </p:nvSpPr>
          <p:spPr>
            <a:xfrm>
              <a:off x="3613736" y="3812834"/>
              <a:ext cx="933187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l-GR" sz="2400" i="1" baseline="-25000" dirty="0"/>
                <a:t>2</a:t>
              </a:r>
              <a:r>
                <a:rPr lang="en-US" sz="2400" i="1" baseline="30000" dirty="0"/>
                <a:t>o</a:t>
              </a:r>
              <a:endParaRPr lang="el-GR" sz="2400" i="1" baseline="-25000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87125C3-2079-4106-8DB5-40942745990E}"/>
                </a:ext>
              </a:extLst>
            </p:cNvPr>
            <p:cNvSpPr txBox="1"/>
            <p:nvPr/>
          </p:nvSpPr>
          <p:spPr>
            <a:xfrm rot="16200000">
              <a:off x="3817623" y="920105"/>
              <a:ext cx="736601" cy="74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  <a:endParaRPr lang="el-GR" sz="2400" i="1" baseline="-250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99FCFA-93C1-47C9-B2EE-B0BD6541DCD6}"/>
                </a:ext>
              </a:extLst>
            </p:cNvPr>
            <p:cNvSpPr txBox="1"/>
            <p:nvPr/>
          </p:nvSpPr>
          <p:spPr>
            <a:xfrm>
              <a:off x="7729179" y="5797156"/>
              <a:ext cx="1386182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endParaRPr lang="el-GR" sz="2400" i="1" baseline="-250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C9AFCD3-FC67-47D2-98C9-7EC5794B6FD6}"/>
                </a:ext>
              </a:extLst>
            </p:cNvPr>
            <p:cNvSpPr txBox="1"/>
            <p:nvPr/>
          </p:nvSpPr>
          <p:spPr>
            <a:xfrm>
              <a:off x="4178623" y="5797156"/>
              <a:ext cx="736599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61D1495-2BE2-4C2D-A89D-F84646A99ACA}"/>
                </a:ext>
              </a:extLst>
            </p:cNvPr>
            <p:cNvSpPr txBox="1"/>
            <p:nvPr/>
          </p:nvSpPr>
          <p:spPr>
            <a:xfrm>
              <a:off x="11068150" y="5797156"/>
              <a:ext cx="736599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1</a:t>
              </a:r>
              <a:endParaRPr lang="el-GR" sz="2400" i="1" baseline="-250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9A3C8AB-C710-4360-92DF-D1C6A8F10D79}"/>
                </a:ext>
              </a:extLst>
            </p:cNvPr>
            <p:cNvSpPr txBox="1"/>
            <p:nvPr/>
          </p:nvSpPr>
          <p:spPr>
            <a:xfrm>
              <a:off x="4614918" y="900621"/>
              <a:ext cx="1764062" cy="5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 = </a:t>
              </a:r>
              <a:r>
                <a:rPr lang="el-GR" i="1" dirty="0" err="1"/>
                <a:t>σταθ</a:t>
              </a:r>
              <a:r>
                <a:rPr lang="el-GR" i="1" dirty="0"/>
                <a:t>.</a:t>
              </a:r>
              <a:endParaRPr lang="el-GR" i="1" baseline="-250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0772B05-88C1-4EEF-831E-C00697574EC2}"/>
                </a:ext>
              </a:extLst>
            </p:cNvPr>
            <p:cNvSpPr txBox="1"/>
            <p:nvPr/>
          </p:nvSpPr>
          <p:spPr>
            <a:xfrm>
              <a:off x="3810323" y="5466883"/>
              <a:ext cx="736599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0</a:t>
              </a:r>
              <a:endParaRPr lang="el-GR" sz="2400" i="1" baseline="-25000" dirty="0"/>
            </a:p>
          </p:txBody>
        </p:sp>
        <p:cxnSp>
          <p:nvCxnSpPr>
            <p:cNvPr id="122" name="Ευθεία γραμμή σύνδεσης 121">
              <a:extLst>
                <a:ext uri="{FF2B5EF4-FFF2-40B4-BE49-F238E27FC236}">
                  <a16:creationId xmlns:a16="http://schemas.microsoft.com/office/drawing/2014/main" id="{3725D946-ED48-43FA-AB6E-73C3DA8F5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423" y="4699878"/>
              <a:ext cx="6577" cy="10501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Ελεύθερη σχεδίαση: Σχήμα 122">
              <a:extLst>
                <a:ext uri="{FF2B5EF4-FFF2-40B4-BE49-F238E27FC236}">
                  <a16:creationId xmlns:a16="http://schemas.microsoft.com/office/drawing/2014/main" id="{EAD31AD4-6DA5-43D8-B4BB-DBE7A7870455}"/>
                </a:ext>
              </a:extLst>
            </p:cNvPr>
            <p:cNvSpPr/>
            <p:nvPr/>
          </p:nvSpPr>
          <p:spPr>
            <a:xfrm rot="10800000">
              <a:off x="4568825" y="1715374"/>
              <a:ext cx="6870700" cy="2995062"/>
            </a:xfrm>
            <a:custGeom>
              <a:avLst/>
              <a:gdLst>
                <a:gd name="connsiteX0" fmla="*/ 0 w 6870700"/>
                <a:gd name="connsiteY0" fmla="*/ 3095215 h 3095215"/>
                <a:gd name="connsiteX1" fmla="*/ 4152900 w 6870700"/>
                <a:gd name="connsiteY1" fmla="*/ 136115 h 3095215"/>
                <a:gd name="connsiteX2" fmla="*/ 6870700 w 6870700"/>
                <a:gd name="connsiteY2" fmla="*/ 771115 h 3095215"/>
                <a:gd name="connsiteX0" fmla="*/ 0 w 6870700"/>
                <a:gd name="connsiteY0" fmla="*/ 3031504 h 3031504"/>
                <a:gd name="connsiteX1" fmla="*/ 3810000 w 6870700"/>
                <a:gd name="connsiteY1" fmla="*/ 148604 h 3031504"/>
                <a:gd name="connsiteX2" fmla="*/ 6870700 w 6870700"/>
                <a:gd name="connsiteY2" fmla="*/ 707404 h 3031504"/>
                <a:gd name="connsiteX0" fmla="*/ 0 w 6870700"/>
                <a:gd name="connsiteY0" fmla="*/ 2985115 h 2985115"/>
                <a:gd name="connsiteX1" fmla="*/ 4238625 w 6870700"/>
                <a:gd name="connsiteY1" fmla="*/ 159365 h 2985115"/>
                <a:gd name="connsiteX2" fmla="*/ 6870700 w 6870700"/>
                <a:gd name="connsiteY2" fmla="*/ 661015 h 298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0700" h="2985115">
                  <a:moveTo>
                    <a:pt x="0" y="2985115"/>
                  </a:moveTo>
                  <a:cubicBezTo>
                    <a:pt x="1503891" y="1699240"/>
                    <a:pt x="3093508" y="546715"/>
                    <a:pt x="4238625" y="159365"/>
                  </a:cubicBezTo>
                  <a:cubicBezTo>
                    <a:pt x="5383742" y="-227985"/>
                    <a:pt x="6084358" y="149840"/>
                    <a:pt x="6870700" y="66101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124" name="Ελεύθερη σχεδίαση: Σχήμα 123">
              <a:extLst>
                <a:ext uri="{FF2B5EF4-FFF2-40B4-BE49-F238E27FC236}">
                  <a16:creationId xmlns:a16="http://schemas.microsoft.com/office/drawing/2014/main" id="{D470BDB7-E68F-440B-8504-F1400E9D6670}"/>
                </a:ext>
              </a:extLst>
            </p:cNvPr>
            <p:cNvSpPr/>
            <p:nvPr/>
          </p:nvSpPr>
          <p:spPr>
            <a:xfrm rot="10800000">
              <a:off x="4559300" y="1709028"/>
              <a:ext cx="6867525" cy="2995064"/>
            </a:xfrm>
            <a:custGeom>
              <a:avLst/>
              <a:gdLst>
                <a:gd name="connsiteX0" fmla="*/ 0 w 6867525"/>
                <a:gd name="connsiteY0" fmla="*/ 3040701 h 3040701"/>
                <a:gd name="connsiteX1" fmla="*/ 2552700 w 6867525"/>
                <a:gd name="connsiteY1" fmla="*/ 1935801 h 3040701"/>
                <a:gd name="connsiteX2" fmla="*/ 4124325 w 6867525"/>
                <a:gd name="connsiteY2" fmla="*/ 335601 h 3040701"/>
                <a:gd name="connsiteX3" fmla="*/ 4676775 w 6867525"/>
                <a:gd name="connsiteY3" fmla="*/ 11751 h 3040701"/>
                <a:gd name="connsiteX4" fmla="*/ 5495925 w 6867525"/>
                <a:gd name="connsiteY4" fmla="*/ 564201 h 3040701"/>
                <a:gd name="connsiteX5" fmla="*/ 6867525 w 6867525"/>
                <a:gd name="connsiteY5" fmla="*/ 726126 h 3040701"/>
                <a:gd name="connsiteX0" fmla="*/ 0 w 6867525"/>
                <a:gd name="connsiteY0" fmla="*/ 3029285 h 3029285"/>
                <a:gd name="connsiteX1" fmla="*/ 2552700 w 6867525"/>
                <a:gd name="connsiteY1" fmla="*/ 1924385 h 3029285"/>
                <a:gd name="connsiteX2" fmla="*/ 4124325 w 6867525"/>
                <a:gd name="connsiteY2" fmla="*/ 324185 h 3029285"/>
                <a:gd name="connsiteX3" fmla="*/ 4676775 w 6867525"/>
                <a:gd name="connsiteY3" fmla="*/ 335 h 3029285"/>
                <a:gd name="connsiteX4" fmla="*/ 5495925 w 6867525"/>
                <a:gd name="connsiteY4" fmla="*/ 552785 h 3029285"/>
                <a:gd name="connsiteX5" fmla="*/ 6867525 w 6867525"/>
                <a:gd name="connsiteY5" fmla="*/ 714710 h 3029285"/>
                <a:gd name="connsiteX0" fmla="*/ 0 w 6867525"/>
                <a:gd name="connsiteY0" fmla="*/ 2991215 h 2991215"/>
                <a:gd name="connsiteX1" fmla="*/ 2552700 w 6867525"/>
                <a:gd name="connsiteY1" fmla="*/ 1886315 h 2991215"/>
                <a:gd name="connsiteX2" fmla="*/ 4124325 w 6867525"/>
                <a:gd name="connsiteY2" fmla="*/ 286115 h 2991215"/>
                <a:gd name="connsiteX3" fmla="*/ 5114925 w 6867525"/>
                <a:gd name="connsiteY3" fmla="*/ 365 h 2991215"/>
                <a:gd name="connsiteX4" fmla="*/ 5495925 w 6867525"/>
                <a:gd name="connsiteY4" fmla="*/ 514715 h 2991215"/>
                <a:gd name="connsiteX5" fmla="*/ 6867525 w 6867525"/>
                <a:gd name="connsiteY5" fmla="*/ 676640 h 2991215"/>
                <a:gd name="connsiteX0" fmla="*/ 0 w 6867525"/>
                <a:gd name="connsiteY0" fmla="*/ 3000612 h 3000612"/>
                <a:gd name="connsiteX1" fmla="*/ 2552700 w 6867525"/>
                <a:gd name="connsiteY1" fmla="*/ 1895712 h 3000612"/>
                <a:gd name="connsiteX2" fmla="*/ 4124325 w 6867525"/>
                <a:gd name="connsiteY2" fmla="*/ 295512 h 3000612"/>
                <a:gd name="connsiteX3" fmla="*/ 5114925 w 6867525"/>
                <a:gd name="connsiteY3" fmla="*/ 9762 h 3000612"/>
                <a:gd name="connsiteX4" fmla="*/ 5829300 w 6867525"/>
                <a:gd name="connsiteY4" fmla="*/ 438387 h 3000612"/>
                <a:gd name="connsiteX5" fmla="*/ 6867525 w 6867525"/>
                <a:gd name="connsiteY5" fmla="*/ 686037 h 3000612"/>
                <a:gd name="connsiteX0" fmla="*/ 0 w 6867525"/>
                <a:gd name="connsiteY0" fmla="*/ 2991215 h 2991215"/>
                <a:gd name="connsiteX1" fmla="*/ 2552700 w 6867525"/>
                <a:gd name="connsiteY1" fmla="*/ 1886315 h 2991215"/>
                <a:gd name="connsiteX2" fmla="*/ 4152900 w 6867525"/>
                <a:gd name="connsiteY2" fmla="*/ 505190 h 2991215"/>
                <a:gd name="connsiteX3" fmla="*/ 5114925 w 6867525"/>
                <a:gd name="connsiteY3" fmla="*/ 365 h 2991215"/>
                <a:gd name="connsiteX4" fmla="*/ 5829300 w 6867525"/>
                <a:gd name="connsiteY4" fmla="*/ 428990 h 2991215"/>
                <a:gd name="connsiteX5" fmla="*/ 6867525 w 6867525"/>
                <a:gd name="connsiteY5" fmla="*/ 676640 h 2991215"/>
                <a:gd name="connsiteX0" fmla="*/ 0 w 6867525"/>
                <a:gd name="connsiteY0" fmla="*/ 2991215 h 2991215"/>
                <a:gd name="connsiteX1" fmla="*/ 2552700 w 6867525"/>
                <a:gd name="connsiteY1" fmla="*/ 1886315 h 2991215"/>
                <a:gd name="connsiteX2" fmla="*/ 5114925 w 6867525"/>
                <a:gd name="connsiteY2" fmla="*/ 365 h 2991215"/>
                <a:gd name="connsiteX3" fmla="*/ 5829300 w 6867525"/>
                <a:gd name="connsiteY3" fmla="*/ 428990 h 2991215"/>
                <a:gd name="connsiteX4" fmla="*/ 6867525 w 6867525"/>
                <a:gd name="connsiteY4" fmla="*/ 676640 h 2991215"/>
                <a:gd name="connsiteX0" fmla="*/ 0 w 6867525"/>
                <a:gd name="connsiteY0" fmla="*/ 2991215 h 2991215"/>
                <a:gd name="connsiteX1" fmla="*/ 2552700 w 6867525"/>
                <a:gd name="connsiteY1" fmla="*/ 1886315 h 2991215"/>
                <a:gd name="connsiteX2" fmla="*/ 5114925 w 6867525"/>
                <a:gd name="connsiteY2" fmla="*/ 365 h 2991215"/>
                <a:gd name="connsiteX3" fmla="*/ 5829300 w 6867525"/>
                <a:gd name="connsiteY3" fmla="*/ 428990 h 2991215"/>
                <a:gd name="connsiteX4" fmla="*/ 6867525 w 6867525"/>
                <a:gd name="connsiteY4" fmla="*/ 676640 h 2991215"/>
                <a:gd name="connsiteX0" fmla="*/ 0 w 6867525"/>
                <a:gd name="connsiteY0" fmla="*/ 2991481 h 2991481"/>
                <a:gd name="connsiteX1" fmla="*/ 2552700 w 6867525"/>
                <a:gd name="connsiteY1" fmla="*/ 1886581 h 2991481"/>
                <a:gd name="connsiteX2" fmla="*/ 5114925 w 6867525"/>
                <a:gd name="connsiteY2" fmla="*/ 631 h 2991481"/>
                <a:gd name="connsiteX3" fmla="*/ 5829300 w 6867525"/>
                <a:gd name="connsiteY3" fmla="*/ 429256 h 2991481"/>
                <a:gd name="connsiteX4" fmla="*/ 6867525 w 6867525"/>
                <a:gd name="connsiteY4" fmla="*/ 676906 h 2991481"/>
                <a:gd name="connsiteX0" fmla="*/ 0 w 6867525"/>
                <a:gd name="connsiteY0" fmla="*/ 2991498 h 2991498"/>
                <a:gd name="connsiteX1" fmla="*/ 2552700 w 6867525"/>
                <a:gd name="connsiteY1" fmla="*/ 1886598 h 2991498"/>
                <a:gd name="connsiteX2" fmla="*/ 5114925 w 6867525"/>
                <a:gd name="connsiteY2" fmla="*/ 648 h 2991498"/>
                <a:gd name="connsiteX3" fmla="*/ 5829300 w 6867525"/>
                <a:gd name="connsiteY3" fmla="*/ 429273 h 2991498"/>
                <a:gd name="connsiteX4" fmla="*/ 6867525 w 6867525"/>
                <a:gd name="connsiteY4" fmla="*/ 676923 h 2991498"/>
                <a:gd name="connsiteX0" fmla="*/ 0 w 6867525"/>
                <a:gd name="connsiteY0" fmla="*/ 2991498 h 2991498"/>
                <a:gd name="connsiteX1" fmla="*/ 2552700 w 6867525"/>
                <a:gd name="connsiteY1" fmla="*/ 1886598 h 2991498"/>
                <a:gd name="connsiteX2" fmla="*/ 5114925 w 6867525"/>
                <a:gd name="connsiteY2" fmla="*/ 648 h 2991498"/>
                <a:gd name="connsiteX3" fmla="*/ 5829300 w 6867525"/>
                <a:gd name="connsiteY3" fmla="*/ 429273 h 2991498"/>
                <a:gd name="connsiteX4" fmla="*/ 6867525 w 6867525"/>
                <a:gd name="connsiteY4" fmla="*/ 676923 h 2991498"/>
                <a:gd name="connsiteX0" fmla="*/ 0 w 6867525"/>
                <a:gd name="connsiteY0" fmla="*/ 2991498 h 2991498"/>
                <a:gd name="connsiteX1" fmla="*/ 2552700 w 6867525"/>
                <a:gd name="connsiteY1" fmla="*/ 1886598 h 2991498"/>
                <a:gd name="connsiteX2" fmla="*/ 5114925 w 6867525"/>
                <a:gd name="connsiteY2" fmla="*/ 648 h 2991498"/>
                <a:gd name="connsiteX3" fmla="*/ 5829300 w 6867525"/>
                <a:gd name="connsiteY3" fmla="*/ 429273 h 2991498"/>
                <a:gd name="connsiteX4" fmla="*/ 6867525 w 6867525"/>
                <a:gd name="connsiteY4" fmla="*/ 676923 h 2991498"/>
                <a:gd name="connsiteX0" fmla="*/ 0 w 6867525"/>
                <a:gd name="connsiteY0" fmla="*/ 2991498 h 2991498"/>
                <a:gd name="connsiteX1" fmla="*/ 2552700 w 6867525"/>
                <a:gd name="connsiteY1" fmla="*/ 1886598 h 2991498"/>
                <a:gd name="connsiteX2" fmla="*/ 5114925 w 6867525"/>
                <a:gd name="connsiteY2" fmla="*/ 648 h 2991498"/>
                <a:gd name="connsiteX3" fmla="*/ 5829300 w 6867525"/>
                <a:gd name="connsiteY3" fmla="*/ 429273 h 2991498"/>
                <a:gd name="connsiteX4" fmla="*/ 6867525 w 6867525"/>
                <a:gd name="connsiteY4" fmla="*/ 676923 h 2991498"/>
                <a:gd name="connsiteX0" fmla="*/ 0 w 6867525"/>
                <a:gd name="connsiteY0" fmla="*/ 2991498 h 2991498"/>
                <a:gd name="connsiteX1" fmla="*/ 2552700 w 6867525"/>
                <a:gd name="connsiteY1" fmla="*/ 1886598 h 2991498"/>
                <a:gd name="connsiteX2" fmla="*/ 5114925 w 6867525"/>
                <a:gd name="connsiteY2" fmla="*/ 648 h 2991498"/>
                <a:gd name="connsiteX3" fmla="*/ 5829300 w 6867525"/>
                <a:gd name="connsiteY3" fmla="*/ 429273 h 2991498"/>
                <a:gd name="connsiteX4" fmla="*/ 6867525 w 6867525"/>
                <a:gd name="connsiteY4" fmla="*/ 676923 h 2991498"/>
                <a:gd name="connsiteX0" fmla="*/ 0 w 6867525"/>
                <a:gd name="connsiteY0" fmla="*/ 2995064 h 2995064"/>
                <a:gd name="connsiteX1" fmla="*/ 2552700 w 6867525"/>
                <a:gd name="connsiteY1" fmla="*/ 1890164 h 2995064"/>
                <a:gd name="connsiteX2" fmla="*/ 5114925 w 6867525"/>
                <a:gd name="connsiteY2" fmla="*/ 4214 h 2995064"/>
                <a:gd name="connsiteX3" fmla="*/ 5829300 w 6867525"/>
                <a:gd name="connsiteY3" fmla="*/ 432839 h 2995064"/>
                <a:gd name="connsiteX4" fmla="*/ 6867525 w 6867525"/>
                <a:gd name="connsiteY4" fmla="*/ 680489 h 299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525" h="2995064">
                  <a:moveTo>
                    <a:pt x="0" y="2995064"/>
                  </a:moveTo>
                  <a:cubicBezTo>
                    <a:pt x="932656" y="2668039"/>
                    <a:pt x="1690688" y="2426739"/>
                    <a:pt x="2552700" y="1890164"/>
                  </a:cubicBezTo>
                  <a:cubicBezTo>
                    <a:pt x="3414712" y="1353589"/>
                    <a:pt x="4733925" y="-87861"/>
                    <a:pt x="5114925" y="4214"/>
                  </a:cubicBezTo>
                  <a:cubicBezTo>
                    <a:pt x="5495925" y="96289"/>
                    <a:pt x="5499100" y="266152"/>
                    <a:pt x="5829300" y="432839"/>
                  </a:cubicBezTo>
                  <a:cubicBezTo>
                    <a:pt x="6159500" y="599526"/>
                    <a:pt x="6364287" y="659057"/>
                    <a:pt x="6867525" y="68048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CE3539-AA09-4FE6-B789-6C55BCD49982}"/>
                </a:ext>
              </a:extLst>
            </p:cNvPr>
            <p:cNvSpPr txBox="1"/>
            <p:nvPr/>
          </p:nvSpPr>
          <p:spPr>
            <a:xfrm>
              <a:off x="9462484" y="3147866"/>
              <a:ext cx="1764062" cy="5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ΑΤΜΟΣ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2E6FA95-1A4B-4B41-A5E6-096466AD4797}"/>
                </a:ext>
              </a:extLst>
            </p:cNvPr>
            <p:cNvSpPr txBox="1"/>
            <p:nvPr/>
          </p:nvSpPr>
          <p:spPr>
            <a:xfrm>
              <a:off x="8669051" y="1474356"/>
              <a:ext cx="1764062" cy="5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ΥΓΡΟ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91916EE-D954-4F38-8A77-C2E12274258E}"/>
                </a:ext>
              </a:extLst>
            </p:cNvPr>
            <p:cNvSpPr txBox="1"/>
            <p:nvPr/>
          </p:nvSpPr>
          <p:spPr>
            <a:xfrm>
              <a:off x="5028242" y="5797156"/>
              <a:ext cx="2134332" cy="74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x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r>
                <a:rPr lang="en-US" sz="2400" i="1" dirty="0"/>
                <a:t>, y</a:t>
              </a:r>
              <a:r>
                <a:rPr lang="en-US" sz="2400" i="1" baseline="-25000" dirty="0"/>
                <a:t>1</a:t>
              </a:r>
              <a:r>
                <a:rPr lang="en-US" sz="2400" i="1" baseline="30000" dirty="0"/>
                <a:t>az</a:t>
              </a:r>
              <a:endParaRPr lang="el-GR" sz="2400" i="1" baseline="30000" dirty="0"/>
            </a:p>
          </p:txBody>
        </p:sp>
      </p:grp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id="{52E60387-DDFC-4A53-9A58-1D9ED33DB425}"/>
              </a:ext>
            </a:extLst>
          </p:cNvPr>
          <p:cNvSpPr/>
          <p:nvPr/>
        </p:nvSpPr>
        <p:spPr>
          <a:xfrm>
            <a:off x="9709785" y="4357688"/>
            <a:ext cx="2138363" cy="2124075"/>
          </a:xfrm>
          <a:custGeom>
            <a:avLst/>
            <a:gdLst>
              <a:gd name="connsiteX0" fmla="*/ 0 w 2138363"/>
              <a:gd name="connsiteY0" fmla="*/ 2124075 h 2124075"/>
              <a:gd name="connsiteX1" fmla="*/ 419100 w 2138363"/>
              <a:gd name="connsiteY1" fmla="*/ 1981200 h 2124075"/>
              <a:gd name="connsiteX2" fmla="*/ 623888 w 2138363"/>
              <a:gd name="connsiteY2" fmla="*/ 1519237 h 2124075"/>
              <a:gd name="connsiteX3" fmla="*/ 1209675 w 2138363"/>
              <a:gd name="connsiteY3" fmla="*/ 485775 h 2124075"/>
              <a:gd name="connsiteX4" fmla="*/ 2138363 w 2138363"/>
              <a:gd name="connsiteY4" fmla="*/ 0 h 2124075"/>
              <a:gd name="connsiteX0" fmla="*/ 0 w 2138363"/>
              <a:gd name="connsiteY0" fmla="*/ 2124075 h 2124075"/>
              <a:gd name="connsiteX1" fmla="*/ 419100 w 2138363"/>
              <a:gd name="connsiteY1" fmla="*/ 1919288 h 2124075"/>
              <a:gd name="connsiteX2" fmla="*/ 623888 w 2138363"/>
              <a:gd name="connsiteY2" fmla="*/ 1519237 h 2124075"/>
              <a:gd name="connsiteX3" fmla="*/ 1209675 w 2138363"/>
              <a:gd name="connsiteY3" fmla="*/ 485775 h 2124075"/>
              <a:gd name="connsiteX4" fmla="*/ 2138363 w 2138363"/>
              <a:gd name="connsiteY4" fmla="*/ 0 h 2124075"/>
              <a:gd name="connsiteX0" fmla="*/ 0 w 2138363"/>
              <a:gd name="connsiteY0" fmla="*/ 2124075 h 2124075"/>
              <a:gd name="connsiteX1" fmla="*/ 419100 w 2138363"/>
              <a:gd name="connsiteY1" fmla="*/ 1919288 h 2124075"/>
              <a:gd name="connsiteX2" fmla="*/ 623888 w 2138363"/>
              <a:gd name="connsiteY2" fmla="*/ 1519237 h 2124075"/>
              <a:gd name="connsiteX3" fmla="*/ 1209675 w 2138363"/>
              <a:gd name="connsiteY3" fmla="*/ 485775 h 2124075"/>
              <a:gd name="connsiteX4" fmla="*/ 2138363 w 2138363"/>
              <a:gd name="connsiteY4" fmla="*/ 0 h 2124075"/>
              <a:gd name="connsiteX0" fmla="*/ 0 w 2138363"/>
              <a:gd name="connsiteY0" fmla="*/ 2124075 h 2124075"/>
              <a:gd name="connsiteX1" fmla="*/ 419100 w 2138363"/>
              <a:gd name="connsiteY1" fmla="*/ 1919288 h 2124075"/>
              <a:gd name="connsiteX2" fmla="*/ 623888 w 2138363"/>
              <a:gd name="connsiteY2" fmla="*/ 1519237 h 2124075"/>
              <a:gd name="connsiteX3" fmla="*/ 1209675 w 2138363"/>
              <a:gd name="connsiteY3" fmla="*/ 485775 h 2124075"/>
              <a:gd name="connsiteX4" fmla="*/ 2138363 w 2138363"/>
              <a:gd name="connsiteY4" fmla="*/ 0 h 2124075"/>
              <a:gd name="connsiteX0" fmla="*/ 0 w 2138363"/>
              <a:gd name="connsiteY0" fmla="*/ 2124075 h 2124075"/>
              <a:gd name="connsiteX1" fmla="*/ 419100 w 2138363"/>
              <a:gd name="connsiteY1" fmla="*/ 1919288 h 2124075"/>
              <a:gd name="connsiteX2" fmla="*/ 623888 w 2138363"/>
              <a:gd name="connsiteY2" fmla="*/ 1519237 h 2124075"/>
              <a:gd name="connsiteX3" fmla="*/ 1209675 w 2138363"/>
              <a:gd name="connsiteY3" fmla="*/ 485775 h 2124075"/>
              <a:gd name="connsiteX4" fmla="*/ 2138363 w 2138363"/>
              <a:gd name="connsiteY4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363" h="2124075">
                <a:moveTo>
                  <a:pt x="0" y="2124075"/>
                </a:moveTo>
                <a:cubicBezTo>
                  <a:pt x="157559" y="2103040"/>
                  <a:pt x="315119" y="2020094"/>
                  <a:pt x="419100" y="1919288"/>
                </a:cubicBezTo>
                <a:cubicBezTo>
                  <a:pt x="523081" y="1818482"/>
                  <a:pt x="542133" y="1779588"/>
                  <a:pt x="623888" y="1519237"/>
                </a:cubicBezTo>
                <a:cubicBezTo>
                  <a:pt x="705643" y="1258886"/>
                  <a:pt x="828676" y="824706"/>
                  <a:pt x="1209675" y="485775"/>
                </a:cubicBezTo>
                <a:cubicBezTo>
                  <a:pt x="1462088" y="232569"/>
                  <a:pt x="1800225" y="116284"/>
                  <a:pt x="2138363" y="0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93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ΜΕΤΑΒΟΛΗ ΣΥΣΤΑΣΗΣ ΚΑΤΑ ΤΟΝ ΒΡΑΣΜΟ – 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Ορθογώνιο 61">
            <a:extLst>
              <a:ext uri="{FF2B5EF4-FFF2-40B4-BE49-F238E27FC236}">
                <a16:creationId xmlns:a16="http://schemas.microsoft.com/office/drawing/2014/main" id="{29488BF9-B678-4995-B4B4-5C9B695FB720}"/>
              </a:ext>
            </a:extLst>
          </p:cNvPr>
          <p:cNvSpPr/>
          <p:nvPr/>
        </p:nvSpPr>
        <p:spPr>
          <a:xfrm>
            <a:off x="4777153" y="968940"/>
            <a:ext cx="6734330" cy="4798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E1BE72-E5FE-4C52-AD71-6EA1AE663427}"/>
              </a:ext>
            </a:extLst>
          </p:cNvPr>
          <p:cNvSpPr txBox="1"/>
          <p:nvPr/>
        </p:nvSpPr>
        <p:spPr>
          <a:xfrm>
            <a:off x="11527273" y="3454477"/>
            <a:ext cx="97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Τ</a:t>
            </a:r>
            <a:r>
              <a:rPr lang="en-US" sz="2800" i="1" baseline="-25000" dirty="0"/>
              <a:t>1</a:t>
            </a:r>
            <a:r>
              <a:rPr lang="en-US" sz="2800" i="1" baseline="30000" dirty="0"/>
              <a:t>b</a:t>
            </a:r>
            <a:endParaRPr lang="el-GR" sz="2800" i="1" baseline="-25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3ED17D-C268-42FA-8770-5E95754CC00F}"/>
              </a:ext>
            </a:extLst>
          </p:cNvPr>
          <p:cNvSpPr txBox="1"/>
          <p:nvPr/>
        </p:nvSpPr>
        <p:spPr>
          <a:xfrm>
            <a:off x="4155161" y="1711463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r>
              <a:rPr lang="el-GR" sz="2800" i="1" baseline="-25000" dirty="0"/>
              <a:t>2</a:t>
            </a:r>
            <a:r>
              <a:rPr lang="en-US" sz="2800" i="1" baseline="30000" dirty="0"/>
              <a:t>b</a:t>
            </a:r>
            <a:endParaRPr lang="el-GR" sz="2800" i="1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C4AA9A-B921-44E5-BA73-52FC05911B4C}"/>
              </a:ext>
            </a:extLst>
          </p:cNvPr>
          <p:cNvSpPr txBox="1"/>
          <p:nvPr/>
        </p:nvSpPr>
        <p:spPr>
          <a:xfrm rot="16200000">
            <a:off x="4056386" y="3461230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endParaRPr lang="el-GR" sz="2800" i="1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387EC2-4BEC-482B-BC92-3740A46BE5F7}"/>
              </a:ext>
            </a:extLst>
          </p:cNvPr>
          <p:cNvSpPr txBox="1"/>
          <p:nvPr/>
        </p:nvSpPr>
        <p:spPr>
          <a:xfrm>
            <a:off x="6884324" y="5806029"/>
            <a:ext cx="135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, y</a:t>
            </a:r>
            <a:r>
              <a:rPr lang="en-US" sz="2800" i="1" baseline="-25000" dirty="0"/>
              <a:t>1</a:t>
            </a:r>
            <a:endParaRPr lang="el-GR" sz="2800" i="1" baseline="-25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347AE5-1C85-485E-B3F9-8278344BA0C8}"/>
              </a:ext>
            </a:extLst>
          </p:cNvPr>
          <p:cNvSpPr txBox="1"/>
          <p:nvPr/>
        </p:nvSpPr>
        <p:spPr>
          <a:xfrm>
            <a:off x="4409626" y="5806027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0</a:t>
            </a:r>
            <a:endParaRPr lang="el-GR" sz="2800" i="1" baseline="-25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63BFB-B024-4C3C-80B6-EDBE296E72BC}"/>
              </a:ext>
            </a:extLst>
          </p:cNvPr>
          <p:cNvSpPr txBox="1"/>
          <p:nvPr/>
        </p:nvSpPr>
        <p:spPr>
          <a:xfrm>
            <a:off x="11151098" y="5806027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1</a:t>
            </a:r>
            <a:endParaRPr lang="el-GR" sz="2800" i="1" baseline="-25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B346AB-2D85-4FCB-BC9A-9497A49F1123}"/>
              </a:ext>
            </a:extLst>
          </p:cNvPr>
          <p:cNvSpPr txBox="1"/>
          <p:nvPr/>
        </p:nvSpPr>
        <p:spPr>
          <a:xfrm>
            <a:off x="4794550" y="1015524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 = </a:t>
            </a:r>
            <a:r>
              <a:rPr lang="el-GR" sz="2000" i="1" dirty="0" err="1"/>
              <a:t>σταθ</a:t>
            </a:r>
            <a:r>
              <a:rPr lang="el-GR" sz="2000" i="1" dirty="0"/>
              <a:t>.</a:t>
            </a:r>
            <a:endParaRPr lang="el-GR" sz="2000" i="1" baseline="-25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F7637B-0F37-4C79-8451-D0D5F9F0D057}"/>
              </a:ext>
            </a:extLst>
          </p:cNvPr>
          <p:cNvSpPr txBox="1"/>
          <p:nvPr/>
        </p:nvSpPr>
        <p:spPr>
          <a:xfrm>
            <a:off x="4049241" y="5482851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0</a:t>
            </a:r>
            <a:endParaRPr lang="el-GR" sz="2800" i="1" baseline="-25000" dirty="0"/>
          </a:p>
        </p:txBody>
      </p:sp>
      <p:cxnSp>
        <p:nvCxnSpPr>
          <p:cNvPr id="71" name="Ευθεία γραμμή σύνδεσης 70">
            <a:extLst>
              <a:ext uri="{FF2B5EF4-FFF2-40B4-BE49-F238E27FC236}">
                <a16:creationId xmlns:a16="http://schemas.microsoft.com/office/drawing/2014/main" id="{712BBD38-A87E-4A51-9316-9514A01F7A2C}"/>
              </a:ext>
            </a:extLst>
          </p:cNvPr>
          <p:cNvCxnSpPr>
            <a:cxnSpLocks/>
          </p:cNvCxnSpPr>
          <p:nvPr/>
        </p:nvCxnSpPr>
        <p:spPr>
          <a:xfrm flipH="1" flipV="1">
            <a:off x="9314663" y="4313354"/>
            <a:ext cx="6452" cy="1453656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EC219F-C598-4E0B-A587-9BEC2EC1E432}"/>
              </a:ext>
            </a:extLst>
          </p:cNvPr>
          <p:cNvSpPr txBox="1"/>
          <p:nvPr/>
        </p:nvSpPr>
        <p:spPr>
          <a:xfrm>
            <a:off x="5836367" y="4025465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ΥΓΡΟ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F436EF-E925-4F5C-88CE-EFE4C33AD07E}"/>
              </a:ext>
            </a:extLst>
          </p:cNvPr>
          <p:cNvSpPr txBox="1"/>
          <p:nvPr/>
        </p:nvSpPr>
        <p:spPr>
          <a:xfrm>
            <a:off x="6021248" y="1823580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ΑΤΜΟΣ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488E2B-EF05-413B-B5F7-7543F57881C8}"/>
              </a:ext>
            </a:extLst>
          </p:cNvPr>
          <p:cNvSpPr txBox="1"/>
          <p:nvPr/>
        </p:nvSpPr>
        <p:spPr>
          <a:xfrm>
            <a:off x="8381471" y="5806029"/>
            <a:ext cx="190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baseline="30000" dirty="0"/>
              <a:t>az</a:t>
            </a:r>
            <a:r>
              <a:rPr lang="en-US" sz="2800" i="1" dirty="0"/>
              <a:t>, y</a:t>
            </a:r>
            <a:r>
              <a:rPr lang="en-US" sz="2800" i="1" baseline="-25000" dirty="0"/>
              <a:t>1</a:t>
            </a:r>
            <a:r>
              <a:rPr lang="en-US" sz="2800" i="1" baseline="30000" dirty="0"/>
              <a:t>az</a:t>
            </a:r>
            <a:endParaRPr lang="el-GR" sz="2800" i="1" baseline="30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7008E9C-5E31-4AE2-815F-B3B569716F87}"/>
              </a:ext>
            </a:extLst>
          </p:cNvPr>
          <p:cNvSpPr txBox="1"/>
          <p:nvPr/>
        </p:nvSpPr>
        <p:spPr>
          <a:xfrm>
            <a:off x="10747173" y="5806029"/>
            <a:ext cx="62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/>
              <a:t>β</a:t>
            </a:r>
            <a:endParaRPr lang="el-GR" sz="2800" b="1" i="1" baseline="-25000" dirty="0"/>
          </a:p>
        </p:txBody>
      </p:sp>
      <p:cxnSp>
        <p:nvCxnSpPr>
          <p:cNvPr id="79" name="Ευθεία γραμμή σύνδεσης 78">
            <a:extLst>
              <a:ext uri="{FF2B5EF4-FFF2-40B4-BE49-F238E27FC236}">
                <a16:creationId xmlns:a16="http://schemas.microsoft.com/office/drawing/2014/main" id="{770C6B51-B5D7-40D8-AEA6-3A92FB95789B}"/>
              </a:ext>
            </a:extLst>
          </p:cNvPr>
          <p:cNvCxnSpPr>
            <a:cxnSpLocks/>
          </p:cNvCxnSpPr>
          <p:nvPr/>
        </p:nvCxnSpPr>
        <p:spPr>
          <a:xfrm flipV="1">
            <a:off x="11079986" y="3936206"/>
            <a:ext cx="0" cy="1830804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Ευθεία γραμμή σύνδεσης 79">
            <a:extLst>
              <a:ext uri="{FF2B5EF4-FFF2-40B4-BE49-F238E27FC236}">
                <a16:creationId xmlns:a16="http://schemas.microsoft.com/office/drawing/2014/main" id="{4FB745F0-20BF-4F21-942A-BE6769004996}"/>
              </a:ext>
            </a:extLst>
          </p:cNvPr>
          <p:cNvCxnSpPr>
            <a:cxnSpLocks/>
          </p:cNvCxnSpPr>
          <p:nvPr/>
        </p:nvCxnSpPr>
        <p:spPr>
          <a:xfrm flipV="1">
            <a:off x="10264775" y="3934830"/>
            <a:ext cx="828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Ευθεία γραμμή σύνδεσης 81">
            <a:extLst>
              <a:ext uri="{FF2B5EF4-FFF2-40B4-BE49-F238E27FC236}">
                <a16:creationId xmlns:a16="http://schemas.microsoft.com/office/drawing/2014/main" id="{D689F726-0895-49BB-BCB5-8A2DE77098C1}"/>
              </a:ext>
            </a:extLst>
          </p:cNvPr>
          <p:cNvCxnSpPr>
            <a:cxnSpLocks/>
          </p:cNvCxnSpPr>
          <p:nvPr/>
        </p:nvCxnSpPr>
        <p:spPr>
          <a:xfrm flipV="1">
            <a:off x="10254458" y="3929063"/>
            <a:ext cx="0" cy="2556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Ευθεία γραμμή σύνδεσης 83">
            <a:extLst>
              <a:ext uri="{FF2B5EF4-FFF2-40B4-BE49-F238E27FC236}">
                <a16:creationId xmlns:a16="http://schemas.microsoft.com/office/drawing/2014/main" id="{9B919419-E053-468E-A0A6-8B5B95D263B9}"/>
              </a:ext>
            </a:extLst>
          </p:cNvPr>
          <p:cNvCxnSpPr>
            <a:cxnSpLocks/>
          </p:cNvCxnSpPr>
          <p:nvPr/>
        </p:nvCxnSpPr>
        <p:spPr>
          <a:xfrm flipV="1">
            <a:off x="9806117" y="4184708"/>
            <a:ext cx="42055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Ευθεία γραμμή σύνδεσης 85">
            <a:extLst>
              <a:ext uri="{FF2B5EF4-FFF2-40B4-BE49-F238E27FC236}">
                <a16:creationId xmlns:a16="http://schemas.microsoft.com/office/drawing/2014/main" id="{D3D6E777-2855-410F-8255-D86A32B98E3C}"/>
              </a:ext>
            </a:extLst>
          </p:cNvPr>
          <p:cNvCxnSpPr>
            <a:cxnSpLocks/>
          </p:cNvCxnSpPr>
          <p:nvPr/>
        </p:nvCxnSpPr>
        <p:spPr>
          <a:xfrm flipV="1">
            <a:off x="9813260" y="4182327"/>
            <a:ext cx="0" cy="6820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Ευθεία γραμμή σύνδεσης 89">
            <a:extLst>
              <a:ext uri="{FF2B5EF4-FFF2-40B4-BE49-F238E27FC236}">
                <a16:creationId xmlns:a16="http://schemas.microsoft.com/office/drawing/2014/main" id="{90EA919C-F60C-4598-B7F9-E67C4912008A}"/>
              </a:ext>
            </a:extLst>
          </p:cNvPr>
          <p:cNvCxnSpPr>
            <a:cxnSpLocks/>
          </p:cNvCxnSpPr>
          <p:nvPr/>
        </p:nvCxnSpPr>
        <p:spPr>
          <a:xfrm flipV="1">
            <a:off x="5836367" y="2730554"/>
            <a:ext cx="0" cy="3036456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8BFABB57-5245-4D19-831A-AFCA3702448C}"/>
              </a:ext>
            </a:extLst>
          </p:cNvPr>
          <p:cNvSpPr txBox="1"/>
          <p:nvPr/>
        </p:nvSpPr>
        <p:spPr>
          <a:xfrm>
            <a:off x="5490782" y="5806029"/>
            <a:ext cx="62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/>
              <a:t>α</a:t>
            </a:r>
            <a:endParaRPr lang="el-GR" sz="2800" b="1" i="1" baseline="-250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AECE6E-A768-4D04-B713-93E40272DAA3}"/>
              </a:ext>
            </a:extLst>
          </p:cNvPr>
          <p:cNvSpPr txBox="1"/>
          <p:nvPr/>
        </p:nvSpPr>
        <p:spPr>
          <a:xfrm>
            <a:off x="3980586" y="6317049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Καθαρό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9D5139-9B50-40CA-8994-28BC4467D917}"/>
              </a:ext>
            </a:extLst>
          </p:cNvPr>
          <p:cNvSpPr txBox="1"/>
          <p:nvPr/>
        </p:nvSpPr>
        <p:spPr>
          <a:xfrm>
            <a:off x="10678775" y="6317049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Καθαρό 1</a:t>
            </a:r>
          </a:p>
        </p:txBody>
      </p:sp>
      <p:cxnSp>
        <p:nvCxnSpPr>
          <p:cNvPr id="97" name="Ευθεία γραμμή σύνδεσης 96">
            <a:extLst>
              <a:ext uri="{FF2B5EF4-FFF2-40B4-BE49-F238E27FC236}">
                <a16:creationId xmlns:a16="http://schemas.microsoft.com/office/drawing/2014/main" id="{6BDDB745-2B4C-413B-ACF0-5C1CD1920EBE}"/>
              </a:ext>
            </a:extLst>
          </p:cNvPr>
          <p:cNvCxnSpPr>
            <a:cxnSpLocks/>
          </p:cNvCxnSpPr>
          <p:nvPr/>
        </p:nvCxnSpPr>
        <p:spPr>
          <a:xfrm flipV="1">
            <a:off x="5841337" y="2694831"/>
            <a:ext cx="648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Ελεύθερη σχεδίαση: Σχήμα 71">
            <a:extLst>
              <a:ext uri="{FF2B5EF4-FFF2-40B4-BE49-F238E27FC236}">
                <a16:creationId xmlns:a16="http://schemas.microsoft.com/office/drawing/2014/main" id="{EA5BFF5E-6B20-43D1-B8F8-7A5B8FD90A60}"/>
              </a:ext>
            </a:extLst>
          </p:cNvPr>
          <p:cNvSpPr/>
          <p:nvPr/>
        </p:nvSpPr>
        <p:spPr>
          <a:xfrm flipV="1">
            <a:off x="4782122" y="1958364"/>
            <a:ext cx="6723050" cy="2343251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  <a:gd name="connsiteX0" fmla="*/ 0 w 6870700"/>
              <a:gd name="connsiteY0" fmla="*/ 3031502 h 3031502"/>
              <a:gd name="connsiteX1" fmla="*/ 3580430 w 6870700"/>
              <a:gd name="connsiteY1" fmla="*/ 148603 h 3031502"/>
              <a:gd name="connsiteX2" fmla="*/ 6870700 w 6870700"/>
              <a:gd name="connsiteY2" fmla="*/ 707402 h 3031502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3016691">
                <a:moveTo>
                  <a:pt x="0" y="3016691"/>
                </a:moveTo>
                <a:cubicBezTo>
                  <a:pt x="1503891" y="1730816"/>
                  <a:pt x="2420964" y="539217"/>
                  <a:pt x="3566081" y="151867"/>
                </a:cubicBezTo>
                <a:cubicBezTo>
                  <a:pt x="4625109" y="-235484"/>
                  <a:pt x="6084358" y="181416"/>
                  <a:pt x="6870700" y="6925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sp>
        <p:nvSpPr>
          <p:cNvPr id="73" name="Ελεύθερη σχεδίαση: Σχήμα 72">
            <a:extLst>
              <a:ext uri="{FF2B5EF4-FFF2-40B4-BE49-F238E27FC236}">
                <a16:creationId xmlns:a16="http://schemas.microsoft.com/office/drawing/2014/main" id="{B3816A6F-AAA0-4875-AFB4-5FBC62A8FDA8}"/>
              </a:ext>
            </a:extLst>
          </p:cNvPr>
          <p:cNvSpPr/>
          <p:nvPr/>
        </p:nvSpPr>
        <p:spPr>
          <a:xfrm flipV="1">
            <a:off x="4794550" y="1953434"/>
            <a:ext cx="6719942" cy="2357443"/>
          </a:xfrm>
          <a:custGeom>
            <a:avLst/>
            <a:gdLst>
              <a:gd name="connsiteX0" fmla="*/ 0 w 6867525"/>
              <a:gd name="connsiteY0" fmla="*/ 3040701 h 3040701"/>
              <a:gd name="connsiteX1" fmla="*/ 2552700 w 6867525"/>
              <a:gd name="connsiteY1" fmla="*/ 1935801 h 3040701"/>
              <a:gd name="connsiteX2" fmla="*/ 4124325 w 6867525"/>
              <a:gd name="connsiteY2" fmla="*/ 335601 h 3040701"/>
              <a:gd name="connsiteX3" fmla="*/ 4676775 w 6867525"/>
              <a:gd name="connsiteY3" fmla="*/ 11751 h 3040701"/>
              <a:gd name="connsiteX4" fmla="*/ 5495925 w 6867525"/>
              <a:gd name="connsiteY4" fmla="*/ 564201 h 3040701"/>
              <a:gd name="connsiteX5" fmla="*/ 6867525 w 6867525"/>
              <a:gd name="connsiteY5" fmla="*/ 726126 h 3040701"/>
              <a:gd name="connsiteX0" fmla="*/ 0 w 6867525"/>
              <a:gd name="connsiteY0" fmla="*/ 3029285 h 3029285"/>
              <a:gd name="connsiteX1" fmla="*/ 2552700 w 6867525"/>
              <a:gd name="connsiteY1" fmla="*/ 1924385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676775 w 6867525"/>
              <a:gd name="connsiteY2" fmla="*/ 335 h 3029285"/>
              <a:gd name="connsiteX3" fmla="*/ 5495925 w 6867525"/>
              <a:gd name="connsiteY3" fmla="*/ 552785 h 3029285"/>
              <a:gd name="connsiteX4" fmla="*/ 6867525 w 6867525"/>
              <a:gd name="connsiteY4" fmla="*/ 714710 h 3029285"/>
              <a:gd name="connsiteX0" fmla="*/ 0 w 6867525"/>
              <a:gd name="connsiteY0" fmla="*/ 3074680 h 3074680"/>
              <a:gd name="connsiteX1" fmla="*/ 2242779 w 6867525"/>
              <a:gd name="connsiteY1" fmla="*/ 1781801 h 3074680"/>
              <a:gd name="connsiteX2" fmla="*/ 4676775 w 6867525"/>
              <a:gd name="connsiteY2" fmla="*/ 45730 h 3074680"/>
              <a:gd name="connsiteX3" fmla="*/ 5599232 w 6867525"/>
              <a:gd name="connsiteY3" fmla="*/ 525881 h 3074680"/>
              <a:gd name="connsiteX4" fmla="*/ 6867525 w 6867525"/>
              <a:gd name="connsiteY4" fmla="*/ 760105 h 3074680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73 h 3029073"/>
              <a:gd name="connsiteX1" fmla="*/ 2242779 w 6867525"/>
              <a:gd name="connsiteY1" fmla="*/ 1736194 h 3029073"/>
              <a:gd name="connsiteX2" fmla="*/ 4676775 w 6867525"/>
              <a:gd name="connsiteY2" fmla="*/ 123 h 3029073"/>
              <a:gd name="connsiteX3" fmla="*/ 5599232 w 6867525"/>
              <a:gd name="connsiteY3" fmla="*/ 480274 h 3029073"/>
              <a:gd name="connsiteX4" fmla="*/ 6867525 w 6867525"/>
              <a:gd name="connsiteY4" fmla="*/ 714498 h 3029073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57 h 3029057"/>
              <a:gd name="connsiteX1" fmla="*/ 2242779 w 6867525"/>
              <a:gd name="connsiteY1" fmla="*/ 1736178 h 3029057"/>
              <a:gd name="connsiteX2" fmla="*/ 4676775 w 6867525"/>
              <a:gd name="connsiteY2" fmla="*/ 107 h 3029057"/>
              <a:gd name="connsiteX3" fmla="*/ 5599232 w 6867525"/>
              <a:gd name="connsiteY3" fmla="*/ 480258 h 3029057"/>
              <a:gd name="connsiteX4" fmla="*/ 6867525 w 6867525"/>
              <a:gd name="connsiteY4" fmla="*/ 714482 h 3029057"/>
              <a:gd name="connsiteX0" fmla="*/ 0 w 6867525"/>
              <a:gd name="connsiteY0" fmla="*/ 3029048 h 3029048"/>
              <a:gd name="connsiteX1" fmla="*/ 2242779 w 6867525"/>
              <a:gd name="connsiteY1" fmla="*/ 1736169 h 3029048"/>
              <a:gd name="connsiteX2" fmla="*/ 4619383 w 6867525"/>
              <a:gd name="connsiteY2" fmla="*/ 97 h 3029048"/>
              <a:gd name="connsiteX3" fmla="*/ 5599232 w 6867525"/>
              <a:gd name="connsiteY3" fmla="*/ 480249 h 3029048"/>
              <a:gd name="connsiteX4" fmla="*/ 6867525 w 6867525"/>
              <a:gd name="connsiteY4" fmla="*/ 714473 h 3029048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19383 w 6867525"/>
              <a:gd name="connsiteY2" fmla="*/ 95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34961 h 3034961"/>
              <a:gd name="connsiteX1" fmla="*/ 2242779 w 6867525"/>
              <a:gd name="connsiteY1" fmla="*/ 1742082 h 3034961"/>
              <a:gd name="connsiteX2" fmla="*/ 4619383 w 6867525"/>
              <a:gd name="connsiteY2" fmla="*/ 6010 h 3034961"/>
              <a:gd name="connsiteX3" fmla="*/ 5599232 w 6867525"/>
              <a:gd name="connsiteY3" fmla="*/ 486162 h 3034961"/>
              <a:gd name="connsiteX4" fmla="*/ 6867525 w 6867525"/>
              <a:gd name="connsiteY4" fmla="*/ 720386 h 303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5" h="3034961">
                <a:moveTo>
                  <a:pt x="0" y="3034961"/>
                </a:moveTo>
                <a:cubicBezTo>
                  <a:pt x="932656" y="2707936"/>
                  <a:pt x="1472882" y="2246907"/>
                  <a:pt x="2242779" y="1742082"/>
                </a:cubicBezTo>
                <a:cubicBezTo>
                  <a:pt x="3012676" y="1237257"/>
                  <a:pt x="4174760" y="67117"/>
                  <a:pt x="4619383" y="6010"/>
                </a:cubicBezTo>
                <a:cubicBezTo>
                  <a:pt x="5064006" y="-55097"/>
                  <a:pt x="5224542" y="367099"/>
                  <a:pt x="5599232" y="486162"/>
                </a:cubicBezTo>
                <a:cubicBezTo>
                  <a:pt x="5973922" y="605225"/>
                  <a:pt x="6364287" y="698954"/>
                  <a:pt x="6867525" y="72038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cxnSp>
        <p:nvCxnSpPr>
          <p:cNvPr id="98" name="Ευθεία γραμμή σύνδεσης 97">
            <a:extLst>
              <a:ext uri="{FF2B5EF4-FFF2-40B4-BE49-F238E27FC236}">
                <a16:creationId xmlns:a16="http://schemas.microsoft.com/office/drawing/2014/main" id="{8E6C87B0-6B21-4CB7-A364-990F05BBDEFD}"/>
              </a:ext>
            </a:extLst>
          </p:cNvPr>
          <p:cNvCxnSpPr>
            <a:cxnSpLocks/>
          </p:cNvCxnSpPr>
          <p:nvPr/>
        </p:nvCxnSpPr>
        <p:spPr>
          <a:xfrm flipV="1">
            <a:off x="6482195" y="2694832"/>
            <a:ext cx="0" cy="4865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Ευθεία γραμμή σύνδεσης 100">
            <a:extLst>
              <a:ext uri="{FF2B5EF4-FFF2-40B4-BE49-F238E27FC236}">
                <a16:creationId xmlns:a16="http://schemas.microsoft.com/office/drawing/2014/main" id="{06C149B6-502D-422A-A937-C1CACF063FD5}"/>
              </a:ext>
            </a:extLst>
          </p:cNvPr>
          <p:cNvCxnSpPr>
            <a:cxnSpLocks/>
          </p:cNvCxnSpPr>
          <p:nvPr/>
        </p:nvCxnSpPr>
        <p:spPr>
          <a:xfrm>
            <a:off x="6482195" y="3181350"/>
            <a:ext cx="90920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Ευθεία γραμμή σύνδεσης 102">
            <a:extLst>
              <a:ext uri="{FF2B5EF4-FFF2-40B4-BE49-F238E27FC236}">
                <a16:creationId xmlns:a16="http://schemas.microsoft.com/office/drawing/2014/main" id="{E8650476-2613-4A95-A14E-E87868DAF2F3}"/>
              </a:ext>
            </a:extLst>
          </p:cNvPr>
          <p:cNvCxnSpPr>
            <a:cxnSpLocks/>
          </p:cNvCxnSpPr>
          <p:nvPr/>
        </p:nvCxnSpPr>
        <p:spPr>
          <a:xfrm flipV="1">
            <a:off x="7377545" y="3185741"/>
            <a:ext cx="0" cy="61155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Ευθεία γραμμή σύνδεσης 103">
            <a:extLst>
              <a:ext uri="{FF2B5EF4-FFF2-40B4-BE49-F238E27FC236}">
                <a16:creationId xmlns:a16="http://schemas.microsoft.com/office/drawing/2014/main" id="{8BD9B29B-0B89-4EB0-B7A0-5FCC22A229F6}"/>
              </a:ext>
            </a:extLst>
          </p:cNvPr>
          <p:cNvCxnSpPr>
            <a:cxnSpLocks/>
          </p:cNvCxnSpPr>
          <p:nvPr/>
        </p:nvCxnSpPr>
        <p:spPr>
          <a:xfrm>
            <a:off x="7377545" y="3797300"/>
            <a:ext cx="94730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Ευθεία γραμμή σύνδεσης 105">
            <a:extLst>
              <a:ext uri="{FF2B5EF4-FFF2-40B4-BE49-F238E27FC236}">
                <a16:creationId xmlns:a16="http://schemas.microsoft.com/office/drawing/2014/main" id="{D7E5B1EF-E848-4480-A256-B8C0F7D1C783}"/>
              </a:ext>
            </a:extLst>
          </p:cNvPr>
          <p:cNvCxnSpPr>
            <a:cxnSpLocks/>
          </p:cNvCxnSpPr>
          <p:nvPr/>
        </p:nvCxnSpPr>
        <p:spPr>
          <a:xfrm flipV="1">
            <a:off x="8317345" y="3804288"/>
            <a:ext cx="0" cy="396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Ευθεία γραμμή σύνδεσης 106">
            <a:extLst>
              <a:ext uri="{FF2B5EF4-FFF2-40B4-BE49-F238E27FC236}">
                <a16:creationId xmlns:a16="http://schemas.microsoft.com/office/drawing/2014/main" id="{8D4FE576-4BC6-4F3E-AA59-0F0329C3037C}"/>
              </a:ext>
            </a:extLst>
          </p:cNvPr>
          <p:cNvCxnSpPr>
            <a:cxnSpLocks/>
          </p:cNvCxnSpPr>
          <p:nvPr/>
        </p:nvCxnSpPr>
        <p:spPr>
          <a:xfrm>
            <a:off x="8317345" y="4182327"/>
            <a:ext cx="648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981FD692-95C9-4D04-B8E1-5AA64E0ACEDD}"/>
              </a:ext>
            </a:extLst>
          </p:cNvPr>
          <p:cNvCxnSpPr>
            <a:cxnSpLocks/>
          </p:cNvCxnSpPr>
          <p:nvPr/>
        </p:nvCxnSpPr>
        <p:spPr>
          <a:xfrm flipV="1">
            <a:off x="8965345" y="4178165"/>
            <a:ext cx="0" cy="10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F907A4D-66E3-4A74-ABAA-C9C50029B8DB}"/>
              </a:ext>
            </a:extLst>
          </p:cNvPr>
          <p:cNvSpPr txBox="1"/>
          <p:nvPr/>
        </p:nvSpPr>
        <p:spPr>
          <a:xfrm>
            <a:off x="8222448" y="6317049"/>
            <a:ext cx="252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/>
              <a:t>Αζεοτροπικό</a:t>
            </a:r>
            <a:r>
              <a:rPr lang="el-GR" sz="2000" b="1" dirty="0"/>
              <a:t> μίγμα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D2749-E380-4D5E-8514-E8A0B7F4E07C}"/>
              </a:ext>
            </a:extLst>
          </p:cNvPr>
          <p:cNvSpPr txBox="1"/>
          <p:nvPr/>
        </p:nvSpPr>
        <p:spPr>
          <a:xfrm>
            <a:off x="171959" y="1712599"/>
            <a:ext cx="38229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/>
              <a:t>Κλασματική απόσταξη του </a:t>
            </a:r>
            <a:r>
              <a:rPr lang="el-GR" sz="2000" b="1" u="sng" dirty="0"/>
              <a:t>α</a:t>
            </a:r>
          </a:p>
          <a:p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dirty="0"/>
              <a:t>Απόσταγμα: 	</a:t>
            </a:r>
            <a:r>
              <a:rPr lang="el-GR" sz="2000" dirty="0" err="1"/>
              <a:t>Αζεοτροπικό</a:t>
            </a:r>
            <a:r>
              <a:rPr lang="el-GR" sz="2000" dirty="0"/>
              <a:t> μίγμα</a:t>
            </a:r>
          </a:p>
          <a:p>
            <a:pPr>
              <a:tabLst>
                <a:tab pos="1619250" algn="l"/>
              </a:tabLst>
            </a:pPr>
            <a:r>
              <a:rPr lang="el-GR" sz="2000" dirty="0"/>
              <a:t>Υπόλειμμα: 	Καθαρό 2</a:t>
            </a:r>
          </a:p>
          <a:p>
            <a:pPr>
              <a:tabLst>
                <a:tab pos="1619250" algn="l"/>
              </a:tabLst>
            </a:pPr>
            <a:endParaRPr lang="el-GR" sz="2000" dirty="0"/>
          </a:p>
          <a:p>
            <a:r>
              <a:rPr lang="el-GR" sz="2000" u="sng" dirty="0"/>
              <a:t>Κλασματική απόσταξη του </a:t>
            </a:r>
            <a:r>
              <a:rPr lang="el-GR" sz="2000" b="1" u="sng" dirty="0"/>
              <a:t>β</a:t>
            </a:r>
          </a:p>
          <a:p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dirty="0"/>
              <a:t>Απόσταγμα: 	</a:t>
            </a:r>
            <a:r>
              <a:rPr lang="el-GR" sz="2000" dirty="0" err="1"/>
              <a:t>Αζεοτροπικό</a:t>
            </a:r>
            <a:r>
              <a:rPr lang="el-GR" sz="2000" dirty="0"/>
              <a:t> μίγμα</a:t>
            </a:r>
          </a:p>
          <a:p>
            <a:pPr>
              <a:tabLst>
                <a:tab pos="1619250" algn="l"/>
              </a:tabLst>
            </a:pPr>
            <a:r>
              <a:rPr lang="el-GR" sz="2000" dirty="0"/>
              <a:t>Υπόλειμμα: 	Καθαρό 1</a:t>
            </a:r>
          </a:p>
          <a:p>
            <a:pPr>
              <a:tabLst>
                <a:tab pos="1619250" algn="l"/>
              </a:tabLst>
            </a:pPr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i="1" dirty="0"/>
              <a:t>Σημ. Το </a:t>
            </a:r>
            <a:r>
              <a:rPr lang="el-GR" sz="2000" i="1" dirty="0" err="1"/>
              <a:t>αζεότροπο</a:t>
            </a:r>
            <a:r>
              <a:rPr lang="el-GR" sz="2000" i="1" dirty="0"/>
              <a:t> ζέει στην μικρότερη θερμοκρασία, άρα θα το λαμβάνουμε στο απόσταγμα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5730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BFB6A96-1DCA-4544-8989-C45E6480642E}"/>
              </a:ext>
            </a:extLst>
          </p:cNvPr>
          <p:cNvSpPr/>
          <p:nvPr/>
        </p:nvSpPr>
        <p:spPr>
          <a:xfrm>
            <a:off x="4777153" y="968940"/>
            <a:ext cx="6734330" cy="4798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ΜΕΤΑΒΟΛΗ ΣΥΣΤΑΣΗΣ ΚΑΤΑ ΤΟΝ ΒΡΑΣΜΟ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D2749-E380-4D5E-8514-E8A0B7F4E07C}"/>
              </a:ext>
            </a:extLst>
          </p:cNvPr>
          <p:cNvSpPr txBox="1"/>
          <p:nvPr/>
        </p:nvSpPr>
        <p:spPr>
          <a:xfrm>
            <a:off x="171959" y="1712599"/>
            <a:ext cx="38229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/>
              <a:t>Κλασματική απόσταξη του </a:t>
            </a:r>
            <a:r>
              <a:rPr lang="el-GR" sz="2000" b="1" u="sng" dirty="0"/>
              <a:t>α</a:t>
            </a:r>
          </a:p>
          <a:p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dirty="0"/>
              <a:t>Απόσταγμα: 	Καθαρό 2</a:t>
            </a:r>
          </a:p>
          <a:p>
            <a:pPr>
              <a:tabLst>
                <a:tab pos="1619250" algn="l"/>
              </a:tabLst>
            </a:pPr>
            <a:r>
              <a:rPr lang="el-GR" sz="2000" dirty="0"/>
              <a:t>Υπόλειμμα: 	</a:t>
            </a:r>
            <a:r>
              <a:rPr lang="el-GR" sz="2000" dirty="0" err="1"/>
              <a:t>Αζεοτροπικό</a:t>
            </a:r>
            <a:r>
              <a:rPr lang="el-GR" sz="2000" dirty="0"/>
              <a:t> μίγμα</a:t>
            </a:r>
          </a:p>
          <a:p>
            <a:pPr>
              <a:tabLst>
                <a:tab pos="1619250" algn="l"/>
              </a:tabLst>
            </a:pPr>
            <a:endParaRPr lang="el-GR" sz="2000" dirty="0"/>
          </a:p>
          <a:p>
            <a:r>
              <a:rPr lang="el-GR" sz="2000" u="sng" dirty="0"/>
              <a:t>Κλασματική απόσταξη του </a:t>
            </a:r>
            <a:r>
              <a:rPr lang="el-GR" sz="2000" b="1" u="sng" dirty="0"/>
              <a:t>β</a:t>
            </a:r>
          </a:p>
          <a:p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dirty="0"/>
              <a:t>Απόσταγμα: 	Καθαρό 1</a:t>
            </a:r>
          </a:p>
          <a:p>
            <a:pPr>
              <a:tabLst>
                <a:tab pos="1619250" algn="l"/>
              </a:tabLst>
            </a:pPr>
            <a:r>
              <a:rPr lang="el-GR" sz="2000" dirty="0"/>
              <a:t>Υπόλειμμα: 	</a:t>
            </a:r>
            <a:r>
              <a:rPr lang="el-GR" sz="2000" dirty="0" err="1"/>
              <a:t>Αζεοτροπικό</a:t>
            </a:r>
            <a:r>
              <a:rPr lang="el-GR" sz="2000" dirty="0"/>
              <a:t> μίγμα</a:t>
            </a:r>
          </a:p>
          <a:p>
            <a:pPr>
              <a:tabLst>
                <a:tab pos="1619250" algn="l"/>
              </a:tabLst>
            </a:pPr>
            <a:endParaRPr lang="el-GR" sz="2000" dirty="0"/>
          </a:p>
          <a:p>
            <a:pPr>
              <a:tabLst>
                <a:tab pos="1619250" algn="l"/>
              </a:tabLst>
            </a:pPr>
            <a:r>
              <a:rPr lang="el-GR" sz="2000" i="1" dirty="0"/>
              <a:t>Σημ. Το </a:t>
            </a:r>
            <a:r>
              <a:rPr lang="el-GR" sz="2000" i="1" dirty="0" err="1"/>
              <a:t>αζεότροπο</a:t>
            </a:r>
            <a:r>
              <a:rPr lang="el-GR" sz="2000" i="1" dirty="0"/>
              <a:t> ζέει στην μεγαλύτερη θερμοκρασία, άρα θα το λαμβάνουμε στο υπόλειμμα</a:t>
            </a:r>
            <a:endParaRPr lang="el-GR" sz="2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1C37544-8B3E-476A-A0AD-4FA5F5135EBF}"/>
              </a:ext>
            </a:extLst>
          </p:cNvPr>
          <p:cNvSpPr txBox="1"/>
          <p:nvPr/>
        </p:nvSpPr>
        <p:spPr>
          <a:xfrm>
            <a:off x="9255328" y="5780749"/>
            <a:ext cx="1348427" cy="58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y</a:t>
            </a:r>
            <a:r>
              <a:rPr lang="en-US" sz="2400" i="1" baseline="-25000" dirty="0"/>
              <a:t>1</a:t>
            </a:r>
            <a:endParaRPr lang="el-GR" sz="2400" i="1" baseline="-250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1060CD-D7AE-4139-81BC-449023247DB1}"/>
              </a:ext>
            </a:extLst>
          </p:cNvPr>
          <p:cNvSpPr txBox="1"/>
          <p:nvPr/>
        </p:nvSpPr>
        <p:spPr>
          <a:xfrm>
            <a:off x="4490396" y="928668"/>
            <a:ext cx="1716015" cy="54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 = </a:t>
            </a:r>
            <a:r>
              <a:rPr lang="el-GR" i="1" dirty="0" err="1"/>
              <a:t>σταθ</a:t>
            </a:r>
            <a:r>
              <a:rPr lang="el-GR" i="1" dirty="0"/>
              <a:t>.</a:t>
            </a:r>
            <a:endParaRPr lang="el-GR" i="1" baseline="-25000" dirty="0"/>
          </a:p>
        </p:txBody>
      </p:sp>
      <p:cxnSp>
        <p:nvCxnSpPr>
          <p:cNvPr id="116" name="Ευθεία γραμμή σύνδεσης 115">
            <a:extLst>
              <a:ext uri="{FF2B5EF4-FFF2-40B4-BE49-F238E27FC236}">
                <a16:creationId xmlns:a16="http://schemas.microsoft.com/office/drawing/2014/main" id="{751CF223-D175-425A-B283-F234826F124C}"/>
              </a:ext>
            </a:extLst>
          </p:cNvPr>
          <p:cNvCxnSpPr>
            <a:cxnSpLocks/>
          </p:cNvCxnSpPr>
          <p:nvPr/>
        </p:nvCxnSpPr>
        <p:spPr>
          <a:xfrm flipH="1" flipV="1">
            <a:off x="6528925" y="1388028"/>
            <a:ext cx="418" cy="4378982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Ελεύθερη σχεδίαση: Σχήμα 116">
            <a:extLst>
              <a:ext uri="{FF2B5EF4-FFF2-40B4-BE49-F238E27FC236}">
                <a16:creationId xmlns:a16="http://schemas.microsoft.com/office/drawing/2014/main" id="{6D3BDDDE-30B6-4443-9057-ABAD08AE8B19}"/>
              </a:ext>
            </a:extLst>
          </p:cNvPr>
          <p:cNvSpPr/>
          <p:nvPr/>
        </p:nvSpPr>
        <p:spPr>
          <a:xfrm flipH="1">
            <a:off x="4792149" y="1343004"/>
            <a:ext cx="6719333" cy="2391759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  <a:gd name="connsiteX0" fmla="*/ 0 w 6870700"/>
              <a:gd name="connsiteY0" fmla="*/ 3031502 h 3031502"/>
              <a:gd name="connsiteX1" fmla="*/ 3580430 w 6870700"/>
              <a:gd name="connsiteY1" fmla="*/ 148603 h 3031502"/>
              <a:gd name="connsiteX2" fmla="*/ 6870700 w 6870700"/>
              <a:gd name="connsiteY2" fmla="*/ 707402 h 3031502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  <a:gd name="connsiteX0" fmla="*/ 0 w 6870700"/>
              <a:gd name="connsiteY0" fmla="*/ 3016691 h 3016691"/>
              <a:gd name="connsiteX1" fmla="*/ 3566081 w 6870700"/>
              <a:gd name="connsiteY1" fmla="*/ 151867 h 3016691"/>
              <a:gd name="connsiteX2" fmla="*/ 6870700 w 6870700"/>
              <a:gd name="connsiteY2" fmla="*/ 692591 h 3016691"/>
              <a:gd name="connsiteX0" fmla="*/ 0 w 6870700"/>
              <a:gd name="connsiteY0" fmla="*/ 2895702 h 2895702"/>
              <a:gd name="connsiteX1" fmla="*/ 3788848 w 6870700"/>
              <a:gd name="connsiteY1" fmla="*/ 185707 h 2895702"/>
              <a:gd name="connsiteX2" fmla="*/ 6870700 w 6870700"/>
              <a:gd name="connsiteY2" fmla="*/ 571602 h 2895702"/>
              <a:gd name="connsiteX0" fmla="*/ 0 w 6870700"/>
              <a:gd name="connsiteY0" fmla="*/ 3097330 h 3097330"/>
              <a:gd name="connsiteX1" fmla="*/ 4265108 w 6870700"/>
              <a:gd name="connsiteY1" fmla="*/ 135739 h 3097330"/>
              <a:gd name="connsiteX2" fmla="*/ 6870700 w 6870700"/>
              <a:gd name="connsiteY2" fmla="*/ 773230 h 30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3097330">
                <a:moveTo>
                  <a:pt x="0" y="3097330"/>
                </a:moveTo>
                <a:cubicBezTo>
                  <a:pt x="1503891" y="1811455"/>
                  <a:pt x="3119991" y="523089"/>
                  <a:pt x="4265108" y="135739"/>
                </a:cubicBezTo>
                <a:cubicBezTo>
                  <a:pt x="5324136" y="-251612"/>
                  <a:pt x="6084358" y="262055"/>
                  <a:pt x="6870700" y="7732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E7C0BA-B88C-4E00-96C3-2215BE8FEA25}"/>
              </a:ext>
            </a:extLst>
          </p:cNvPr>
          <p:cNvSpPr txBox="1"/>
          <p:nvPr/>
        </p:nvSpPr>
        <p:spPr>
          <a:xfrm>
            <a:off x="9315460" y="4119039"/>
            <a:ext cx="1716015" cy="54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ΥΓΡΟ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7718663-22F4-40FD-9911-FA7E273B9030}"/>
              </a:ext>
            </a:extLst>
          </p:cNvPr>
          <p:cNvSpPr txBox="1"/>
          <p:nvPr/>
        </p:nvSpPr>
        <p:spPr>
          <a:xfrm>
            <a:off x="9315459" y="1654787"/>
            <a:ext cx="1716015" cy="54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ΑΤΜΟΣ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129FF09-5A70-449A-A5D5-2A86AE616C29}"/>
              </a:ext>
            </a:extLst>
          </p:cNvPr>
          <p:cNvSpPr txBox="1"/>
          <p:nvPr/>
        </p:nvSpPr>
        <p:spPr>
          <a:xfrm>
            <a:off x="5846955" y="5779972"/>
            <a:ext cx="1892957" cy="67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baseline="30000" dirty="0"/>
              <a:t>az</a:t>
            </a:r>
            <a:r>
              <a:rPr lang="en-US" sz="2400" i="1" dirty="0"/>
              <a:t>, y</a:t>
            </a:r>
            <a:r>
              <a:rPr lang="en-US" sz="2400" i="1" baseline="-25000" dirty="0"/>
              <a:t>1</a:t>
            </a:r>
            <a:r>
              <a:rPr lang="en-US" sz="2400" i="1" baseline="30000" dirty="0"/>
              <a:t>az</a:t>
            </a:r>
            <a:endParaRPr lang="el-GR" sz="2400" i="1" baseline="300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E482520-6B7A-457E-B3FE-46E731C3F30F}"/>
              </a:ext>
            </a:extLst>
          </p:cNvPr>
          <p:cNvSpPr txBox="1"/>
          <p:nvPr/>
        </p:nvSpPr>
        <p:spPr>
          <a:xfrm>
            <a:off x="8285533" y="5806029"/>
            <a:ext cx="62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/>
              <a:t>β</a:t>
            </a:r>
            <a:endParaRPr lang="el-GR" sz="2800" b="1" i="1" baseline="-25000" dirty="0"/>
          </a:p>
        </p:txBody>
      </p:sp>
      <p:cxnSp>
        <p:nvCxnSpPr>
          <p:cNvPr id="123" name="Ευθεία γραμμή σύνδεσης 122">
            <a:extLst>
              <a:ext uri="{FF2B5EF4-FFF2-40B4-BE49-F238E27FC236}">
                <a16:creationId xmlns:a16="http://schemas.microsoft.com/office/drawing/2014/main" id="{BDFFC02F-9B4B-4E02-9514-BD8EE63233C3}"/>
              </a:ext>
            </a:extLst>
          </p:cNvPr>
          <p:cNvCxnSpPr>
            <a:cxnSpLocks/>
          </p:cNvCxnSpPr>
          <p:nvPr/>
        </p:nvCxnSpPr>
        <p:spPr>
          <a:xfrm flipV="1">
            <a:off x="8635388" y="2413000"/>
            <a:ext cx="0" cy="3354011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Ευθεία γραμμή σύνδεσης 123">
            <a:extLst>
              <a:ext uri="{FF2B5EF4-FFF2-40B4-BE49-F238E27FC236}">
                <a16:creationId xmlns:a16="http://schemas.microsoft.com/office/drawing/2014/main" id="{9AFE429B-6EC5-4DD5-A443-5031FB44C81F}"/>
              </a:ext>
            </a:extLst>
          </p:cNvPr>
          <p:cNvCxnSpPr>
            <a:cxnSpLocks/>
          </p:cNvCxnSpPr>
          <p:nvPr/>
        </p:nvCxnSpPr>
        <p:spPr>
          <a:xfrm flipV="1">
            <a:off x="8635388" y="2413000"/>
            <a:ext cx="756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Ευθεία γραμμή σύνδεσης 124">
            <a:extLst>
              <a:ext uri="{FF2B5EF4-FFF2-40B4-BE49-F238E27FC236}">
                <a16:creationId xmlns:a16="http://schemas.microsoft.com/office/drawing/2014/main" id="{C83B0357-260D-4DF2-AC99-7CA491DE9F8B}"/>
              </a:ext>
            </a:extLst>
          </p:cNvPr>
          <p:cNvCxnSpPr>
            <a:cxnSpLocks/>
          </p:cNvCxnSpPr>
          <p:nvPr/>
        </p:nvCxnSpPr>
        <p:spPr>
          <a:xfrm flipV="1">
            <a:off x="9391388" y="2411061"/>
            <a:ext cx="0" cy="37023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Ευθεία γραμμή σύνδεσης 125">
            <a:extLst>
              <a:ext uri="{FF2B5EF4-FFF2-40B4-BE49-F238E27FC236}">
                <a16:creationId xmlns:a16="http://schemas.microsoft.com/office/drawing/2014/main" id="{26CC4D08-B6E4-48EF-B803-24CECF6B23B5}"/>
              </a:ext>
            </a:extLst>
          </p:cNvPr>
          <p:cNvCxnSpPr>
            <a:cxnSpLocks/>
          </p:cNvCxnSpPr>
          <p:nvPr/>
        </p:nvCxnSpPr>
        <p:spPr>
          <a:xfrm flipV="1">
            <a:off x="6017342" y="1558774"/>
            <a:ext cx="0" cy="4208236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7100C2F1-C776-490D-ACE3-45317C09DB68}"/>
              </a:ext>
            </a:extLst>
          </p:cNvPr>
          <p:cNvSpPr txBox="1"/>
          <p:nvPr/>
        </p:nvSpPr>
        <p:spPr>
          <a:xfrm>
            <a:off x="5490782" y="5806029"/>
            <a:ext cx="62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/>
              <a:t>α</a:t>
            </a:r>
            <a:endParaRPr lang="el-GR" sz="2800" b="1" i="1" baseline="-25000" dirty="0"/>
          </a:p>
        </p:txBody>
      </p:sp>
      <p:cxnSp>
        <p:nvCxnSpPr>
          <p:cNvPr id="128" name="Ευθεία γραμμή σύνδεσης 127">
            <a:extLst>
              <a:ext uri="{FF2B5EF4-FFF2-40B4-BE49-F238E27FC236}">
                <a16:creationId xmlns:a16="http://schemas.microsoft.com/office/drawing/2014/main" id="{E190883C-D110-40B4-B255-6EB6F6E77828}"/>
              </a:ext>
            </a:extLst>
          </p:cNvPr>
          <p:cNvCxnSpPr>
            <a:cxnSpLocks/>
          </p:cNvCxnSpPr>
          <p:nvPr/>
        </p:nvCxnSpPr>
        <p:spPr>
          <a:xfrm>
            <a:off x="5588794" y="1558774"/>
            <a:ext cx="4285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Ευθεία γραμμή σύνδεσης 128">
            <a:extLst>
              <a:ext uri="{FF2B5EF4-FFF2-40B4-BE49-F238E27FC236}">
                <a16:creationId xmlns:a16="http://schemas.microsoft.com/office/drawing/2014/main" id="{61A7904D-8AA8-4337-B9E0-321DFF16CA08}"/>
              </a:ext>
            </a:extLst>
          </p:cNvPr>
          <p:cNvCxnSpPr>
            <a:cxnSpLocks/>
          </p:cNvCxnSpPr>
          <p:nvPr/>
        </p:nvCxnSpPr>
        <p:spPr>
          <a:xfrm flipV="1">
            <a:off x="5588794" y="1558774"/>
            <a:ext cx="0" cy="216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Ελεύθερη σχεδίαση: Σχήμα 117">
            <a:extLst>
              <a:ext uri="{FF2B5EF4-FFF2-40B4-BE49-F238E27FC236}">
                <a16:creationId xmlns:a16="http://schemas.microsoft.com/office/drawing/2014/main" id="{619B4BEF-B881-44A7-BCA4-C9A5F1C5AEB5}"/>
              </a:ext>
            </a:extLst>
          </p:cNvPr>
          <p:cNvSpPr/>
          <p:nvPr/>
        </p:nvSpPr>
        <p:spPr>
          <a:xfrm flipH="1">
            <a:off x="4782885" y="1354756"/>
            <a:ext cx="6728598" cy="2384911"/>
          </a:xfrm>
          <a:custGeom>
            <a:avLst/>
            <a:gdLst>
              <a:gd name="connsiteX0" fmla="*/ 0 w 6867525"/>
              <a:gd name="connsiteY0" fmla="*/ 3040701 h 3040701"/>
              <a:gd name="connsiteX1" fmla="*/ 2552700 w 6867525"/>
              <a:gd name="connsiteY1" fmla="*/ 1935801 h 3040701"/>
              <a:gd name="connsiteX2" fmla="*/ 4124325 w 6867525"/>
              <a:gd name="connsiteY2" fmla="*/ 335601 h 3040701"/>
              <a:gd name="connsiteX3" fmla="*/ 4676775 w 6867525"/>
              <a:gd name="connsiteY3" fmla="*/ 11751 h 3040701"/>
              <a:gd name="connsiteX4" fmla="*/ 5495925 w 6867525"/>
              <a:gd name="connsiteY4" fmla="*/ 564201 h 3040701"/>
              <a:gd name="connsiteX5" fmla="*/ 6867525 w 6867525"/>
              <a:gd name="connsiteY5" fmla="*/ 726126 h 3040701"/>
              <a:gd name="connsiteX0" fmla="*/ 0 w 6867525"/>
              <a:gd name="connsiteY0" fmla="*/ 3029285 h 3029285"/>
              <a:gd name="connsiteX1" fmla="*/ 2552700 w 6867525"/>
              <a:gd name="connsiteY1" fmla="*/ 1924385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  <a:gd name="connsiteX0" fmla="*/ 0 w 6867525"/>
              <a:gd name="connsiteY0" fmla="*/ 3029285 h 3029285"/>
              <a:gd name="connsiteX1" fmla="*/ 2242779 w 6867525"/>
              <a:gd name="connsiteY1" fmla="*/ 1736406 h 3029285"/>
              <a:gd name="connsiteX2" fmla="*/ 4676775 w 6867525"/>
              <a:gd name="connsiteY2" fmla="*/ 335 h 3029285"/>
              <a:gd name="connsiteX3" fmla="*/ 5495925 w 6867525"/>
              <a:gd name="connsiteY3" fmla="*/ 552785 h 3029285"/>
              <a:gd name="connsiteX4" fmla="*/ 6867525 w 6867525"/>
              <a:gd name="connsiteY4" fmla="*/ 714710 h 3029285"/>
              <a:gd name="connsiteX0" fmla="*/ 0 w 6867525"/>
              <a:gd name="connsiteY0" fmla="*/ 3074680 h 3074680"/>
              <a:gd name="connsiteX1" fmla="*/ 2242779 w 6867525"/>
              <a:gd name="connsiteY1" fmla="*/ 1781801 h 3074680"/>
              <a:gd name="connsiteX2" fmla="*/ 4676775 w 6867525"/>
              <a:gd name="connsiteY2" fmla="*/ 45730 h 3074680"/>
              <a:gd name="connsiteX3" fmla="*/ 5599232 w 6867525"/>
              <a:gd name="connsiteY3" fmla="*/ 525881 h 3074680"/>
              <a:gd name="connsiteX4" fmla="*/ 6867525 w 6867525"/>
              <a:gd name="connsiteY4" fmla="*/ 760105 h 3074680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73 h 3029073"/>
              <a:gd name="connsiteX1" fmla="*/ 2242779 w 6867525"/>
              <a:gd name="connsiteY1" fmla="*/ 1736194 h 3029073"/>
              <a:gd name="connsiteX2" fmla="*/ 4676775 w 6867525"/>
              <a:gd name="connsiteY2" fmla="*/ 123 h 3029073"/>
              <a:gd name="connsiteX3" fmla="*/ 5599232 w 6867525"/>
              <a:gd name="connsiteY3" fmla="*/ 480274 h 3029073"/>
              <a:gd name="connsiteX4" fmla="*/ 6867525 w 6867525"/>
              <a:gd name="connsiteY4" fmla="*/ 714498 h 3029073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76775 w 6867525"/>
              <a:gd name="connsiteY2" fmla="*/ 96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29057 h 3029057"/>
              <a:gd name="connsiteX1" fmla="*/ 2242779 w 6867525"/>
              <a:gd name="connsiteY1" fmla="*/ 1736178 h 3029057"/>
              <a:gd name="connsiteX2" fmla="*/ 4676775 w 6867525"/>
              <a:gd name="connsiteY2" fmla="*/ 107 h 3029057"/>
              <a:gd name="connsiteX3" fmla="*/ 5599232 w 6867525"/>
              <a:gd name="connsiteY3" fmla="*/ 480258 h 3029057"/>
              <a:gd name="connsiteX4" fmla="*/ 6867525 w 6867525"/>
              <a:gd name="connsiteY4" fmla="*/ 714482 h 3029057"/>
              <a:gd name="connsiteX0" fmla="*/ 0 w 6867525"/>
              <a:gd name="connsiteY0" fmla="*/ 3029048 h 3029048"/>
              <a:gd name="connsiteX1" fmla="*/ 2242779 w 6867525"/>
              <a:gd name="connsiteY1" fmla="*/ 1736169 h 3029048"/>
              <a:gd name="connsiteX2" fmla="*/ 4619383 w 6867525"/>
              <a:gd name="connsiteY2" fmla="*/ 97 h 3029048"/>
              <a:gd name="connsiteX3" fmla="*/ 5599232 w 6867525"/>
              <a:gd name="connsiteY3" fmla="*/ 480249 h 3029048"/>
              <a:gd name="connsiteX4" fmla="*/ 6867525 w 6867525"/>
              <a:gd name="connsiteY4" fmla="*/ 714473 h 3029048"/>
              <a:gd name="connsiteX0" fmla="*/ 0 w 6867525"/>
              <a:gd name="connsiteY0" fmla="*/ 3029046 h 3029046"/>
              <a:gd name="connsiteX1" fmla="*/ 2242779 w 6867525"/>
              <a:gd name="connsiteY1" fmla="*/ 1736167 h 3029046"/>
              <a:gd name="connsiteX2" fmla="*/ 4619383 w 6867525"/>
              <a:gd name="connsiteY2" fmla="*/ 95 h 3029046"/>
              <a:gd name="connsiteX3" fmla="*/ 5599232 w 6867525"/>
              <a:gd name="connsiteY3" fmla="*/ 480247 h 3029046"/>
              <a:gd name="connsiteX4" fmla="*/ 6867525 w 6867525"/>
              <a:gd name="connsiteY4" fmla="*/ 714471 h 3029046"/>
              <a:gd name="connsiteX0" fmla="*/ 0 w 6867525"/>
              <a:gd name="connsiteY0" fmla="*/ 3034961 h 3034961"/>
              <a:gd name="connsiteX1" fmla="*/ 2242779 w 6867525"/>
              <a:gd name="connsiteY1" fmla="*/ 1742082 h 3034961"/>
              <a:gd name="connsiteX2" fmla="*/ 4619383 w 6867525"/>
              <a:gd name="connsiteY2" fmla="*/ 6010 h 3034961"/>
              <a:gd name="connsiteX3" fmla="*/ 5599232 w 6867525"/>
              <a:gd name="connsiteY3" fmla="*/ 486162 h 3034961"/>
              <a:gd name="connsiteX4" fmla="*/ 6867525 w 6867525"/>
              <a:gd name="connsiteY4" fmla="*/ 720386 h 3034961"/>
              <a:gd name="connsiteX0" fmla="*/ 0 w 6867525"/>
              <a:gd name="connsiteY0" fmla="*/ 2882425 h 2882425"/>
              <a:gd name="connsiteX1" fmla="*/ 2242779 w 6867525"/>
              <a:gd name="connsiteY1" fmla="*/ 1589546 h 2882425"/>
              <a:gd name="connsiteX2" fmla="*/ 5041871 w 6867525"/>
              <a:gd name="connsiteY2" fmla="*/ 8302 h 2882425"/>
              <a:gd name="connsiteX3" fmla="*/ 5599232 w 6867525"/>
              <a:gd name="connsiteY3" fmla="*/ 333626 h 2882425"/>
              <a:gd name="connsiteX4" fmla="*/ 6867525 w 6867525"/>
              <a:gd name="connsiteY4" fmla="*/ 567850 h 2882425"/>
              <a:gd name="connsiteX0" fmla="*/ 0 w 6867525"/>
              <a:gd name="connsiteY0" fmla="*/ 2916668 h 2916668"/>
              <a:gd name="connsiteX1" fmla="*/ 2242779 w 6867525"/>
              <a:gd name="connsiteY1" fmla="*/ 1623789 h 2916668"/>
              <a:gd name="connsiteX2" fmla="*/ 5041871 w 6867525"/>
              <a:gd name="connsiteY2" fmla="*/ 42545 h 2916668"/>
              <a:gd name="connsiteX3" fmla="*/ 5906497 w 6867525"/>
              <a:gd name="connsiteY3" fmla="*/ 464636 h 2916668"/>
              <a:gd name="connsiteX4" fmla="*/ 6867525 w 6867525"/>
              <a:gd name="connsiteY4" fmla="*/ 602093 h 2916668"/>
              <a:gd name="connsiteX0" fmla="*/ 0 w 6867525"/>
              <a:gd name="connsiteY0" fmla="*/ 2876248 h 2876248"/>
              <a:gd name="connsiteX1" fmla="*/ 2242779 w 6867525"/>
              <a:gd name="connsiteY1" fmla="*/ 1583369 h 2876248"/>
              <a:gd name="connsiteX2" fmla="*/ 5041871 w 6867525"/>
              <a:gd name="connsiteY2" fmla="*/ 2125 h 2876248"/>
              <a:gd name="connsiteX3" fmla="*/ 5906497 w 6867525"/>
              <a:gd name="connsiteY3" fmla="*/ 424216 h 2876248"/>
              <a:gd name="connsiteX4" fmla="*/ 6867525 w 6867525"/>
              <a:gd name="connsiteY4" fmla="*/ 561673 h 2876248"/>
              <a:gd name="connsiteX0" fmla="*/ 0 w 6867525"/>
              <a:gd name="connsiteY0" fmla="*/ 2916670 h 2916670"/>
              <a:gd name="connsiteX1" fmla="*/ 2242779 w 6867525"/>
              <a:gd name="connsiteY1" fmla="*/ 1623791 h 2916670"/>
              <a:gd name="connsiteX2" fmla="*/ 5041871 w 6867525"/>
              <a:gd name="connsiteY2" fmla="*/ 42547 h 2916670"/>
              <a:gd name="connsiteX3" fmla="*/ 5906497 w 6867525"/>
              <a:gd name="connsiteY3" fmla="*/ 464638 h 2916670"/>
              <a:gd name="connsiteX4" fmla="*/ 6867525 w 6867525"/>
              <a:gd name="connsiteY4" fmla="*/ 602095 h 2916670"/>
              <a:gd name="connsiteX0" fmla="*/ 0 w 6867525"/>
              <a:gd name="connsiteY0" fmla="*/ 2919777 h 2919777"/>
              <a:gd name="connsiteX1" fmla="*/ 2242779 w 6867525"/>
              <a:gd name="connsiteY1" fmla="*/ 1626898 h 2919777"/>
              <a:gd name="connsiteX2" fmla="*/ 5041871 w 6867525"/>
              <a:gd name="connsiteY2" fmla="*/ 45654 h 2919777"/>
              <a:gd name="connsiteX3" fmla="*/ 5906497 w 6867525"/>
              <a:gd name="connsiteY3" fmla="*/ 467745 h 2919777"/>
              <a:gd name="connsiteX4" fmla="*/ 6867525 w 6867525"/>
              <a:gd name="connsiteY4" fmla="*/ 605202 h 2919777"/>
              <a:gd name="connsiteX0" fmla="*/ 0 w 6867525"/>
              <a:gd name="connsiteY0" fmla="*/ 2874123 h 2874123"/>
              <a:gd name="connsiteX1" fmla="*/ 2242779 w 6867525"/>
              <a:gd name="connsiteY1" fmla="*/ 1581244 h 2874123"/>
              <a:gd name="connsiteX2" fmla="*/ 5041871 w 6867525"/>
              <a:gd name="connsiteY2" fmla="*/ 0 h 2874123"/>
              <a:gd name="connsiteX3" fmla="*/ 5906497 w 6867525"/>
              <a:gd name="connsiteY3" fmla="*/ 422091 h 2874123"/>
              <a:gd name="connsiteX4" fmla="*/ 6867525 w 6867525"/>
              <a:gd name="connsiteY4" fmla="*/ 559548 h 2874123"/>
              <a:gd name="connsiteX0" fmla="*/ 0 w 6867525"/>
              <a:gd name="connsiteY0" fmla="*/ 2874379 h 2874379"/>
              <a:gd name="connsiteX1" fmla="*/ 2242779 w 6867525"/>
              <a:gd name="connsiteY1" fmla="*/ 1581500 h 2874379"/>
              <a:gd name="connsiteX2" fmla="*/ 5041871 w 6867525"/>
              <a:gd name="connsiteY2" fmla="*/ 256 h 2874379"/>
              <a:gd name="connsiteX3" fmla="*/ 5906497 w 6867525"/>
              <a:gd name="connsiteY3" fmla="*/ 422347 h 2874379"/>
              <a:gd name="connsiteX4" fmla="*/ 6867525 w 6867525"/>
              <a:gd name="connsiteY4" fmla="*/ 559804 h 2874379"/>
              <a:gd name="connsiteX0" fmla="*/ 0 w 6867525"/>
              <a:gd name="connsiteY0" fmla="*/ 2874379 h 2874379"/>
              <a:gd name="connsiteX1" fmla="*/ 2242779 w 6867525"/>
              <a:gd name="connsiteY1" fmla="*/ 1581500 h 2874379"/>
              <a:gd name="connsiteX2" fmla="*/ 5072598 w 6867525"/>
              <a:gd name="connsiteY2" fmla="*/ 256 h 2874379"/>
              <a:gd name="connsiteX3" fmla="*/ 5906497 w 6867525"/>
              <a:gd name="connsiteY3" fmla="*/ 422347 h 2874379"/>
              <a:gd name="connsiteX4" fmla="*/ 6867525 w 6867525"/>
              <a:gd name="connsiteY4" fmla="*/ 559804 h 2874379"/>
              <a:gd name="connsiteX0" fmla="*/ 0 w 6867525"/>
              <a:gd name="connsiteY0" fmla="*/ 2918231 h 2918231"/>
              <a:gd name="connsiteX1" fmla="*/ 2242779 w 6867525"/>
              <a:gd name="connsiteY1" fmla="*/ 1625352 h 2918231"/>
              <a:gd name="connsiteX2" fmla="*/ 5072598 w 6867525"/>
              <a:gd name="connsiteY2" fmla="*/ 44108 h 2918231"/>
              <a:gd name="connsiteX3" fmla="*/ 5978192 w 6867525"/>
              <a:gd name="connsiteY3" fmla="*/ 453297 h 2918231"/>
              <a:gd name="connsiteX4" fmla="*/ 6867525 w 6867525"/>
              <a:gd name="connsiteY4" fmla="*/ 603656 h 2918231"/>
              <a:gd name="connsiteX0" fmla="*/ 0 w 6867525"/>
              <a:gd name="connsiteY0" fmla="*/ 2919917 h 2919917"/>
              <a:gd name="connsiteX1" fmla="*/ 2242779 w 6867525"/>
              <a:gd name="connsiteY1" fmla="*/ 1627038 h 2919917"/>
              <a:gd name="connsiteX2" fmla="*/ 5072598 w 6867525"/>
              <a:gd name="connsiteY2" fmla="*/ 45794 h 2919917"/>
              <a:gd name="connsiteX3" fmla="*/ 5978192 w 6867525"/>
              <a:gd name="connsiteY3" fmla="*/ 454983 h 2919917"/>
              <a:gd name="connsiteX4" fmla="*/ 6867525 w 6867525"/>
              <a:gd name="connsiteY4" fmla="*/ 605342 h 2919917"/>
              <a:gd name="connsiteX0" fmla="*/ 0 w 6867525"/>
              <a:gd name="connsiteY0" fmla="*/ 2874292 h 2874292"/>
              <a:gd name="connsiteX1" fmla="*/ 2242779 w 6867525"/>
              <a:gd name="connsiteY1" fmla="*/ 1581413 h 2874292"/>
              <a:gd name="connsiteX2" fmla="*/ 5072598 w 6867525"/>
              <a:gd name="connsiteY2" fmla="*/ 169 h 2874292"/>
              <a:gd name="connsiteX3" fmla="*/ 5978192 w 6867525"/>
              <a:gd name="connsiteY3" fmla="*/ 409358 h 2874292"/>
              <a:gd name="connsiteX4" fmla="*/ 6867525 w 6867525"/>
              <a:gd name="connsiteY4" fmla="*/ 559717 h 2874292"/>
              <a:gd name="connsiteX0" fmla="*/ 0 w 6867525"/>
              <a:gd name="connsiteY0" fmla="*/ 2875318 h 2875318"/>
              <a:gd name="connsiteX1" fmla="*/ 2242779 w 6867525"/>
              <a:gd name="connsiteY1" fmla="*/ 1582439 h 2875318"/>
              <a:gd name="connsiteX2" fmla="*/ 5072598 w 6867525"/>
              <a:gd name="connsiteY2" fmla="*/ 1195 h 2875318"/>
              <a:gd name="connsiteX3" fmla="*/ 5978192 w 6867525"/>
              <a:gd name="connsiteY3" fmla="*/ 410384 h 2875318"/>
              <a:gd name="connsiteX4" fmla="*/ 6867525 w 6867525"/>
              <a:gd name="connsiteY4" fmla="*/ 560743 h 2875318"/>
              <a:gd name="connsiteX0" fmla="*/ 0 w 6867525"/>
              <a:gd name="connsiteY0" fmla="*/ 2876557 h 2876557"/>
              <a:gd name="connsiteX1" fmla="*/ 2242779 w 6867525"/>
              <a:gd name="connsiteY1" fmla="*/ 1583678 h 2876557"/>
              <a:gd name="connsiteX2" fmla="*/ 5072598 w 6867525"/>
              <a:gd name="connsiteY2" fmla="*/ 2434 h 2876557"/>
              <a:gd name="connsiteX3" fmla="*/ 5978192 w 6867525"/>
              <a:gd name="connsiteY3" fmla="*/ 411623 h 2876557"/>
              <a:gd name="connsiteX4" fmla="*/ 6867525 w 6867525"/>
              <a:gd name="connsiteY4" fmla="*/ 561982 h 2876557"/>
              <a:gd name="connsiteX0" fmla="*/ 0 w 6867525"/>
              <a:gd name="connsiteY0" fmla="*/ 3089135 h 3089135"/>
              <a:gd name="connsiteX1" fmla="*/ 2242779 w 6867525"/>
              <a:gd name="connsiteY1" fmla="*/ 1796256 h 3089135"/>
              <a:gd name="connsiteX2" fmla="*/ 5072598 w 6867525"/>
              <a:gd name="connsiteY2" fmla="*/ 2124 h 3089135"/>
              <a:gd name="connsiteX3" fmla="*/ 5978192 w 6867525"/>
              <a:gd name="connsiteY3" fmla="*/ 624201 h 3089135"/>
              <a:gd name="connsiteX4" fmla="*/ 6867525 w 6867525"/>
              <a:gd name="connsiteY4" fmla="*/ 774560 h 3089135"/>
              <a:gd name="connsiteX0" fmla="*/ 0 w 6867525"/>
              <a:gd name="connsiteY0" fmla="*/ 3094359 h 3094359"/>
              <a:gd name="connsiteX1" fmla="*/ 2242779 w 6867525"/>
              <a:gd name="connsiteY1" fmla="*/ 1801480 h 3094359"/>
              <a:gd name="connsiteX2" fmla="*/ 5072598 w 6867525"/>
              <a:gd name="connsiteY2" fmla="*/ 7348 h 3094359"/>
              <a:gd name="connsiteX3" fmla="*/ 5978192 w 6867525"/>
              <a:gd name="connsiteY3" fmla="*/ 629425 h 3094359"/>
              <a:gd name="connsiteX4" fmla="*/ 6867525 w 6867525"/>
              <a:gd name="connsiteY4" fmla="*/ 779784 h 3094359"/>
              <a:gd name="connsiteX0" fmla="*/ 0 w 6867525"/>
              <a:gd name="connsiteY0" fmla="*/ 3094359 h 3094359"/>
              <a:gd name="connsiteX1" fmla="*/ 2242779 w 6867525"/>
              <a:gd name="connsiteY1" fmla="*/ 1801480 h 3094359"/>
              <a:gd name="connsiteX2" fmla="*/ 5072598 w 6867525"/>
              <a:gd name="connsiteY2" fmla="*/ 7348 h 3094359"/>
              <a:gd name="connsiteX3" fmla="*/ 5978192 w 6867525"/>
              <a:gd name="connsiteY3" fmla="*/ 629425 h 3094359"/>
              <a:gd name="connsiteX4" fmla="*/ 6867525 w 6867525"/>
              <a:gd name="connsiteY4" fmla="*/ 779784 h 3094359"/>
              <a:gd name="connsiteX0" fmla="*/ 0 w 6867525"/>
              <a:gd name="connsiteY0" fmla="*/ 3130209 h 3130209"/>
              <a:gd name="connsiteX1" fmla="*/ 2242779 w 6867525"/>
              <a:gd name="connsiteY1" fmla="*/ 1837330 h 3130209"/>
              <a:gd name="connsiteX2" fmla="*/ 5072598 w 6867525"/>
              <a:gd name="connsiteY2" fmla="*/ 43198 h 3130209"/>
              <a:gd name="connsiteX3" fmla="*/ 5978192 w 6867525"/>
              <a:gd name="connsiteY3" fmla="*/ 578183 h 3130209"/>
              <a:gd name="connsiteX4" fmla="*/ 6867525 w 6867525"/>
              <a:gd name="connsiteY4" fmla="*/ 815634 h 3130209"/>
              <a:gd name="connsiteX0" fmla="*/ 0 w 6867525"/>
              <a:gd name="connsiteY0" fmla="*/ 3088460 h 3088460"/>
              <a:gd name="connsiteX1" fmla="*/ 2242779 w 6867525"/>
              <a:gd name="connsiteY1" fmla="*/ 1795581 h 3088460"/>
              <a:gd name="connsiteX2" fmla="*/ 5072598 w 6867525"/>
              <a:gd name="connsiteY2" fmla="*/ 1449 h 3088460"/>
              <a:gd name="connsiteX3" fmla="*/ 5978192 w 6867525"/>
              <a:gd name="connsiteY3" fmla="*/ 536434 h 3088460"/>
              <a:gd name="connsiteX4" fmla="*/ 6867525 w 6867525"/>
              <a:gd name="connsiteY4" fmla="*/ 773885 h 30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5" h="3088460">
                <a:moveTo>
                  <a:pt x="0" y="3088460"/>
                </a:moveTo>
                <a:cubicBezTo>
                  <a:pt x="932656" y="2761435"/>
                  <a:pt x="1397346" y="2310083"/>
                  <a:pt x="2242779" y="1795581"/>
                </a:cubicBezTo>
                <a:cubicBezTo>
                  <a:pt x="3088212" y="1281079"/>
                  <a:pt x="4642070" y="-49965"/>
                  <a:pt x="5072598" y="1449"/>
                </a:cubicBezTo>
                <a:cubicBezTo>
                  <a:pt x="5503126" y="52863"/>
                  <a:pt x="5679038" y="407695"/>
                  <a:pt x="5978192" y="536434"/>
                </a:cubicBezTo>
                <a:cubicBezTo>
                  <a:pt x="6277347" y="665173"/>
                  <a:pt x="6356606" y="694393"/>
                  <a:pt x="6867525" y="77388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/>
          </a:p>
        </p:txBody>
      </p:sp>
      <p:cxnSp>
        <p:nvCxnSpPr>
          <p:cNvPr id="130" name="Ευθεία γραμμή σύνδεσης 129">
            <a:extLst>
              <a:ext uri="{FF2B5EF4-FFF2-40B4-BE49-F238E27FC236}">
                <a16:creationId xmlns:a16="http://schemas.microsoft.com/office/drawing/2014/main" id="{59755623-E547-4C73-B591-32F3A417D3E1}"/>
              </a:ext>
            </a:extLst>
          </p:cNvPr>
          <p:cNvCxnSpPr>
            <a:cxnSpLocks/>
          </p:cNvCxnSpPr>
          <p:nvPr/>
        </p:nvCxnSpPr>
        <p:spPr>
          <a:xfrm>
            <a:off x="5136829" y="1774774"/>
            <a:ext cx="47093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Ευθεία γραμμή σύνδεσης 130">
            <a:extLst>
              <a:ext uri="{FF2B5EF4-FFF2-40B4-BE49-F238E27FC236}">
                <a16:creationId xmlns:a16="http://schemas.microsoft.com/office/drawing/2014/main" id="{BD8F6C8D-162D-459B-8B18-6E2D627269DD}"/>
              </a:ext>
            </a:extLst>
          </p:cNvPr>
          <p:cNvCxnSpPr>
            <a:cxnSpLocks/>
          </p:cNvCxnSpPr>
          <p:nvPr/>
        </p:nvCxnSpPr>
        <p:spPr>
          <a:xfrm flipV="1">
            <a:off x="5136829" y="1754037"/>
            <a:ext cx="0" cy="144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604043-8B80-45C6-ABF8-AE71D42F8A83}"/>
              </a:ext>
            </a:extLst>
          </p:cNvPr>
          <p:cNvSpPr txBox="1"/>
          <p:nvPr/>
        </p:nvSpPr>
        <p:spPr>
          <a:xfrm>
            <a:off x="4155161" y="1711463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r>
              <a:rPr lang="el-GR" sz="2800" i="1" baseline="-25000" dirty="0"/>
              <a:t>2</a:t>
            </a:r>
            <a:r>
              <a:rPr lang="en-US" sz="2800" i="1" baseline="30000" dirty="0"/>
              <a:t>b</a:t>
            </a:r>
            <a:endParaRPr lang="el-GR" sz="2800" i="1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39240-78FD-4453-A53E-7E3DAFC69CF1}"/>
              </a:ext>
            </a:extLst>
          </p:cNvPr>
          <p:cNvSpPr txBox="1"/>
          <p:nvPr/>
        </p:nvSpPr>
        <p:spPr>
          <a:xfrm rot="16200000">
            <a:off x="4056386" y="3461230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endParaRPr lang="el-GR" sz="2800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3892E-C9E3-45AD-9151-726859534768}"/>
              </a:ext>
            </a:extLst>
          </p:cNvPr>
          <p:cNvSpPr txBox="1"/>
          <p:nvPr/>
        </p:nvSpPr>
        <p:spPr>
          <a:xfrm>
            <a:off x="4409626" y="5806027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0</a:t>
            </a:r>
            <a:endParaRPr lang="el-GR" sz="2800" i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B9BADB-DDDB-45C9-AE9A-E8566ED47B79}"/>
              </a:ext>
            </a:extLst>
          </p:cNvPr>
          <p:cNvSpPr txBox="1"/>
          <p:nvPr/>
        </p:nvSpPr>
        <p:spPr>
          <a:xfrm>
            <a:off x="11151098" y="5806027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1</a:t>
            </a:r>
            <a:endParaRPr lang="el-GR" sz="2800" i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24B9D-4AD1-47E8-9A5C-875019DAAD9D}"/>
              </a:ext>
            </a:extLst>
          </p:cNvPr>
          <p:cNvSpPr txBox="1"/>
          <p:nvPr/>
        </p:nvSpPr>
        <p:spPr>
          <a:xfrm>
            <a:off x="4049241" y="5482851"/>
            <a:ext cx="7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0</a:t>
            </a:r>
            <a:endParaRPr lang="el-GR" sz="2800" i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798E4C-9625-49EC-B8A9-526456E4217F}"/>
              </a:ext>
            </a:extLst>
          </p:cNvPr>
          <p:cNvSpPr txBox="1"/>
          <p:nvPr/>
        </p:nvSpPr>
        <p:spPr>
          <a:xfrm>
            <a:off x="3980586" y="6317049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Καθαρό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5B014-6B98-4BBC-8E56-D210736FA23C}"/>
              </a:ext>
            </a:extLst>
          </p:cNvPr>
          <p:cNvSpPr txBox="1"/>
          <p:nvPr/>
        </p:nvSpPr>
        <p:spPr>
          <a:xfrm>
            <a:off x="10678775" y="6317049"/>
            <a:ext cx="172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Καθαρό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C9B31-78A5-43B2-AC79-4014A74A56BE}"/>
              </a:ext>
            </a:extLst>
          </p:cNvPr>
          <p:cNvSpPr txBox="1"/>
          <p:nvPr/>
        </p:nvSpPr>
        <p:spPr>
          <a:xfrm>
            <a:off x="5913807" y="6317049"/>
            <a:ext cx="252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/>
              <a:t>Αζεοτροπικό</a:t>
            </a:r>
            <a:r>
              <a:rPr lang="el-GR" sz="2000" b="1" dirty="0"/>
              <a:t> μίγμα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E215F-57C5-4DCB-B814-3FAEB8047149}"/>
              </a:ext>
            </a:extLst>
          </p:cNvPr>
          <p:cNvSpPr txBox="1"/>
          <p:nvPr/>
        </p:nvSpPr>
        <p:spPr>
          <a:xfrm>
            <a:off x="11527273" y="3454477"/>
            <a:ext cx="66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Τ</a:t>
            </a:r>
            <a:r>
              <a:rPr lang="en-US" sz="2800" i="1" baseline="-25000" dirty="0"/>
              <a:t>1</a:t>
            </a:r>
            <a:r>
              <a:rPr lang="en-US" sz="2800" i="1" baseline="30000" dirty="0"/>
              <a:t>b</a:t>
            </a:r>
            <a:endParaRPr lang="el-GR" sz="2800" i="1" baseline="-25000" dirty="0"/>
          </a:p>
        </p:txBody>
      </p:sp>
      <p:cxnSp>
        <p:nvCxnSpPr>
          <p:cNvPr id="142" name="Ευθεία γραμμή σύνδεσης 141">
            <a:extLst>
              <a:ext uri="{FF2B5EF4-FFF2-40B4-BE49-F238E27FC236}">
                <a16:creationId xmlns:a16="http://schemas.microsoft.com/office/drawing/2014/main" id="{97D61AEF-1DE4-414C-803C-48BC32547117}"/>
              </a:ext>
            </a:extLst>
          </p:cNvPr>
          <p:cNvCxnSpPr>
            <a:cxnSpLocks/>
          </p:cNvCxnSpPr>
          <p:nvPr/>
        </p:nvCxnSpPr>
        <p:spPr>
          <a:xfrm flipV="1">
            <a:off x="9391388" y="2781300"/>
            <a:ext cx="612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Ευθεία γραμμή σύνδεσης 142">
            <a:extLst>
              <a:ext uri="{FF2B5EF4-FFF2-40B4-BE49-F238E27FC236}">
                <a16:creationId xmlns:a16="http://schemas.microsoft.com/office/drawing/2014/main" id="{9D4209DB-EE3E-4688-BEE2-578B56810C95}"/>
              </a:ext>
            </a:extLst>
          </p:cNvPr>
          <p:cNvCxnSpPr>
            <a:cxnSpLocks/>
          </p:cNvCxnSpPr>
          <p:nvPr/>
        </p:nvCxnSpPr>
        <p:spPr>
          <a:xfrm flipV="1">
            <a:off x="10015826" y="2781300"/>
            <a:ext cx="0" cy="324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Ευθεία γραμμή σύνδεσης 143">
            <a:extLst>
              <a:ext uri="{FF2B5EF4-FFF2-40B4-BE49-F238E27FC236}">
                <a16:creationId xmlns:a16="http://schemas.microsoft.com/office/drawing/2014/main" id="{0832BFC1-D12D-42D1-81A5-AD3728B8A11F}"/>
              </a:ext>
            </a:extLst>
          </p:cNvPr>
          <p:cNvCxnSpPr>
            <a:cxnSpLocks/>
          </p:cNvCxnSpPr>
          <p:nvPr/>
        </p:nvCxnSpPr>
        <p:spPr>
          <a:xfrm flipV="1">
            <a:off x="10015826" y="3105300"/>
            <a:ext cx="504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Ευθεία γραμμή σύνδεσης 144">
            <a:extLst>
              <a:ext uri="{FF2B5EF4-FFF2-40B4-BE49-F238E27FC236}">
                <a16:creationId xmlns:a16="http://schemas.microsoft.com/office/drawing/2014/main" id="{3471F423-DDB6-4F33-8814-785A8BA87245}"/>
              </a:ext>
            </a:extLst>
          </p:cNvPr>
          <p:cNvCxnSpPr>
            <a:cxnSpLocks/>
          </p:cNvCxnSpPr>
          <p:nvPr/>
        </p:nvCxnSpPr>
        <p:spPr>
          <a:xfrm flipV="1">
            <a:off x="10509002" y="3124285"/>
            <a:ext cx="0" cy="252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Ευθεία γραμμή σύνδεσης 145">
            <a:extLst>
              <a:ext uri="{FF2B5EF4-FFF2-40B4-BE49-F238E27FC236}">
                <a16:creationId xmlns:a16="http://schemas.microsoft.com/office/drawing/2014/main" id="{3F85874E-58B9-4A25-9DB2-7042C85D00F2}"/>
              </a:ext>
            </a:extLst>
          </p:cNvPr>
          <p:cNvCxnSpPr>
            <a:cxnSpLocks/>
          </p:cNvCxnSpPr>
          <p:nvPr/>
        </p:nvCxnSpPr>
        <p:spPr>
          <a:xfrm flipV="1">
            <a:off x="10509002" y="3376285"/>
            <a:ext cx="432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Ευθεία γραμμή σύνδεσης 146">
            <a:extLst>
              <a:ext uri="{FF2B5EF4-FFF2-40B4-BE49-F238E27FC236}">
                <a16:creationId xmlns:a16="http://schemas.microsoft.com/office/drawing/2014/main" id="{64CC30B2-2BF9-445F-B2E1-49DD539AE978}"/>
              </a:ext>
            </a:extLst>
          </p:cNvPr>
          <p:cNvCxnSpPr>
            <a:cxnSpLocks/>
          </p:cNvCxnSpPr>
          <p:nvPr/>
        </p:nvCxnSpPr>
        <p:spPr>
          <a:xfrm flipV="1">
            <a:off x="10941002" y="3365662"/>
            <a:ext cx="0" cy="180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Ευθεία γραμμή σύνδεσης 147">
            <a:extLst>
              <a:ext uri="{FF2B5EF4-FFF2-40B4-BE49-F238E27FC236}">
                <a16:creationId xmlns:a16="http://schemas.microsoft.com/office/drawing/2014/main" id="{5A20820F-98B1-4189-B4C5-96200527DF4F}"/>
              </a:ext>
            </a:extLst>
          </p:cNvPr>
          <p:cNvCxnSpPr>
            <a:cxnSpLocks/>
          </p:cNvCxnSpPr>
          <p:nvPr/>
        </p:nvCxnSpPr>
        <p:spPr>
          <a:xfrm flipV="1">
            <a:off x="10947650" y="3575604"/>
            <a:ext cx="288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Ευθεία γραμμή σύνδεσης 148">
            <a:extLst>
              <a:ext uri="{FF2B5EF4-FFF2-40B4-BE49-F238E27FC236}">
                <a16:creationId xmlns:a16="http://schemas.microsoft.com/office/drawing/2014/main" id="{12D80E09-45D5-41B6-A745-B71270E5F24F}"/>
              </a:ext>
            </a:extLst>
          </p:cNvPr>
          <p:cNvCxnSpPr>
            <a:cxnSpLocks/>
          </p:cNvCxnSpPr>
          <p:nvPr/>
        </p:nvCxnSpPr>
        <p:spPr>
          <a:xfrm flipV="1">
            <a:off x="11229252" y="3567804"/>
            <a:ext cx="0" cy="10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2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295275" y="1443841"/>
            <a:ext cx="11601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Λόγω περιορισμών στην διάρκεια της άσκησης, </a:t>
            </a:r>
            <a:r>
              <a:rPr lang="en-US" sz="3600" dirty="0"/>
              <a:t> </a:t>
            </a:r>
            <a:r>
              <a:rPr lang="el-GR" sz="3600" dirty="0"/>
              <a:t>η εργαστηριακή άσκηση διεξάγεται σε δύο παράλληλες υποομάδες.</a:t>
            </a:r>
          </a:p>
          <a:p>
            <a:pPr algn="ctr"/>
            <a:endParaRPr lang="el-GR" sz="3600" dirty="0"/>
          </a:p>
          <a:p>
            <a:pPr algn="ctr"/>
            <a:r>
              <a:rPr lang="el-GR" sz="3600" dirty="0"/>
              <a:t>Α Ομάδα: Μελέτη </a:t>
            </a:r>
            <a:r>
              <a:rPr lang="el-GR" sz="3600" b="1" dirty="0" err="1"/>
              <a:t>αζεοτρόπου</a:t>
            </a:r>
            <a:r>
              <a:rPr lang="el-GR" sz="3600" b="1" dirty="0"/>
              <a:t> ελαχίστου σημείου ζέσεως</a:t>
            </a:r>
          </a:p>
          <a:p>
            <a:pPr algn="ctr"/>
            <a:endParaRPr lang="el-GR" sz="3600" dirty="0"/>
          </a:p>
          <a:p>
            <a:pPr algn="ctr"/>
            <a:r>
              <a:rPr lang="el-GR" sz="3600" dirty="0"/>
              <a:t>Β Ομάδα: Μελέτη </a:t>
            </a:r>
            <a:r>
              <a:rPr lang="el-GR" sz="3600" b="1" dirty="0" err="1"/>
              <a:t>αζεοτρόπου</a:t>
            </a:r>
            <a:r>
              <a:rPr lang="el-GR" sz="3600" b="1" dirty="0"/>
              <a:t> μεγίστου σημείου ζέσεως</a:t>
            </a:r>
          </a:p>
        </p:txBody>
      </p:sp>
    </p:spTree>
    <p:extLst>
      <p:ext uri="{BB962C8B-B14F-4D97-AF65-F5344CB8AC3E}">
        <p14:creationId xmlns:p14="http://schemas.microsoft.com/office/powerpoint/2010/main" val="4020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874143" y="1443841"/>
            <a:ext cx="10443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Λόγω περιορισμών στην διάρκεια της άσκησης, </a:t>
            </a:r>
            <a:r>
              <a:rPr lang="en-US" sz="3600" dirty="0"/>
              <a:t> </a:t>
            </a:r>
            <a:r>
              <a:rPr lang="el-GR" sz="3600" dirty="0"/>
              <a:t>η εργαστηριακή άσκηση αφορά στον προσδιορισμό της θερμοκρασίας ζέσεως διαλυμάτων </a:t>
            </a:r>
            <a:r>
              <a:rPr lang="en-US" sz="3600" dirty="0"/>
              <a:t>C</a:t>
            </a:r>
            <a:r>
              <a:rPr lang="en-US" sz="3600" baseline="-25000" dirty="0"/>
              <a:t>3</a:t>
            </a:r>
            <a:r>
              <a:rPr lang="en-US" sz="3600" dirty="0"/>
              <a:t>H</a:t>
            </a:r>
            <a:r>
              <a:rPr lang="en-US" sz="3600" baseline="-25000" dirty="0"/>
              <a:t>7</a:t>
            </a:r>
            <a:r>
              <a:rPr lang="en-US" sz="3600" dirty="0"/>
              <a:t>OH -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l-GR" sz="3600" dirty="0"/>
              <a:t> συγκεκριμένων συγκεντρώσεων. </a:t>
            </a:r>
            <a:br>
              <a:rPr lang="el-GR" sz="3600" dirty="0"/>
            </a:br>
            <a:br>
              <a:rPr lang="el-GR" sz="3600" dirty="0"/>
            </a:br>
            <a:r>
              <a:rPr lang="el-GR" sz="3600" dirty="0"/>
              <a:t>Σκοπός της άσκησης είναι η κατασκευή του διαγράμματος Τ</a:t>
            </a:r>
            <a:r>
              <a:rPr lang="en-US" sz="3600" baseline="-25000" dirty="0" err="1"/>
              <a:t>xy</a:t>
            </a:r>
            <a:r>
              <a:rPr lang="en-US" sz="3600" dirty="0"/>
              <a:t> </a:t>
            </a:r>
            <a:r>
              <a:rPr lang="el-GR" sz="3600" dirty="0"/>
              <a:t>και ο προσδιορισμός της σύστασης και θερμοκρασίας ζέσεως του </a:t>
            </a:r>
            <a:r>
              <a:rPr lang="el-GR" sz="3600" dirty="0" err="1"/>
              <a:t>αζεοτρόπου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05102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295275" y="916791"/>
            <a:ext cx="7781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ΕΡΓΑΣΤΗΡΙΑΚΟΣ ΕΞΟΠΛΙΣΜΟΣ</a:t>
            </a:r>
          </a:p>
          <a:p>
            <a:r>
              <a:rPr lang="el-GR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x </a:t>
            </a:r>
            <a:r>
              <a:rPr lang="el-GR" b="0" i="0" u="none" strike="noStrike" baseline="0" dirty="0" err="1">
                <a:solidFill>
                  <a:srgbClr val="000000"/>
                </a:solidFill>
              </a:rPr>
              <a:t>Τρί</a:t>
            </a:r>
            <a:r>
              <a:rPr lang="el-GR" dirty="0" err="1">
                <a:solidFill>
                  <a:srgbClr val="000000"/>
                </a:solidFill>
              </a:rPr>
              <a:t>λαιμες</a:t>
            </a:r>
            <a:r>
              <a:rPr lang="el-GR" dirty="0">
                <a:solidFill>
                  <a:srgbClr val="000000"/>
                </a:solidFill>
              </a:rPr>
              <a:t> σφαιρικές φιάλες.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1168400" lvl="1" indent="-711200"/>
            <a:r>
              <a:rPr lang="el-GR" b="0" i="1" u="none" strike="noStrike" baseline="0" dirty="0">
                <a:solidFill>
                  <a:srgbClr val="000000"/>
                </a:solidFill>
              </a:rPr>
              <a:t>Σημ.:	Η μια 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τρίλαιμη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σφαιρική φιάλη θα χρησιμοποιείται αποκλειστικά για διαλύματα που προκύπτουν από σταδιακή αραίωση </a:t>
            </a:r>
            <a:r>
              <a:rPr lang="en-US" i="1" dirty="0"/>
              <a:t>C</a:t>
            </a:r>
            <a:r>
              <a:rPr lang="en-US" i="1" baseline="-25000" dirty="0"/>
              <a:t>3</a:t>
            </a:r>
            <a:r>
              <a:rPr lang="en-US" i="1" dirty="0"/>
              <a:t>H</a:t>
            </a:r>
            <a:r>
              <a:rPr lang="en-US" i="1" baseline="-25000" dirty="0"/>
              <a:t>7</a:t>
            </a:r>
            <a:r>
              <a:rPr lang="en-US" i="1" dirty="0"/>
              <a:t>OH </a:t>
            </a:r>
            <a:r>
              <a:rPr lang="el-GR" i="1" dirty="0"/>
              <a:t>με προσθήκη Η</a:t>
            </a:r>
            <a:r>
              <a:rPr lang="el-GR" i="1" baseline="-25000" dirty="0"/>
              <a:t>2</a:t>
            </a:r>
            <a:r>
              <a:rPr lang="el-GR" i="1" dirty="0"/>
              <a:t>Ο ενώ η δεύτερη για διαλύματα που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προκύπτουν από σταδιακή αραίωση </a:t>
            </a:r>
            <a:r>
              <a:rPr lang="el-GR" i="1" dirty="0"/>
              <a:t>Η</a:t>
            </a:r>
            <a:r>
              <a:rPr lang="el-GR" i="1" baseline="-25000" dirty="0"/>
              <a:t>2</a:t>
            </a:r>
            <a:r>
              <a:rPr lang="el-GR" i="1" dirty="0"/>
              <a:t>Ο με προσθήκη </a:t>
            </a:r>
            <a:r>
              <a:rPr lang="en-US" i="1" dirty="0"/>
              <a:t>C</a:t>
            </a:r>
            <a:r>
              <a:rPr lang="en-US" i="1" baseline="-25000" dirty="0"/>
              <a:t>3</a:t>
            </a:r>
            <a:r>
              <a:rPr lang="en-US" i="1" dirty="0"/>
              <a:t>H</a:t>
            </a:r>
            <a:r>
              <a:rPr lang="en-US" i="1" baseline="-25000" dirty="0"/>
              <a:t>7</a:t>
            </a:r>
            <a:r>
              <a:rPr lang="en-US" i="1" dirty="0"/>
              <a:t>OH</a:t>
            </a:r>
            <a:endParaRPr lang="en-AU" b="0" i="1" u="none" strike="noStrike" baseline="0" dirty="0">
              <a:solidFill>
                <a:srgbClr val="000000"/>
              </a:solidFill>
            </a:endParaRPr>
          </a:p>
          <a:p>
            <a:r>
              <a:rPr lang="el-GR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l-GR" dirty="0">
                <a:solidFill>
                  <a:srgbClr val="000000"/>
                </a:solidFill>
              </a:rPr>
              <a:t>Ψυκτήρες</a:t>
            </a:r>
          </a:p>
          <a:p>
            <a:r>
              <a:rPr lang="el-GR" dirty="0">
                <a:solidFill>
                  <a:srgbClr val="000000"/>
                </a:solidFill>
              </a:rPr>
              <a:t>2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x </a:t>
            </a:r>
            <a:r>
              <a:rPr lang="el-GR" dirty="0">
                <a:solidFill>
                  <a:srgbClr val="000000"/>
                </a:solidFill>
              </a:rPr>
              <a:t>Θερμόμετρα</a:t>
            </a:r>
          </a:p>
          <a:p>
            <a:r>
              <a:rPr lang="el-GR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l-GR" dirty="0">
                <a:solidFill>
                  <a:srgbClr val="000000"/>
                </a:solidFill>
              </a:rPr>
              <a:t>Ογκομετρικοί κύλινδροι</a:t>
            </a:r>
            <a:r>
              <a:rPr lang="en-US" dirty="0">
                <a:solidFill>
                  <a:srgbClr val="000000"/>
                </a:solidFill>
              </a:rPr>
              <a:t> (2x 50ml, 2x 10ml, 2x 5ml)</a:t>
            </a:r>
            <a:r>
              <a:rPr lang="el-GR" dirty="0">
                <a:solidFill>
                  <a:srgbClr val="000000"/>
                </a:solidFill>
              </a:rPr>
              <a:t>.</a:t>
            </a:r>
          </a:p>
          <a:p>
            <a:pPr marL="1168400" lvl="1" indent="-711200"/>
            <a:r>
              <a:rPr lang="el-GR" b="0" i="1" u="none" strike="noStrike" baseline="0" dirty="0">
                <a:solidFill>
                  <a:srgbClr val="000000"/>
                </a:solidFill>
              </a:rPr>
              <a:t>Σημ.:	Κάθε σετ των 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50, 10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και 5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ml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ογκομετρικών κυλίνδρων θα χρησιμοποιείται αποκλειστικά για </a:t>
            </a:r>
            <a:r>
              <a:rPr lang="en-US" i="1" dirty="0"/>
              <a:t>C</a:t>
            </a:r>
            <a:r>
              <a:rPr lang="en-US" i="1" baseline="-25000" dirty="0"/>
              <a:t>3</a:t>
            </a:r>
            <a:r>
              <a:rPr lang="en-US" i="1" dirty="0"/>
              <a:t>H</a:t>
            </a:r>
            <a:r>
              <a:rPr lang="en-US" i="1" baseline="-25000" dirty="0"/>
              <a:t>7</a:t>
            </a:r>
            <a:r>
              <a:rPr lang="en-US" i="1" dirty="0"/>
              <a:t>OH </a:t>
            </a:r>
            <a:r>
              <a:rPr lang="el-GR" i="1" dirty="0"/>
              <a:t>ή Η</a:t>
            </a:r>
            <a:r>
              <a:rPr lang="el-GR" i="1" baseline="-25000" dirty="0"/>
              <a:t>2</a:t>
            </a:r>
            <a:r>
              <a:rPr lang="el-GR" i="1" dirty="0"/>
              <a:t>Ο αντίστοιχα</a:t>
            </a:r>
            <a:endParaRPr lang="en-AU" b="0" i="1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Πυρήνες βρασμού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Σιλικόνη για σφράγιση συνδέσεων γυάλινων σκευών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Θερμαντικά σώματα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Χωνιά μετάγγισης</a:t>
            </a:r>
            <a:r>
              <a:rPr lang="en-US" dirty="0">
                <a:solidFill>
                  <a:srgbClr val="000000"/>
                </a:solidFill>
              </a:rPr>
              <a:t>	</a:t>
            </a: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04CD52C-D48B-4713-99ED-75717F38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99" y="766302"/>
            <a:ext cx="3332802" cy="5922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E341F9-086A-478E-A3DA-D11AB08BC97B}"/>
              </a:ext>
            </a:extLst>
          </p:cNvPr>
          <p:cNvSpPr txBox="1"/>
          <p:nvPr/>
        </p:nvSpPr>
        <p:spPr>
          <a:xfrm>
            <a:off x="295275" y="5341044"/>
            <a:ext cx="778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strike="noStrike" baseline="0" dirty="0">
                <a:solidFill>
                  <a:srgbClr val="000000"/>
                </a:solidFill>
              </a:rPr>
              <a:t>XHMIKA </a:t>
            </a:r>
            <a:r>
              <a:rPr lang="el-GR" b="1" u="none" strike="noStrike" baseline="0" dirty="0">
                <a:solidFill>
                  <a:srgbClr val="000000"/>
                </a:solidFill>
              </a:rPr>
              <a:t>ΑΝΤΙΔΡΑΣΤΗΡΙΑ</a:t>
            </a:r>
          </a:p>
          <a:p>
            <a:r>
              <a:rPr lang="en-US" i="1" dirty="0"/>
              <a:t>C</a:t>
            </a:r>
            <a:r>
              <a:rPr lang="en-US" i="1" baseline="-25000" dirty="0"/>
              <a:t>3</a:t>
            </a:r>
            <a:r>
              <a:rPr lang="en-US" i="1" dirty="0"/>
              <a:t>H</a:t>
            </a:r>
            <a:r>
              <a:rPr lang="en-US" i="1" baseline="-25000" dirty="0"/>
              <a:t>7</a:t>
            </a:r>
            <a:r>
              <a:rPr lang="en-US" i="1" dirty="0"/>
              <a:t>OH</a:t>
            </a:r>
            <a:endParaRPr lang="el-GR" i="1" dirty="0"/>
          </a:p>
          <a:p>
            <a:pPr marL="1168400" lvl="1" indent="-711200"/>
            <a:r>
              <a:rPr lang="el-GR" b="0" i="1" u="none" strike="noStrike" baseline="0" dirty="0">
                <a:solidFill>
                  <a:srgbClr val="000000"/>
                </a:solidFill>
              </a:rPr>
              <a:t>Σημ.:	Σημειώστε το σημείο βρασμού και την πυκνότητα από τις πληροφορίες του δοχείου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A115F-CD24-4FAB-B606-AE96D3BA72A5}"/>
              </a:ext>
            </a:extLst>
          </p:cNvPr>
          <p:cNvSpPr txBox="1"/>
          <p:nvPr/>
        </p:nvSpPr>
        <p:spPr>
          <a:xfrm>
            <a:off x="295275" y="916791"/>
            <a:ext cx="116014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ΠΕΙΡΑΜΑΤΙΚΗ ΔΙΑΔΙΚΑΣΙΑ</a:t>
            </a:r>
          </a:p>
          <a:p>
            <a:r>
              <a:rPr lang="el-GR" b="1" i="0" u="none" strike="noStrike" baseline="0" dirty="0">
                <a:solidFill>
                  <a:srgbClr val="000000"/>
                </a:solidFill>
              </a:rPr>
              <a:t>Στάδιο 1. Προετοιμασία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Πληρώνουμε τη μια </a:t>
            </a:r>
            <a:r>
              <a:rPr lang="el-GR" dirty="0" err="1">
                <a:solidFill>
                  <a:srgbClr val="000000"/>
                </a:solidFill>
              </a:rPr>
              <a:t>τρίλαιμη</a:t>
            </a:r>
            <a:r>
              <a:rPr lang="el-GR" dirty="0">
                <a:solidFill>
                  <a:srgbClr val="000000"/>
                </a:solidFill>
              </a:rPr>
              <a:t> φιάλη με 100</a:t>
            </a:r>
            <a:r>
              <a:rPr lang="en-US" dirty="0">
                <a:solidFill>
                  <a:srgbClr val="000000"/>
                </a:solidFill>
              </a:rPr>
              <a:t>ml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OH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Πληρώνουμε τη δεύτερη </a:t>
            </a:r>
            <a:r>
              <a:rPr lang="el-GR" dirty="0" err="1"/>
              <a:t>τρίλαιμη</a:t>
            </a:r>
            <a:r>
              <a:rPr lang="el-GR" dirty="0"/>
              <a:t> φιάλη με 100</a:t>
            </a:r>
            <a:r>
              <a:rPr lang="en-US" dirty="0"/>
              <a:t>ml</a:t>
            </a:r>
            <a:r>
              <a:rPr lang="el-GR" dirty="0"/>
              <a:t> </a:t>
            </a:r>
            <a:r>
              <a:rPr lang="el-GR" dirty="0" err="1"/>
              <a:t>απιονισμένου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Προσθέτουμε μικρή ποσότητα πυρήνων βρασμού σε εκάστη φιάλη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Συνδέουμε εκάστη φιάλη με τον ψυκτήρα, έχοντας προσθέσει σιλικόνη στην ένωση των </a:t>
            </a:r>
            <a:r>
              <a:rPr lang="el-GR" dirty="0" err="1"/>
              <a:t>εσμυρισμένων</a:t>
            </a:r>
            <a:r>
              <a:rPr lang="el-GR" dirty="0"/>
              <a:t> επιφανειών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Σε εκάστη φιάλη προσαρμόζουμε θερμόμετρο και γυάλινο πώμα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Σηκώνουμε με τη διάταξη ανύψωσης, το θερμαντικό σώμα, αλλά χωρίς αυτό να εφάπτεται της φιάλης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Ανοίγουμε το νερό ψύξης ώστε να λειτουργήσει ο ψυκτήρας</a:t>
            </a:r>
          </a:p>
          <a:p>
            <a:endParaRPr lang="el-GR" b="1" dirty="0">
              <a:solidFill>
                <a:srgbClr val="000000"/>
              </a:solidFill>
            </a:endParaRPr>
          </a:p>
          <a:p>
            <a:r>
              <a:rPr lang="el-GR" b="1" dirty="0">
                <a:solidFill>
                  <a:srgbClr val="000000"/>
                </a:solidFill>
              </a:rPr>
              <a:t>Στάδιο 2. Εκτέλεση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Εκκινούμε την θέρμανση.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Όσο ανεβαίνει η θερμοκρασία, παρατηρούμε το θερμόμετρο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Όταν η θερμοκρασία παύει να αυξάνεται, δηλ. έχει φτάσει στο σημείο ζέσεως για την συγκεκριμένη σύσταση διαλύματος, σημειώνουμε την θερμοκρασία. Αναμένουμε 5 λεπτά ακόμα ώστε να σιγουρευτούμε ότι δεν αυξάνεται.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Μέσω του ανοιχτού άκρου του ψυκτήρα, προσθέτουμε στάγδην την απαιτούμενη ποσότητα (βλ. επόμενο πίνακα) του συστατικού που απαιτείται. Δηλαδή, </a:t>
            </a:r>
            <a:r>
              <a:rPr lang="el-GR" dirty="0"/>
              <a:t>στη φιάλη του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l-GR" dirty="0"/>
              <a:t>προσθέτουμε ποσότητες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OH</a:t>
            </a:r>
            <a:r>
              <a:rPr lang="el-GR" dirty="0"/>
              <a:t> ώστε να δημιουργήσουμε διαλύματα (1 έως 6) όπου το γραμμομοριακό τους κλάσμα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να βαίνει αυξανόμενο από το αρχικό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= 0</a:t>
            </a:r>
            <a:r>
              <a:rPr lang="el-GR" dirty="0"/>
              <a:t>. Αντίστοιχα, </a:t>
            </a:r>
            <a:r>
              <a:rPr lang="el-GR" dirty="0">
                <a:solidFill>
                  <a:srgbClr val="000000"/>
                </a:solidFill>
              </a:rPr>
              <a:t>στην φιάλη όπου αρχικά είχαμε τοποθετήσει 100</a:t>
            </a:r>
            <a:r>
              <a:rPr lang="en-US" dirty="0">
                <a:solidFill>
                  <a:srgbClr val="000000"/>
                </a:solidFill>
              </a:rPr>
              <a:t>ml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OH </a:t>
            </a:r>
            <a:r>
              <a:rPr lang="el-GR" dirty="0"/>
              <a:t>προσθέτουμε ποσότητες Η</a:t>
            </a:r>
            <a:r>
              <a:rPr lang="el-GR" baseline="-25000" dirty="0"/>
              <a:t>2</a:t>
            </a:r>
            <a:r>
              <a:rPr lang="el-GR" dirty="0"/>
              <a:t>Ο ώστε να δημιουργήσουμε διαλύματα (12 έως 7) όπου το γραμμομοριακό τους κλάσμα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βαίνει μειούμενο από το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= 1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Επαναλαμβάνουμε τα βήματα 2 – 4</a:t>
            </a:r>
          </a:p>
        </p:txBody>
      </p:sp>
    </p:spTree>
    <p:extLst>
      <p:ext uri="{BB962C8B-B14F-4D97-AF65-F5344CB8AC3E}">
        <p14:creationId xmlns:p14="http://schemas.microsoft.com/office/powerpoint/2010/main" val="341041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CED66642-FCD6-4BF8-A0FA-81978A4B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" y="782996"/>
            <a:ext cx="736600" cy="736600"/>
          </a:xfrm>
          <a:prstGeom prst="rect">
            <a:avLst/>
          </a:prstGeom>
        </p:spPr>
      </p:pic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76617D2B-329C-45CC-A5E0-CCA4805438D8}"/>
              </a:ext>
            </a:extLst>
          </p:cNvPr>
          <p:cNvSpPr/>
          <p:nvPr/>
        </p:nvSpPr>
        <p:spPr>
          <a:xfrm>
            <a:off x="401309" y="1506738"/>
            <a:ext cx="2266949" cy="31922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2A3CF-08B0-484E-ABB7-237571009073}"/>
              </a:ext>
            </a:extLst>
          </p:cNvPr>
          <p:cNvSpPr txBox="1"/>
          <p:nvPr/>
        </p:nvSpPr>
        <p:spPr>
          <a:xfrm>
            <a:off x="3204679" y="928469"/>
            <a:ext cx="87912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Σε ένα δυαδικό σύστημα υγρής και αέριας φάσης, οι </a:t>
            </a:r>
            <a:r>
              <a:rPr lang="el-GR" u="sng" dirty="0"/>
              <a:t>εντατικές παράμετροι </a:t>
            </a:r>
            <a:r>
              <a:rPr lang="el-GR" dirty="0"/>
              <a:t>είναι η </a:t>
            </a:r>
            <a:r>
              <a:rPr lang="el-GR" b="1" dirty="0"/>
              <a:t>σύσταση της υγρής φάσης, x</a:t>
            </a:r>
            <a:r>
              <a:rPr lang="en-US" dirty="0"/>
              <a:t>,</a:t>
            </a:r>
            <a:r>
              <a:rPr lang="el-GR" dirty="0"/>
              <a:t> η </a:t>
            </a:r>
            <a:r>
              <a:rPr lang="el-GR" b="1" dirty="0"/>
              <a:t>σύσταση της αέριας φάσης, </a:t>
            </a:r>
            <a:r>
              <a:rPr lang="en-US" b="1" dirty="0"/>
              <a:t>y</a:t>
            </a:r>
            <a:r>
              <a:rPr lang="el-GR" b="1" dirty="0"/>
              <a:t>, </a:t>
            </a:r>
            <a:r>
              <a:rPr lang="el-GR" dirty="0"/>
              <a:t>η </a:t>
            </a:r>
            <a:r>
              <a:rPr lang="el-GR" b="1" dirty="0"/>
              <a:t>πίεση Ρ</a:t>
            </a:r>
            <a:r>
              <a:rPr lang="el-GR" dirty="0"/>
              <a:t>, και η </a:t>
            </a:r>
            <a:r>
              <a:rPr lang="el-GR" b="1" dirty="0"/>
              <a:t>θερμοκρασία Τ</a:t>
            </a:r>
            <a:r>
              <a:rPr lang="el-GR" dirty="0"/>
              <a:t>,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ΙΣΟΡΡΟΠΙΑ ΑΤΜΩΝ – ΥΓΡΟΥ ΣΕ ΜΙΓΜΑ ΔΥΟ ΣΥΣΤΑΤΙΚΩΝ 1, 2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382C0D97-38B0-4308-8866-C3571D0B3C56}"/>
              </a:ext>
            </a:extLst>
          </p:cNvPr>
          <p:cNvSpPr/>
          <p:nvPr/>
        </p:nvSpPr>
        <p:spPr>
          <a:xfrm>
            <a:off x="493383" y="1574800"/>
            <a:ext cx="2082800" cy="302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32FD21EC-17AA-4410-8633-017BAB5791A8}"/>
              </a:ext>
            </a:extLst>
          </p:cNvPr>
          <p:cNvSpPr/>
          <p:nvPr/>
        </p:nvSpPr>
        <p:spPr>
          <a:xfrm>
            <a:off x="493383" y="3073400"/>
            <a:ext cx="20828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8F3E73-BDEC-4567-9F53-02D76A5AA79D}"/>
              </a:ext>
            </a:extLst>
          </p:cNvPr>
          <p:cNvSpPr txBox="1"/>
          <p:nvPr/>
        </p:nvSpPr>
        <p:spPr>
          <a:xfrm>
            <a:off x="196038" y="860407"/>
            <a:ext cx="4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</a:t>
            </a:r>
            <a:endParaRPr lang="el-GR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D6A26-0FD5-43FE-9861-531E6F76A510}"/>
              </a:ext>
            </a:extLst>
          </p:cNvPr>
          <p:cNvSpPr txBox="1"/>
          <p:nvPr/>
        </p:nvSpPr>
        <p:spPr>
          <a:xfrm>
            <a:off x="2364834" y="860407"/>
            <a:ext cx="4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</a:t>
            </a:r>
            <a:endParaRPr lang="el-GR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100BB-DE15-4623-A532-8BC18721118F}"/>
              </a:ext>
            </a:extLst>
          </p:cNvPr>
          <p:cNvSpPr txBox="1"/>
          <p:nvPr/>
        </p:nvSpPr>
        <p:spPr>
          <a:xfrm>
            <a:off x="642609" y="1900596"/>
            <a:ext cx="182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ATMOI</a:t>
            </a:r>
            <a:endParaRPr lang="en-US" sz="3600" b="1" dirty="0"/>
          </a:p>
          <a:p>
            <a:pPr algn="ctr"/>
            <a:r>
              <a:rPr lang="en-US" sz="3600" b="1" i="1" dirty="0" err="1"/>
              <a:t>y</a:t>
            </a:r>
            <a:r>
              <a:rPr lang="en-US" sz="3600" b="1" i="1" baseline="-25000" dirty="0" err="1"/>
              <a:t>i</a:t>
            </a:r>
            <a:endParaRPr lang="el-GR" sz="3600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1C16F-1329-4A69-9BCD-EDF6735D668D}"/>
              </a:ext>
            </a:extLst>
          </p:cNvPr>
          <p:cNvSpPr txBox="1"/>
          <p:nvPr/>
        </p:nvSpPr>
        <p:spPr>
          <a:xfrm>
            <a:off x="642609" y="3294882"/>
            <a:ext cx="182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ΥΓΡΟ</a:t>
            </a:r>
            <a:endParaRPr lang="en-US" sz="3600" b="1" dirty="0"/>
          </a:p>
          <a:p>
            <a:pPr algn="ctr"/>
            <a:r>
              <a:rPr lang="en-US" sz="3600" b="1" i="1" dirty="0"/>
              <a:t>x</a:t>
            </a:r>
            <a:r>
              <a:rPr lang="en-US" sz="3600" b="1" i="1" baseline="-25000" dirty="0"/>
              <a:t>i</a:t>
            </a:r>
            <a:endParaRPr lang="el-GR" sz="3600" b="1" i="1" dirty="0"/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03B3B3E7-1905-4BE5-978D-0876914B7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65" y="870034"/>
            <a:ext cx="990193" cy="9901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3361A-9F8D-47CD-A5ED-598EA8E0F52E}"/>
              </a:ext>
            </a:extLst>
          </p:cNvPr>
          <p:cNvSpPr txBox="1"/>
          <p:nvPr/>
        </p:nvSpPr>
        <p:spPr>
          <a:xfrm>
            <a:off x="3275021" y="1758715"/>
            <a:ext cx="87674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/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l-GR" sz="2400" i="1" dirty="0"/>
              <a:t>	</a:t>
            </a:r>
            <a:r>
              <a:rPr lang="el-GR" sz="2400" dirty="0"/>
              <a:t>Γραμμομοριακό κλάσμα συστατικού 1 στην υγρή φάση</a:t>
            </a:r>
          </a:p>
          <a:p>
            <a:pPr marL="533400" indent="-533400"/>
            <a:r>
              <a:rPr lang="en-US" sz="2400" b="1" i="1" dirty="0"/>
              <a:t>x</a:t>
            </a:r>
            <a:r>
              <a:rPr lang="el-GR" sz="2400" b="1" i="1" baseline="-25000" dirty="0"/>
              <a:t>2</a:t>
            </a:r>
            <a:r>
              <a:rPr lang="el-GR" sz="2400" dirty="0"/>
              <a:t>	Γραμμομοριακό κλάσμα συστατικού 2 στην υγρή φάση</a:t>
            </a:r>
          </a:p>
          <a:p>
            <a:pPr marL="533400" indent="-533400"/>
            <a:endParaRPr lang="el-GR" i="1" dirty="0"/>
          </a:p>
          <a:p>
            <a:pPr marL="533400" indent="-533400"/>
            <a:r>
              <a:rPr lang="en-US" sz="2400" b="1" i="1" dirty="0"/>
              <a:t>y</a:t>
            </a:r>
            <a:r>
              <a:rPr lang="en-US" sz="2400" b="1" i="1" baseline="-25000" dirty="0"/>
              <a:t>1</a:t>
            </a:r>
            <a:r>
              <a:rPr lang="el-GR" sz="2400" dirty="0"/>
              <a:t>	Γραμμομοριακό κλάσμα συστατικού 1 στην αέρια φάση</a:t>
            </a:r>
          </a:p>
          <a:p>
            <a:pPr marL="533400" indent="-533400"/>
            <a:r>
              <a:rPr lang="en-US" sz="2400" b="1" i="1" dirty="0"/>
              <a:t>y</a:t>
            </a:r>
            <a:r>
              <a:rPr lang="el-GR" sz="2400" b="1" i="1" baseline="-25000" dirty="0"/>
              <a:t>2</a:t>
            </a:r>
            <a:r>
              <a:rPr lang="el-GR" sz="2400" dirty="0"/>
              <a:t>	Γραμμομοριακό κλάσμα συστατικού 2 στην αέρια φάση</a:t>
            </a:r>
          </a:p>
          <a:p>
            <a:pPr marL="533400" indent="-533400"/>
            <a:endParaRPr lang="el-GR" i="1" dirty="0"/>
          </a:p>
          <a:p>
            <a:pPr marL="533400" indent="-533400"/>
            <a:r>
              <a:rPr lang="en-US" sz="2400" b="1" i="1" dirty="0"/>
              <a:t>P</a:t>
            </a:r>
            <a:r>
              <a:rPr lang="en-US" sz="2400" dirty="0"/>
              <a:t>	</a:t>
            </a:r>
            <a:r>
              <a:rPr lang="el-GR" sz="2400" dirty="0"/>
              <a:t>Ολική πίεση (υποτίθεται της τάξης 1 </a:t>
            </a:r>
            <a:r>
              <a:rPr lang="en-US" sz="2400" dirty="0"/>
              <a:t>atm)</a:t>
            </a:r>
            <a:r>
              <a:rPr lang="el-GR" sz="2400" i="1" dirty="0"/>
              <a:t>	</a:t>
            </a:r>
            <a:endParaRPr lang="el-GR" sz="2400" dirty="0"/>
          </a:p>
          <a:p>
            <a:pPr marL="533400" indent="-533400"/>
            <a:r>
              <a:rPr lang="en-US" sz="2400" b="1" i="1" dirty="0"/>
              <a:t>P</a:t>
            </a:r>
            <a:r>
              <a:rPr lang="en-US" sz="2400" b="1" i="1" baseline="-25000" dirty="0"/>
              <a:t>1</a:t>
            </a:r>
            <a:r>
              <a:rPr lang="en-US" sz="2400" b="1" i="1" baseline="30000" dirty="0"/>
              <a:t>o</a:t>
            </a:r>
            <a:r>
              <a:rPr lang="en-US" sz="2400" i="1" dirty="0"/>
              <a:t>	</a:t>
            </a:r>
            <a:r>
              <a:rPr lang="el-GR" sz="2400" dirty="0"/>
              <a:t>Τάση ατμών καθαρού συστατικού 1 στη θερμοκρασία Τ</a:t>
            </a:r>
          </a:p>
          <a:p>
            <a:pPr marL="533400" indent="-533400"/>
            <a:r>
              <a:rPr lang="en-US" sz="2400" b="1" i="1" dirty="0"/>
              <a:t>P</a:t>
            </a:r>
            <a:r>
              <a:rPr lang="el-GR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i="1" dirty="0"/>
              <a:t>	</a:t>
            </a:r>
            <a:r>
              <a:rPr lang="el-GR" sz="2400" dirty="0"/>
              <a:t>Τάση ατμών καθαρού συστατικού 2 στη θερμοκρασία Τ</a:t>
            </a:r>
          </a:p>
          <a:p>
            <a:pPr marL="533400" indent="-533400"/>
            <a:r>
              <a:rPr lang="en-US" sz="2400" b="1" i="1" dirty="0"/>
              <a:t>P</a:t>
            </a:r>
            <a:r>
              <a:rPr lang="en-US" sz="2400" b="1" i="1" baseline="-25000" dirty="0"/>
              <a:t>1</a:t>
            </a:r>
            <a:r>
              <a:rPr lang="en-US" sz="2400" i="1" dirty="0"/>
              <a:t>	</a:t>
            </a:r>
            <a:r>
              <a:rPr lang="el-GR" sz="2400" dirty="0"/>
              <a:t>Μερική πίεση του συστατικού 1 στην αέρια φάση</a:t>
            </a:r>
          </a:p>
          <a:p>
            <a:pPr marL="533400" indent="-533400"/>
            <a:r>
              <a:rPr lang="en-US" sz="2400" b="1" i="1" dirty="0"/>
              <a:t>P</a:t>
            </a:r>
            <a:r>
              <a:rPr lang="el-GR" sz="2400" b="1" i="1" baseline="-25000" dirty="0"/>
              <a:t>2</a:t>
            </a:r>
            <a:r>
              <a:rPr lang="en-US" sz="2400" i="1" dirty="0"/>
              <a:t>	</a:t>
            </a:r>
            <a:r>
              <a:rPr lang="el-GR" sz="2400" dirty="0"/>
              <a:t>Μερική πίεση του συστατικού 2 στην αέρια φάση</a:t>
            </a:r>
          </a:p>
          <a:p>
            <a:pPr marL="533400" indent="-533400"/>
            <a:endParaRPr lang="el-GR" i="1" dirty="0"/>
          </a:p>
          <a:p>
            <a:pPr marL="533400" indent="-533400"/>
            <a:r>
              <a:rPr lang="el-GR" sz="2400" b="1" i="1" dirty="0"/>
              <a:t>Τ</a:t>
            </a:r>
            <a:r>
              <a:rPr lang="el-GR" sz="2400" i="1" dirty="0"/>
              <a:t>	</a:t>
            </a:r>
            <a:r>
              <a:rPr lang="el-GR" sz="2400" dirty="0"/>
              <a:t>Απόλυτη θερμοκρασία (υποτίθεται πολύ χαμηλότερη των κρίσιμων θερμοκρασιών των συστατικών 1, 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468DF0-EE2D-46CF-8757-9C92FB8FE1C5}"/>
              </a:ext>
            </a:extLst>
          </p:cNvPr>
          <p:cNvSpPr txBox="1"/>
          <p:nvPr/>
        </p:nvSpPr>
        <p:spPr>
          <a:xfrm>
            <a:off x="44268" y="4953924"/>
            <a:ext cx="302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Ατμοί ≈ Ιδανικό αέριο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C7D869-9591-4713-A50B-887BF1C608CE}"/>
              </a:ext>
            </a:extLst>
          </p:cNvPr>
          <p:cNvSpPr txBox="1"/>
          <p:nvPr/>
        </p:nvSpPr>
        <p:spPr>
          <a:xfrm>
            <a:off x="44268" y="5474839"/>
            <a:ext cx="302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baseline="-25000" dirty="0"/>
              <a:t>1</a:t>
            </a:r>
            <a:r>
              <a:rPr lang="en-US" sz="2400" b="1" dirty="0"/>
              <a:t> = y</a:t>
            </a:r>
            <a:r>
              <a:rPr lang="en-US" sz="2400" b="1" baseline="-25000" dirty="0"/>
              <a:t>1</a:t>
            </a:r>
            <a:r>
              <a:rPr lang="en-US" sz="2400" b="1" dirty="0"/>
              <a:t> P	</a:t>
            </a:r>
            <a:r>
              <a:rPr lang="en-US" sz="2400" dirty="0"/>
              <a:t>(1)</a:t>
            </a:r>
          </a:p>
          <a:p>
            <a:r>
              <a:rPr lang="en-US" sz="2400" b="1" dirty="0"/>
              <a:t>P</a:t>
            </a:r>
            <a:r>
              <a:rPr lang="en-US" sz="2400" b="1" baseline="-25000" dirty="0"/>
              <a:t>2</a:t>
            </a:r>
            <a:r>
              <a:rPr lang="en-US" sz="2400" b="1" dirty="0"/>
              <a:t> = y</a:t>
            </a:r>
            <a:r>
              <a:rPr lang="en-US" sz="2400" b="1" baseline="-25000" dirty="0"/>
              <a:t>2</a:t>
            </a:r>
            <a:r>
              <a:rPr lang="en-US" sz="2400" b="1" dirty="0"/>
              <a:t> P	</a:t>
            </a:r>
            <a:r>
              <a:rPr lang="en-US" sz="2400" dirty="0"/>
              <a:t>(2)</a:t>
            </a:r>
          </a:p>
          <a:p>
            <a:r>
              <a:rPr lang="en-US" sz="2400" b="1" dirty="0"/>
              <a:t>P = P</a:t>
            </a:r>
            <a:r>
              <a:rPr lang="en-US" sz="2400" b="1" baseline="-25000" dirty="0"/>
              <a:t>1</a:t>
            </a:r>
            <a:r>
              <a:rPr lang="en-US" sz="2400" b="1" dirty="0"/>
              <a:t> + P</a:t>
            </a:r>
            <a:r>
              <a:rPr lang="en-US" sz="2400" b="1" baseline="-25000" dirty="0"/>
              <a:t>2</a:t>
            </a:r>
            <a:r>
              <a:rPr lang="en-US" sz="2400" b="1" dirty="0"/>
              <a:t>	</a:t>
            </a:r>
            <a:r>
              <a:rPr lang="en-US" sz="2400" dirty="0"/>
              <a:t>(3)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2845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651561-114C-4810-9898-2AA9EF3E3B4C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ΕΛΑΧΙΣΤΟΥ ΣΗΜΕΙΟΥ ΖΕΣΕΩΣ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96AB477-238F-42F8-99F4-ED27ABA6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DE86A79-8432-4684-8356-71A7BE80B5D8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253BF-6D05-43EF-9BB0-46E0B542B532}"/>
              </a:ext>
            </a:extLst>
          </p:cNvPr>
          <p:cNvSpPr txBox="1"/>
          <p:nvPr/>
        </p:nvSpPr>
        <p:spPr>
          <a:xfrm>
            <a:off x="3886200" y="1625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ΔΕΙΓΜΑΤΑ ΥΠΟΛΕΙΜΜΑΤΟΣ</a:t>
            </a:r>
          </a:p>
        </p:txBody>
      </p:sp>
      <p:graphicFrame>
        <p:nvGraphicFramePr>
          <p:cNvPr id="19" name="Πίνακας 19">
            <a:extLst>
              <a:ext uri="{FF2B5EF4-FFF2-40B4-BE49-F238E27FC236}">
                <a16:creationId xmlns:a16="http://schemas.microsoft.com/office/drawing/2014/main" id="{C0274355-672E-4475-A989-CD5E063DA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33137"/>
              </p:ext>
            </p:extLst>
          </p:nvPr>
        </p:nvGraphicFramePr>
        <p:xfrm>
          <a:off x="1695792" y="856942"/>
          <a:ext cx="85725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00693643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961303966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98997510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659355467"/>
                    </a:ext>
                  </a:extLst>
                </a:gridCol>
              </a:tblGrid>
              <a:tr h="615575">
                <a:tc>
                  <a:txBody>
                    <a:bodyPr/>
                    <a:lstStyle/>
                    <a:p>
                      <a:r>
                        <a:rPr lang="el-GR" dirty="0"/>
                        <a:t>ΚΩΔ. ΔΙΑΛΥΜΑΤΟΣ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Συστατικό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Ποσότητα (</a:t>
                      </a:r>
                      <a:r>
                        <a:rPr lang="en-US" dirty="0"/>
                        <a:t>ml)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Σημείο Βρασμού (</a:t>
                      </a:r>
                      <a:r>
                        <a:rPr lang="el-GR" baseline="30000" dirty="0"/>
                        <a:t>ο</a:t>
                      </a:r>
                      <a:r>
                        <a:rPr lang="en-US" baseline="0" dirty="0"/>
                        <a:t>C)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ΦΙΑΛΗ </a:t>
                      </a:r>
                      <a:r>
                        <a:rPr lang="en-US" b="1" baseline="0" dirty="0"/>
                        <a:t>H</a:t>
                      </a:r>
                      <a:r>
                        <a:rPr lang="el-GR" b="1" baseline="-25000" dirty="0"/>
                        <a:t>2</a:t>
                      </a:r>
                      <a:r>
                        <a:rPr lang="el-GR" b="1" baseline="0" dirty="0"/>
                        <a:t>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9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0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7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6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ΦΙΑΛΗ </a:t>
                      </a:r>
                      <a:r>
                        <a:rPr lang="en-US" b="1" dirty="0"/>
                        <a:t>C</a:t>
                      </a:r>
                      <a:r>
                        <a:rPr lang="en-US" b="1" baseline="-25000" dirty="0"/>
                        <a:t>3</a:t>
                      </a:r>
                      <a:r>
                        <a:rPr lang="en-US" b="1" baseline="0" dirty="0"/>
                        <a:t>H</a:t>
                      </a:r>
                      <a:r>
                        <a:rPr lang="en-US" b="1" baseline="-25000" dirty="0"/>
                        <a:t>7</a:t>
                      </a:r>
                      <a:r>
                        <a:rPr lang="en-US" b="1" baseline="0" dirty="0"/>
                        <a:t>OH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29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7</a:t>
                      </a:r>
                      <a:r>
                        <a:rPr lang="en-US" baseline="0" dirty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5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7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6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Η</a:t>
                      </a:r>
                      <a:r>
                        <a:rPr lang="el-GR" baseline="-25000" dirty="0"/>
                        <a:t>2</a:t>
                      </a:r>
                      <a:r>
                        <a:rPr lang="el-GR" baseline="0" dirty="0"/>
                        <a:t>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3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9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ΕΛΑΧΙΣΤΟΥ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5371F-BFE9-4E79-BC90-EAD2DD49AA6F}"/>
              </a:ext>
            </a:extLst>
          </p:cNvPr>
          <p:cNvSpPr txBox="1"/>
          <p:nvPr/>
        </p:nvSpPr>
        <p:spPr>
          <a:xfrm>
            <a:off x="295275" y="916791"/>
            <a:ext cx="11583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ΥΠΟΛΟΓΙΣΤΙΚΗ ΔΙΑΔΙΚΑΣΙΑ</a:t>
            </a:r>
          </a:p>
          <a:p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Με βάση τους όγκους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baseline="0" dirty="0"/>
              <a:t>H</a:t>
            </a:r>
            <a:r>
              <a:rPr lang="en-US" baseline="-25000" dirty="0"/>
              <a:t>7</a:t>
            </a:r>
            <a:r>
              <a:rPr lang="en-US" baseline="0" dirty="0"/>
              <a:t>OH</a:t>
            </a:r>
            <a:r>
              <a:rPr lang="el-GR" baseline="0" dirty="0"/>
              <a:t> και Η</a:t>
            </a:r>
            <a:r>
              <a:rPr lang="el-GR" baseline="-25000" dirty="0"/>
              <a:t>2</a:t>
            </a:r>
            <a:r>
              <a:rPr lang="el-GR" dirty="0"/>
              <a:t>Ο που έχουν προστεθεί σε κάθε διάλυμα, υπολογίζουμε τα </a:t>
            </a:r>
            <a:r>
              <a:rPr lang="en-US" dirty="0"/>
              <a:t>moles</a:t>
            </a:r>
            <a:r>
              <a:rPr lang="el-GR" dirty="0"/>
              <a:t> κάθε συστατικού σε κάθε διάλυμα και στη συνέχεια το γραμμομοριακό κλάσμα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με βάση την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baseline="0" dirty="0"/>
              <a:t>H</a:t>
            </a:r>
            <a:r>
              <a:rPr lang="en-US" baseline="-25000" dirty="0"/>
              <a:t>7</a:t>
            </a:r>
            <a:r>
              <a:rPr lang="en-US" baseline="0" dirty="0"/>
              <a:t>OH</a:t>
            </a:r>
            <a:r>
              <a:rPr lang="el-GR" baseline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Τέλος, σε κοινό διάγραμμα Τ</a:t>
            </a:r>
            <a:r>
              <a:rPr lang="en-US" baseline="-25000" dirty="0" err="1">
                <a:solidFill>
                  <a:srgbClr val="000000"/>
                </a:solidFill>
              </a:rPr>
              <a:t>xy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καταγράφουμε το σημείο που αντιστοιχεί σε έκαστο </a:t>
            </a:r>
            <a:r>
              <a:rPr lang="el-GR" dirty="0" err="1">
                <a:solidFill>
                  <a:srgbClr val="000000"/>
                </a:solidFill>
              </a:rPr>
              <a:t>διάλυμμα</a:t>
            </a:r>
            <a:r>
              <a:rPr lang="el-GR" dirty="0">
                <a:solidFill>
                  <a:srgbClr val="000000"/>
                </a:solidFill>
              </a:rPr>
              <a:t>, ήτοι το σημείο που ορίζεται από την θερμοκρασία ζέσεως κάθε διαλύματος και το γραμμομοριακό κλάσμα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baseline="0" dirty="0"/>
              <a:t>H</a:t>
            </a:r>
            <a:r>
              <a:rPr lang="en-US" baseline="-25000" dirty="0"/>
              <a:t>7</a:t>
            </a:r>
            <a:r>
              <a:rPr lang="en-US" baseline="0" dirty="0"/>
              <a:t>OH </a:t>
            </a:r>
            <a:r>
              <a:rPr lang="el-GR" dirty="0">
                <a:solidFill>
                  <a:srgbClr val="000000"/>
                </a:solidFill>
              </a:rPr>
              <a:t>εκάστου διαλύματος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l-GR" dirty="0">
                <a:solidFill>
                  <a:srgbClr val="000000"/>
                </a:solidFill>
              </a:rPr>
              <a:t>Προφανώς με αυτό τον τρόπο σχεδιάζουμε μόνο την καμπύλη υγρού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Συνδέουμε μεταξύ τους τα σημεία και εκτιμούμε, είτε μαθηματικά είτε γραφικά, τη θερμοκρασία και τη σύσταση του </a:t>
            </a:r>
            <a:r>
              <a:rPr lang="el-GR" dirty="0" err="1">
                <a:solidFill>
                  <a:srgbClr val="000000"/>
                </a:solidFill>
              </a:rPr>
              <a:t>αζεοτρόπου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715BE-1417-4387-8E90-2BF2259DF951}"/>
              </a:ext>
            </a:extLst>
          </p:cNvPr>
          <p:cNvSpPr txBox="1"/>
          <p:nvPr/>
        </p:nvSpPr>
        <p:spPr>
          <a:xfrm>
            <a:off x="295275" y="4222369"/>
            <a:ext cx="1158329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ΣΧΟΛΙΑΣΜΟΣ</a:t>
            </a: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Εντοπίζουμε το </a:t>
            </a:r>
            <a:r>
              <a:rPr lang="el-GR" dirty="0" err="1">
                <a:solidFill>
                  <a:srgbClr val="000000"/>
                </a:solidFill>
              </a:rPr>
              <a:t>αζεότροπο</a:t>
            </a:r>
            <a:r>
              <a:rPr lang="el-GR" dirty="0">
                <a:solidFill>
                  <a:srgbClr val="000000"/>
                </a:solidFill>
              </a:rPr>
              <a:t>. Δηλαδή ποια είναι η σύστασή του και σε ποια θερμοκρασία ζέει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Συγκρίνουμε τις τιμές με βιβλιογραφία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Σχολιάζουμε την πειραματική διαδικασία και τα όποια σφάλματα</a:t>
            </a:r>
          </a:p>
        </p:txBody>
      </p:sp>
    </p:spTree>
    <p:extLst>
      <p:ext uri="{BB962C8B-B14F-4D97-AF65-F5344CB8AC3E}">
        <p14:creationId xmlns:p14="http://schemas.microsoft.com/office/powerpoint/2010/main" val="138310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934528" y="1443841"/>
            <a:ext cx="10322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Λόγω περιορισμών στην διάρκεια της άσκησης, </a:t>
            </a:r>
            <a:r>
              <a:rPr lang="en-US" sz="3600" dirty="0"/>
              <a:t> </a:t>
            </a:r>
            <a:r>
              <a:rPr lang="el-GR" sz="3600" dirty="0"/>
              <a:t>η εργαστηριακή άσκηση αφορά στον προσδιορισμό του γραμμομοριακού κλάσματος δειγμάτων διαλύματος </a:t>
            </a:r>
            <a:r>
              <a:rPr lang="en-US" sz="3600" dirty="0"/>
              <a:t>HCl – 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l-GR" sz="3600" dirty="0"/>
              <a:t>το οποίο ήδη έχει </a:t>
            </a:r>
            <a:r>
              <a:rPr lang="el-GR" sz="3600" dirty="0" err="1"/>
              <a:t>αποσταχθεί</a:t>
            </a:r>
            <a:r>
              <a:rPr lang="el-GR" sz="3600" dirty="0"/>
              <a:t>. </a:t>
            </a:r>
            <a:br>
              <a:rPr lang="el-GR" sz="3600" dirty="0"/>
            </a:br>
            <a:br>
              <a:rPr lang="el-GR" sz="3600" dirty="0"/>
            </a:br>
            <a:r>
              <a:rPr lang="el-GR" sz="3600" dirty="0"/>
              <a:t>Σκοπός της άσκησης είναι η κατασκευή του διαγράμματος Τ</a:t>
            </a:r>
            <a:r>
              <a:rPr lang="en-US" sz="3600" baseline="-25000" dirty="0" err="1"/>
              <a:t>xy</a:t>
            </a:r>
            <a:r>
              <a:rPr lang="en-US" sz="3600" dirty="0"/>
              <a:t> </a:t>
            </a:r>
            <a:r>
              <a:rPr lang="el-GR" sz="3600" dirty="0"/>
              <a:t>και ο προσδιορισμός της σύστασης και θερμοκρασίας ζέσεως του </a:t>
            </a:r>
            <a:r>
              <a:rPr lang="el-GR" sz="3600" dirty="0" err="1"/>
              <a:t>αζεοτρόπου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27641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295275" y="916791"/>
            <a:ext cx="11896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ΕΡΓΑΣΤΗΡΙΑΚΟΣ ΕΞΟΠΛΙΣΜΟΣ</a:t>
            </a:r>
          </a:p>
          <a:p>
            <a:r>
              <a:rPr lang="el-GR" b="0" i="0" u="none" strike="noStrike" baseline="0" dirty="0">
                <a:solidFill>
                  <a:srgbClr val="000000"/>
                </a:solidFill>
              </a:rPr>
              <a:t>2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x </a:t>
            </a:r>
            <a:r>
              <a:rPr lang="el-GR" b="0" i="0" u="none" strike="noStrike" baseline="0" dirty="0" err="1">
                <a:solidFill>
                  <a:srgbClr val="000000"/>
                </a:solidFill>
              </a:rPr>
              <a:t>Προχοΐδ</a:t>
            </a:r>
            <a:r>
              <a:rPr lang="el-GR" dirty="0" err="1">
                <a:solidFill>
                  <a:srgbClr val="000000"/>
                </a:solidFill>
              </a:rPr>
              <a:t>ες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των 50</a:t>
            </a:r>
            <a:r>
              <a:rPr lang="en-AU" b="0" i="0" u="none" strike="noStrike" baseline="0" dirty="0">
                <a:solidFill>
                  <a:srgbClr val="000000"/>
                </a:solidFill>
              </a:rPr>
              <a:t>mL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1168400" lvl="1" indent="-711200"/>
            <a:r>
              <a:rPr lang="el-GR" b="0" i="1" u="none" strike="noStrike" baseline="0" dirty="0">
                <a:solidFill>
                  <a:srgbClr val="000000"/>
                </a:solidFill>
              </a:rPr>
              <a:t>Σημ.:	Η πρώτη 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προχο</a:t>
            </a:r>
            <a:r>
              <a:rPr lang="el-GR" i="1" dirty="0" err="1">
                <a:solidFill>
                  <a:srgbClr val="000000"/>
                </a:solidFill>
              </a:rPr>
              <a:t>ΐ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δα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θα χρησιμοποιείται αποκλειστικά για την 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τιτλοδότηση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των δειγμάτων αποστάγματος και η δεύτερη για την 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τιτλοδότηση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των δειγμάτων υπολείμματος</a:t>
            </a:r>
            <a:r>
              <a:rPr lang="el-GR" i="1" dirty="0">
                <a:solidFill>
                  <a:srgbClr val="000000"/>
                </a:solidFill>
              </a:rPr>
              <a:t> 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</a:t>
            </a:r>
            <a:endParaRPr lang="en-AU" b="0" i="1" u="none" strike="noStrike" baseline="0" dirty="0">
              <a:solidFill>
                <a:srgbClr val="000000"/>
              </a:solidFill>
            </a:endParaRPr>
          </a:p>
          <a:p>
            <a:r>
              <a:rPr lang="el-GR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l-GR" dirty="0">
                <a:solidFill>
                  <a:srgbClr val="000000"/>
                </a:solidFill>
              </a:rPr>
              <a:t>Δοκιμαστικοί σωλήνες</a:t>
            </a:r>
          </a:p>
          <a:p>
            <a:pPr marL="1168400" lvl="1" indent="-723900"/>
            <a:r>
              <a:rPr lang="el-GR" b="0" i="1" u="none" strike="noStrike" baseline="0" dirty="0">
                <a:solidFill>
                  <a:srgbClr val="000000"/>
                </a:solidFill>
              </a:rPr>
              <a:t>Σημ.:  	Κάθε δοκιμαστικός σωλήνας θα χρησιμοποιείται για την αποθήκευση ~2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ml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 του αγνώστου διαλύματος. Δηλ. 4 </a:t>
            </a:r>
            <a:r>
              <a:rPr lang="el-GR" b="0" i="1" u="none" strike="noStrike" baseline="0" dirty="0" err="1">
                <a:solidFill>
                  <a:srgbClr val="000000"/>
                </a:solidFill>
              </a:rPr>
              <a:t>δοκ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. σωλήνες  για τα δείγματα αποστάγματος και 4 για τα δείγματα υπολείμματος</a:t>
            </a:r>
          </a:p>
          <a:p>
            <a:r>
              <a:rPr lang="el-GR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x 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Κωνικές φιάλες</a:t>
            </a:r>
          </a:p>
          <a:p>
            <a:pPr marL="1168400" indent="-723900"/>
            <a:r>
              <a:rPr lang="el-GR" b="0" i="1" u="none" strike="noStrike" baseline="0" dirty="0">
                <a:solidFill>
                  <a:srgbClr val="000000"/>
                </a:solidFill>
              </a:rPr>
              <a:t>Σημ.:  	2 </a:t>
            </a:r>
            <a:r>
              <a:rPr lang="el-GR" i="1" dirty="0">
                <a:solidFill>
                  <a:srgbClr val="000000"/>
                </a:solidFill>
              </a:rPr>
              <a:t>κ</a:t>
            </a:r>
            <a:r>
              <a:rPr lang="el-GR" b="0" i="1" u="none" strike="noStrike" baseline="0" dirty="0">
                <a:solidFill>
                  <a:srgbClr val="000000"/>
                </a:solidFill>
              </a:rPr>
              <a:t>ωνικές φιάλες αποκλειστικά για τα δείγματα αποστάγματος και 2 για τα δείγματα υπολείμματος</a:t>
            </a:r>
          </a:p>
          <a:p>
            <a:r>
              <a:rPr lang="el-GR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x </a:t>
            </a:r>
            <a:r>
              <a:rPr lang="el-GR" dirty="0">
                <a:solidFill>
                  <a:srgbClr val="000000"/>
                </a:solidFill>
              </a:rPr>
              <a:t>Σιφώνια των 5</a:t>
            </a:r>
            <a:r>
              <a:rPr lang="en-US" dirty="0">
                <a:solidFill>
                  <a:srgbClr val="000000"/>
                </a:solidFill>
              </a:rPr>
              <a:t>ml</a:t>
            </a:r>
          </a:p>
          <a:p>
            <a:pPr marL="1168400" indent="-723900"/>
            <a:r>
              <a:rPr lang="el-GR" b="0" i="1" u="none" strike="noStrike" baseline="0" dirty="0">
                <a:solidFill>
                  <a:srgbClr val="000000"/>
                </a:solidFill>
              </a:rPr>
              <a:t>Σημ.:  	</a:t>
            </a:r>
            <a:r>
              <a:rPr lang="el-GR" i="1" dirty="0">
                <a:solidFill>
                  <a:srgbClr val="000000"/>
                </a:solidFill>
              </a:rPr>
              <a:t>Κάθε σιφώνιο αποκλειστικά για ένα άγνωστο δείγμα</a:t>
            </a:r>
            <a:endParaRPr lang="el-GR" b="0" i="1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rgbClr val="000000"/>
                </a:solidFill>
              </a:rPr>
              <a:t>Πουάρ</a:t>
            </a:r>
            <a:endParaRPr lang="el-GR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Χωνιά μετάγγισης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Ποτήρια ζέσεως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rgbClr val="000000"/>
                </a:solidFill>
              </a:rPr>
              <a:t>Υδροβολείς</a:t>
            </a:r>
            <a:endParaRPr lang="el-GR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Δείκτης </a:t>
            </a:r>
            <a:r>
              <a:rPr lang="el-GR" dirty="0" err="1">
                <a:solidFill>
                  <a:srgbClr val="000000"/>
                </a:solidFill>
              </a:rPr>
              <a:t>ηλιανθίνης</a:t>
            </a:r>
            <a:r>
              <a:rPr lang="el-GR" dirty="0">
                <a:solidFill>
                  <a:srgbClr val="000000"/>
                </a:solidFill>
              </a:rPr>
              <a:t> (πορτοκαλί του μεθυλίου)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5C20A-EAEB-49A2-A00E-B3230F9BA705}"/>
              </a:ext>
            </a:extLst>
          </p:cNvPr>
          <p:cNvSpPr txBox="1"/>
          <p:nvPr/>
        </p:nvSpPr>
        <p:spPr>
          <a:xfrm>
            <a:off x="295275" y="5727014"/>
            <a:ext cx="1189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ΧΗΜΙΚΑ ΑΝΤΙΔΡΑΣΤΗΡΙΑ</a:t>
            </a:r>
          </a:p>
          <a:p>
            <a:r>
              <a:rPr lang="el-GR" b="0" i="0" u="none" strike="noStrike" baseline="0" dirty="0">
                <a:solidFill>
                  <a:srgbClr val="000000"/>
                </a:solidFill>
              </a:rPr>
              <a:t>Διάλυμα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NaOH 0.1N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4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E515E-C71C-47A5-8525-2425AC04077F}"/>
              </a:ext>
            </a:extLst>
          </p:cNvPr>
          <p:cNvSpPr txBox="1"/>
          <p:nvPr/>
        </p:nvSpPr>
        <p:spPr>
          <a:xfrm>
            <a:off x="295275" y="916791"/>
            <a:ext cx="116014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ΠΕΙΡΑΜΑΤΙΚΗ ΔΙΑΔΙΚΑΣΙΑ</a:t>
            </a:r>
          </a:p>
          <a:p>
            <a:r>
              <a:rPr lang="el-GR" b="1" i="0" u="none" strike="noStrike" baseline="0" dirty="0">
                <a:solidFill>
                  <a:srgbClr val="000000"/>
                </a:solidFill>
              </a:rPr>
              <a:t>Στάδιο 1. Προετοιμασία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Πληρώνουμε τις </a:t>
            </a:r>
            <a:r>
              <a:rPr lang="el-GR" dirty="0" err="1">
                <a:solidFill>
                  <a:srgbClr val="000000"/>
                </a:solidFill>
              </a:rPr>
              <a:t>προχο</a:t>
            </a:r>
            <a:r>
              <a:rPr lang="el-GR" b="0" i="0" u="none" strike="noStrike" baseline="0" dirty="0" err="1">
                <a:solidFill>
                  <a:srgbClr val="000000"/>
                </a:solidFill>
              </a:rPr>
              <a:t>ΐδες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 με διάλυμα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NaOH 0.1N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Τοποθετούμε τον δοκιμαστικό σωλήνα στη βάση και με χρήση χωνιού μεταγγίζουμε από το άγνωστο διάλυμα  </a:t>
            </a:r>
            <a:r>
              <a:rPr lang="en-US" dirty="0">
                <a:solidFill>
                  <a:srgbClr val="000000"/>
                </a:solidFill>
              </a:rPr>
              <a:t>HCl-H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l-GR" dirty="0">
                <a:solidFill>
                  <a:srgbClr val="000000"/>
                </a:solidFill>
              </a:rPr>
              <a:t> (αποστάγματος ή υπολείμματος) περίπου 2</a:t>
            </a:r>
            <a:r>
              <a:rPr lang="en-US" dirty="0">
                <a:solidFill>
                  <a:srgbClr val="000000"/>
                </a:solidFill>
              </a:rPr>
              <a:t>ml</a:t>
            </a:r>
            <a:r>
              <a:rPr lang="el-GR" dirty="0">
                <a:solidFill>
                  <a:srgbClr val="000000"/>
                </a:solidFill>
              </a:rPr>
              <a:t> στον δοκιμαστικό σωλήνα</a:t>
            </a:r>
          </a:p>
          <a:p>
            <a:pPr marL="457200" indent="-457200">
              <a:buFont typeface="+mj-lt"/>
              <a:buAutoNum type="arabicPeriod"/>
            </a:pPr>
            <a:endParaRPr lang="el-GR" b="1" dirty="0">
              <a:solidFill>
                <a:srgbClr val="000000"/>
              </a:solidFill>
            </a:endParaRPr>
          </a:p>
          <a:p>
            <a:r>
              <a:rPr lang="el-GR" b="1" dirty="0">
                <a:solidFill>
                  <a:srgbClr val="000000"/>
                </a:solidFill>
              </a:rPr>
              <a:t>Στάδιο 2. Εκτέλεση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Με χρήση του σιφωνίου των 5</a:t>
            </a:r>
            <a:r>
              <a:rPr lang="en-US" dirty="0">
                <a:solidFill>
                  <a:srgbClr val="000000"/>
                </a:solidFill>
              </a:rPr>
              <a:t>ml</a:t>
            </a:r>
            <a:r>
              <a:rPr lang="el-GR" dirty="0">
                <a:solidFill>
                  <a:srgbClr val="000000"/>
                </a:solidFill>
              </a:rPr>
              <a:t>, λαμβάνουμε 0.5</a:t>
            </a:r>
            <a:r>
              <a:rPr lang="en-US" dirty="0">
                <a:solidFill>
                  <a:srgbClr val="000000"/>
                </a:solidFill>
              </a:rPr>
              <a:t>ml</a:t>
            </a:r>
            <a:r>
              <a:rPr lang="el-GR" dirty="0">
                <a:solidFill>
                  <a:srgbClr val="000000"/>
                </a:solidFill>
              </a:rPr>
              <a:t> από το άγνωστο διάλυμα που έχουμε μεταγγίσει στον δοκιμαστικό σωλήνα και το μεταγγίζουμε σε καθαρή κωνική φιάλη. Αποθηκεύουμε προσωρινά το σιφώνιο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Προσθέτουμε </a:t>
            </a:r>
            <a:r>
              <a:rPr lang="el-GR" dirty="0" err="1">
                <a:solidFill>
                  <a:srgbClr val="000000"/>
                </a:solidFill>
              </a:rPr>
              <a:t>απιονισμένο</a:t>
            </a:r>
            <a:r>
              <a:rPr lang="el-GR" dirty="0">
                <a:solidFill>
                  <a:srgbClr val="000000"/>
                </a:solidFill>
              </a:rPr>
              <a:t> νερό στην κωνική φιάλη , όσο χρειάζεται για την </a:t>
            </a:r>
            <a:r>
              <a:rPr lang="el-GR" dirty="0" err="1">
                <a:solidFill>
                  <a:srgbClr val="000000"/>
                </a:solidFill>
              </a:rPr>
              <a:t>τιτλοδότηση</a:t>
            </a:r>
            <a:endParaRPr lang="el-GR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Προσθέτουμε 2 σταγόνες δείκτη </a:t>
            </a:r>
            <a:r>
              <a:rPr lang="el-GR" dirty="0" err="1">
                <a:solidFill>
                  <a:srgbClr val="000000"/>
                </a:solidFill>
              </a:rPr>
              <a:t>ηλιανθίνης</a:t>
            </a:r>
            <a:endParaRPr lang="el-GR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Τιτλοδοτούμε το δείγμα, προσθέτοντας στάγδην το διάλυμα </a:t>
            </a:r>
            <a:r>
              <a:rPr lang="en-US" dirty="0">
                <a:solidFill>
                  <a:srgbClr val="000000"/>
                </a:solidFill>
              </a:rPr>
              <a:t>NaOH </a:t>
            </a:r>
            <a:r>
              <a:rPr lang="el-GR" dirty="0">
                <a:solidFill>
                  <a:srgbClr val="000000"/>
                </a:solidFill>
              </a:rPr>
              <a:t>από την </a:t>
            </a:r>
            <a:r>
              <a:rPr lang="el-GR" dirty="0" err="1">
                <a:solidFill>
                  <a:srgbClr val="000000"/>
                </a:solidFill>
              </a:rPr>
              <a:t>προχο</a:t>
            </a:r>
            <a:r>
              <a:rPr lang="el-GR" b="0" i="0" u="none" strike="noStrike" baseline="0" dirty="0" err="1">
                <a:solidFill>
                  <a:srgbClr val="000000"/>
                </a:solidFill>
              </a:rPr>
              <a:t>ΐδα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, αναδεύοντας ταυτόχρονα την κωνική φιάλη. Σταματάμε την </a:t>
            </a:r>
            <a:r>
              <a:rPr lang="el-GR" b="0" i="0" u="none" strike="noStrike" baseline="0" dirty="0" err="1">
                <a:solidFill>
                  <a:srgbClr val="000000"/>
                </a:solidFill>
              </a:rPr>
              <a:t>τιτλοδότηση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 μόλις γίνει αλλαγ</a:t>
            </a:r>
            <a:r>
              <a:rPr lang="el-GR" dirty="0">
                <a:solidFill>
                  <a:srgbClr val="000000"/>
                </a:solidFill>
              </a:rPr>
              <a:t>ή του χρώματος του δείκτη από πορτοκαλί σε κίτρινο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Σημειώνουμε τον όγκο </a:t>
            </a:r>
            <a:r>
              <a:rPr lang="en-US" dirty="0">
                <a:solidFill>
                  <a:srgbClr val="000000"/>
                </a:solidFill>
              </a:rPr>
              <a:t>NaOH</a:t>
            </a:r>
            <a:r>
              <a:rPr lang="el-GR" dirty="0">
                <a:solidFill>
                  <a:srgbClr val="000000"/>
                </a:solidFill>
              </a:rPr>
              <a:t> που καταναλώθηκε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Ξεπλένουμε με </a:t>
            </a:r>
            <a:r>
              <a:rPr lang="el-GR" dirty="0" err="1">
                <a:solidFill>
                  <a:srgbClr val="000000"/>
                </a:solidFill>
              </a:rPr>
              <a:t>απιονισμένο</a:t>
            </a:r>
            <a:r>
              <a:rPr lang="el-GR" dirty="0">
                <a:solidFill>
                  <a:srgbClr val="000000"/>
                </a:solidFill>
              </a:rPr>
              <a:t> νερό την κωνική φιάλη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Επαναλαμβάνουμε τα βήματα 1-6 στο ίδιο άγνωστο δείγμα για να λάβουμε και δεύτερη τιμή όγκου </a:t>
            </a:r>
            <a:r>
              <a:rPr lang="en-US" dirty="0">
                <a:solidFill>
                  <a:srgbClr val="000000"/>
                </a:solidFill>
              </a:rPr>
              <a:t>NaOH</a:t>
            </a:r>
            <a:r>
              <a:rPr lang="el-GR" dirty="0">
                <a:solidFill>
                  <a:srgbClr val="000000"/>
                </a:solidFill>
              </a:rPr>
              <a:t>, για βελτίωση του </a:t>
            </a:r>
            <a:r>
              <a:rPr lang="el-GR" dirty="0" err="1">
                <a:solidFill>
                  <a:srgbClr val="000000"/>
                </a:solidFill>
              </a:rPr>
              <a:t>στατιστικου</a:t>
            </a:r>
            <a:r>
              <a:rPr lang="el-GR" dirty="0">
                <a:solidFill>
                  <a:srgbClr val="000000"/>
                </a:solidFill>
              </a:rPr>
              <a:t> σφάλματος. Αν οι όγκοι μεταξύ 1</a:t>
            </a:r>
            <a:r>
              <a:rPr lang="el-GR" baseline="30000" dirty="0">
                <a:solidFill>
                  <a:srgbClr val="000000"/>
                </a:solidFill>
              </a:rPr>
              <a:t>ης</a:t>
            </a:r>
            <a:r>
              <a:rPr lang="el-GR" dirty="0">
                <a:solidFill>
                  <a:srgbClr val="000000"/>
                </a:solidFill>
              </a:rPr>
              <a:t> και 2</a:t>
            </a:r>
            <a:r>
              <a:rPr lang="el-GR" baseline="30000" dirty="0">
                <a:solidFill>
                  <a:srgbClr val="000000"/>
                </a:solidFill>
              </a:rPr>
              <a:t>ης</a:t>
            </a:r>
            <a:r>
              <a:rPr lang="el-GR" dirty="0">
                <a:solidFill>
                  <a:srgbClr val="000000"/>
                </a:solidFill>
              </a:rPr>
              <a:t> μέτρησης διαφέρουν περισσότερο από 2% επαναλαμβάνουμε και 3</a:t>
            </a:r>
            <a:r>
              <a:rPr lang="el-GR" baseline="30000" dirty="0">
                <a:solidFill>
                  <a:srgbClr val="000000"/>
                </a:solidFill>
              </a:rPr>
              <a:t>η</a:t>
            </a:r>
            <a:r>
              <a:rPr lang="el-GR" dirty="0">
                <a:solidFill>
                  <a:srgbClr val="000000"/>
                </a:solidFill>
              </a:rPr>
              <a:t> μέτρηση στο ίδιο δείγμα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Επαναλαμβάνουμε τα βήματα 1-7 στα υπόλοιπα δείγματα</a:t>
            </a:r>
          </a:p>
        </p:txBody>
      </p:sp>
    </p:spTree>
    <p:extLst>
      <p:ext uri="{BB962C8B-B14F-4D97-AF65-F5344CB8AC3E}">
        <p14:creationId xmlns:p14="http://schemas.microsoft.com/office/powerpoint/2010/main" val="19355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1651561-114C-4810-9898-2AA9EF3E3B4C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96AB477-238F-42F8-99F4-ED27ABA6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DE86A79-8432-4684-8356-71A7BE80B5D8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253BF-6D05-43EF-9BB0-46E0B542B532}"/>
              </a:ext>
            </a:extLst>
          </p:cNvPr>
          <p:cNvSpPr txBox="1"/>
          <p:nvPr/>
        </p:nvSpPr>
        <p:spPr>
          <a:xfrm>
            <a:off x="3886200" y="1625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ΔΕΙΓΜΑΤΑ ΥΠΟΛΕΙΜΜΑΤΟΣ</a:t>
            </a:r>
          </a:p>
        </p:txBody>
      </p:sp>
      <p:graphicFrame>
        <p:nvGraphicFramePr>
          <p:cNvPr id="19" name="Πίνακας 19">
            <a:extLst>
              <a:ext uri="{FF2B5EF4-FFF2-40B4-BE49-F238E27FC236}">
                <a16:creationId xmlns:a16="http://schemas.microsoft.com/office/drawing/2014/main" id="{C0274355-672E-4475-A989-CD5E063DA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41529"/>
              </p:ext>
            </p:extLst>
          </p:nvPr>
        </p:nvGraphicFramePr>
        <p:xfrm>
          <a:off x="615950" y="1348348"/>
          <a:ext cx="109601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00693643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961303966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98997510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120864848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659355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ΚΩΔ. ΔΕΙΓΜΑΤΟΣ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Θερμοκρασία (</a:t>
                      </a:r>
                      <a:r>
                        <a:rPr lang="el-GR" baseline="30000" dirty="0"/>
                        <a:t>ο</a:t>
                      </a:r>
                      <a:r>
                        <a:rPr lang="en-US" baseline="0" dirty="0"/>
                        <a:t>C)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Όγκος </a:t>
                      </a:r>
                      <a:r>
                        <a:rPr lang="en-US" dirty="0"/>
                        <a:t>NaOH 0.1N </a:t>
                      </a:r>
                      <a:endParaRPr lang="el-GR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l-GR" dirty="0"/>
                        <a:t>1</a:t>
                      </a:r>
                      <a:r>
                        <a:rPr lang="el-GR" baseline="30000" dirty="0"/>
                        <a:t>η</a:t>
                      </a:r>
                      <a:r>
                        <a:rPr lang="el-GR" dirty="0"/>
                        <a:t> Μέτρηση)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Όγκος </a:t>
                      </a:r>
                      <a:r>
                        <a:rPr lang="en-US" dirty="0"/>
                        <a:t>NaOH 0.1N </a:t>
                      </a:r>
                      <a:endParaRPr lang="el-GR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l-GR" dirty="0"/>
                        <a:t>2</a:t>
                      </a:r>
                      <a:r>
                        <a:rPr lang="el-GR" baseline="30000" dirty="0"/>
                        <a:t>η</a:t>
                      </a:r>
                      <a:r>
                        <a:rPr lang="el-GR" dirty="0"/>
                        <a:t> Μέτρηση)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Όγκος </a:t>
                      </a:r>
                      <a:r>
                        <a:rPr lang="en-US" dirty="0"/>
                        <a:t>NaOH 0.1N </a:t>
                      </a:r>
                      <a:endParaRPr lang="el-GR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l-GR" dirty="0"/>
                        <a:t>3</a:t>
                      </a:r>
                      <a:r>
                        <a:rPr lang="el-GR" baseline="30000" dirty="0"/>
                        <a:t>η</a:t>
                      </a:r>
                      <a:r>
                        <a:rPr lang="el-GR" dirty="0"/>
                        <a:t> Μέτρηση) </a:t>
                      </a:r>
                      <a:r>
                        <a:rPr lang="el-GR" baseline="30000" dirty="0"/>
                        <a:t>αν απαιτείται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ΥΠΟΛΕΙΜΜΑ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2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Υ6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5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ΑΠΟΣΤΑΓΜΑ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8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5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Α4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Α5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8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Α6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5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6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5371F-BFE9-4E79-BC90-EAD2DD49AA6F}"/>
              </a:ext>
            </a:extLst>
          </p:cNvPr>
          <p:cNvSpPr txBox="1"/>
          <p:nvPr/>
        </p:nvSpPr>
        <p:spPr>
          <a:xfrm>
            <a:off x="295275" y="916791"/>
            <a:ext cx="116014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ΥΠΟΛΟΓΙΣΤΙΚΗ ΔΙΑΔΙΚΑΣΙΑ</a:t>
            </a:r>
          </a:p>
          <a:p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Σκοπός της </a:t>
            </a:r>
            <a:r>
              <a:rPr lang="el-GR" dirty="0" err="1">
                <a:solidFill>
                  <a:srgbClr val="000000"/>
                </a:solidFill>
              </a:rPr>
              <a:t>τιτλοδότησης</a:t>
            </a:r>
            <a:r>
              <a:rPr lang="el-GR" dirty="0">
                <a:solidFill>
                  <a:srgbClr val="000000"/>
                </a:solidFill>
              </a:rPr>
              <a:t> είναι ο υπολογισμός του </a:t>
            </a:r>
            <a:r>
              <a:rPr lang="el-GR" dirty="0" err="1">
                <a:solidFill>
                  <a:srgbClr val="000000"/>
                </a:solidFill>
              </a:rPr>
              <a:t>γραμμαμοριακού</a:t>
            </a:r>
            <a:r>
              <a:rPr lang="el-GR" dirty="0">
                <a:solidFill>
                  <a:srgbClr val="000000"/>
                </a:solidFill>
              </a:rPr>
              <a:t> κλάσματος </a:t>
            </a:r>
            <a:r>
              <a:rPr lang="en-US" dirty="0">
                <a:solidFill>
                  <a:srgbClr val="000000"/>
                </a:solidFill>
              </a:rPr>
              <a:t>HCl</a:t>
            </a:r>
            <a:r>
              <a:rPr lang="el-GR" dirty="0">
                <a:solidFill>
                  <a:srgbClr val="000000"/>
                </a:solidFill>
              </a:rPr>
              <a:t> σε έκαστο άγνωστο διάλυμα.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Επομένως, πρέπει να γνωρίζουμε τα </a:t>
            </a:r>
            <a:r>
              <a:rPr lang="en-US" dirty="0">
                <a:solidFill>
                  <a:srgbClr val="000000"/>
                </a:solidFill>
              </a:rPr>
              <a:t>mole </a:t>
            </a:r>
            <a:r>
              <a:rPr lang="el-GR" dirty="0">
                <a:solidFill>
                  <a:srgbClr val="000000"/>
                </a:solidFill>
              </a:rPr>
              <a:t>του </a:t>
            </a:r>
            <a:r>
              <a:rPr lang="en-US" dirty="0">
                <a:solidFill>
                  <a:srgbClr val="000000"/>
                </a:solidFill>
              </a:rPr>
              <a:t>HCl</a:t>
            </a:r>
            <a:r>
              <a:rPr lang="el-GR" dirty="0">
                <a:solidFill>
                  <a:srgbClr val="000000"/>
                </a:solidFill>
              </a:rPr>
              <a:t> και τα συνολικά </a:t>
            </a:r>
            <a:r>
              <a:rPr lang="en-US" dirty="0">
                <a:solidFill>
                  <a:srgbClr val="000000"/>
                </a:solidFill>
              </a:rPr>
              <a:t>mol</a:t>
            </a:r>
            <a:r>
              <a:rPr lang="el-GR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00"/>
                </a:solidFill>
              </a:rPr>
              <a:t>HCl </a:t>
            </a:r>
            <a:r>
              <a:rPr lang="el-GR" dirty="0">
                <a:solidFill>
                  <a:srgbClr val="000000"/>
                </a:solidFill>
              </a:rPr>
              <a:t>και νερό), τα οποία περιέχονται στο εξεταζόμενο δείγμα των 0.5</a:t>
            </a:r>
            <a:r>
              <a:rPr lang="en-US" dirty="0">
                <a:solidFill>
                  <a:srgbClr val="000000"/>
                </a:solidFill>
              </a:rPr>
              <a:t>ml</a:t>
            </a: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Τα </a:t>
            </a:r>
            <a:r>
              <a:rPr lang="en-US" dirty="0">
                <a:solidFill>
                  <a:srgbClr val="000000"/>
                </a:solidFill>
              </a:rPr>
              <a:t>moles </a:t>
            </a:r>
            <a:r>
              <a:rPr lang="el-GR" dirty="0">
                <a:solidFill>
                  <a:srgbClr val="000000"/>
                </a:solidFill>
              </a:rPr>
              <a:t>του </a:t>
            </a:r>
            <a:r>
              <a:rPr lang="en-US" dirty="0">
                <a:solidFill>
                  <a:srgbClr val="000000"/>
                </a:solidFill>
              </a:rPr>
              <a:t>HCl </a:t>
            </a:r>
            <a:r>
              <a:rPr lang="el-GR" dirty="0">
                <a:solidFill>
                  <a:srgbClr val="000000"/>
                </a:solidFill>
              </a:rPr>
              <a:t>υπολογίζονται μέσω της </a:t>
            </a:r>
            <a:r>
              <a:rPr lang="el-GR" dirty="0" err="1">
                <a:solidFill>
                  <a:srgbClr val="000000"/>
                </a:solidFill>
              </a:rPr>
              <a:t>τιτλοδότησης</a:t>
            </a:r>
            <a:r>
              <a:rPr lang="el-GR" dirty="0">
                <a:solidFill>
                  <a:srgbClr val="000000"/>
                </a:solidFill>
              </a:rPr>
              <a:t> με </a:t>
            </a:r>
            <a:r>
              <a:rPr lang="en-US" dirty="0">
                <a:solidFill>
                  <a:srgbClr val="000000"/>
                </a:solidFill>
              </a:rPr>
              <a:t>NaOH 0.1N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Απομένει, επομένως, να υπολογιστούν τα </a:t>
            </a:r>
            <a:r>
              <a:rPr lang="en-US" dirty="0">
                <a:solidFill>
                  <a:srgbClr val="000000"/>
                </a:solidFill>
              </a:rPr>
              <a:t>moles</a:t>
            </a:r>
            <a:r>
              <a:rPr lang="el-GR" dirty="0">
                <a:solidFill>
                  <a:srgbClr val="000000"/>
                </a:solidFill>
              </a:rPr>
              <a:t> του νερού σε κάθε άγνωστο δείγμα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Σημειώνεται, όμως ότι καθώς η πυκνότητα διαλύματος </a:t>
            </a:r>
            <a:r>
              <a:rPr lang="en-US" dirty="0">
                <a:solidFill>
                  <a:srgbClr val="000000"/>
                </a:solidFill>
              </a:rPr>
              <a:t>HCl –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l-GR" dirty="0">
                <a:solidFill>
                  <a:srgbClr val="000000"/>
                </a:solidFill>
              </a:rPr>
              <a:t>εξαρτάται από την συγκέντρωση του </a:t>
            </a:r>
            <a:r>
              <a:rPr lang="en-US" dirty="0">
                <a:solidFill>
                  <a:srgbClr val="000000"/>
                </a:solidFill>
              </a:rPr>
              <a:t>HCl, </a:t>
            </a:r>
            <a:r>
              <a:rPr lang="el-GR" dirty="0">
                <a:solidFill>
                  <a:srgbClr val="000000"/>
                </a:solidFill>
              </a:rPr>
              <a:t>κάθε άγνωστο δείγμα θα έχει διαφορετική πυκνότητα. Παρέχεται σχετικός πίνακας για την κατασκευή διαγράμματος πυκνότητας ρ (</a:t>
            </a:r>
            <a:r>
              <a:rPr lang="en-US" dirty="0">
                <a:solidFill>
                  <a:srgbClr val="000000"/>
                </a:solidFill>
              </a:rPr>
              <a:t>kg/L) </a:t>
            </a:r>
            <a:r>
              <a:rPr lang="el-GR" dirty="0">
                <a:solidFill>
                  <a:srgbClr val="000000"/>
                </a:solidFill>
              </a:rPr>
              <a:t>διαλύματος </a:t>
            </a:r>
            <a:r>
              <a:rPr lang="en-US" dirty="0">
                <a:solidFill>
                  <a:srgbClr val="000000"/>
                </a:solidFill>
              </a:rPr>
              <a:t>HCl</a:t>
            </a:r>
            <a:r>
              <a:rPr lang="el-GR" dirty="0">
                <a:solidFill>
                  <a:srgbClr val="000000"/>
                </a:solidFill>
              </a:rPr>
              <a:t> ως προς την συγκέντρωση </a:t>
            </a:r>
            <a:r>
              <a:rPr lang="en-US" dirty="0">
                <a:solidFill>
                  <a:srgbClr val="000000"/>
                </a:solidFill>
              </a:rPr>
              <a:t>c (mol/L) HCl. </a:t>
            </a:r>
            <a:r>
              <a:rPr lang="el-GR" dirty="0">
                <a:solidFill>
                  <a:srgbClr val="000000"/>
                </a:solidFill>
              </a:rPr>
              <a:t>Στο διάγραμμα κάντε </a:t>
            </a:r>
            <a:r>
              <a:rPr lang="en-US" dirty="0">
                <a:solidFill>
                  <a:srgbClr val="000000"/>
                </a:solidFill>
              </a:rPr>
              <a:t>fitting </a:t>
            </a:r>
            <a:r>
              <a:rPr lang="el-GR" dirty="0">
                <a:solidFill>
                  <a:srgbClr val="000000"/>
                </a:solidFill>
              </a:rPr>
              <a:t> με ευθεία ελαχίστων τετραγώνων, η οποία πρέπει ΥΠΟΧΡΕΩΤΙΚΑ να περνά από το σημείο ρ = 1 (δηλ. καθαρό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O) </a:t>
            </a:r>
            <a:r>
              <a:rPr lang="el-GR" dirty="0">
                <a:solidFill>
                  <a:srgbClr val="000000"/>
                </a:solidFill>
              </a:rPr>
              <a:t>την εξίσωση της οποίας θα χρησιμοποιήσετε για τον υπολογισμό της πυκνότητας εκάστου αγνώστου διαλύματος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Η γνώση της πυκνότητας είναι αναγκαία, καθώς γνωρίζοντας την πυκνότητα </a:t>
            </a:r>
            <a:r>
              <a:rPr lang="el-GR" dirty="0" err="1">
                <a:solidFill>
                  <a:srgbClr val="000000"/>
                </a:solidFill>
              </a:rPr>
              <a:t>ρ</a:t>
            </a:r>
            <a:r>
              <a:rPr lang="el-GR" baseline="-25000" dirty="0" err="1">
                <a:solidFill>
                  <a:srgbClr val="000000"/>
                </a:solidFill>
              </a:rPr>
              <a:t>ΔΕΙΓΜΑ</a:t>
            </a:r>
            <a:r>
              <a:rPr lang="el-GR" dirty="0">
                <a:solidFill>
                  <a:srgbClr val="000000"/>
                </a:solidFill>
              </a:rPr>
              <a:t> και γνωρίζοντας τον όγκο εξέτασης </a:t>
            </a: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l-GR" baseline="-25000" dirty="0">
                <a:solidFill>
                  <a:srgbClr val="000000"/>
                </a:solidFill>
              </a:rPr>
              <a:t>ΔΕΙΓΜΑ</a:t>
            </a:r>
            <a:r>
              <a:rPr lang="el-GR" dirty="0">
                <a:solidFill>
                  <a:srgbClr val="000000"/>
                </a:solidFill>
              </a:rPr>
              <a:t> = 0.5</a:t>
            </a:r>
            <a:r>
              <a:rPr lang="en-US" dirty="0">
                <a:solidFill>
                  <a:srgbClr val="000000"/>
                </a:solidFill>
              </a:rPr>
              <a:t>mL, </a:t>
            </a:r>
            <a:r>
              <a:rPr lang="el-GR" dirty="0">
                <a:solidFill>
                  <a:srgbClr val="000000"/>
                </a:solidFill>
              </a:rPr>
              <a:t>μπορούμε να υπολογίσουμε τη μάζα εκάστου δείγματος. Αφαιρώντας από τη συνολική μάζα διαλύματος τη μάζα του </a:t>
            </a:r>
            <a:r>
              <a:rPr lang="en-US" dirty="0">
                <a:solidFill>
                  <a:srgbClr val="000000"/>
                </a:solidFill>
              </a:rPr>
              <a:t>HCl</a:t>
            </a:r>
            <a:r>
              <a:rPr lang="el-GR" dirty="0">
                <a:solidFill>
                  <a:srgbClr val="000000"/>
                </a:solidFill>
              </a:rPr>
              <a:t> (η οποία είναι γνωστή για κάθε δείγμα, καθώς γνωρίζουμε πόσα </a:t>
            </a:r>
            <a:r>
              <a:rPr lang="en-US" dirty="0">
                <a:solidFill>
                  <a:srgbClr val="000000"/>
                </a:solidFill>
              </a:rPr>
              <a:t>moles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HCl </a:t>
            </a:r>
            <a:r>
              <a:rPr lang="el-GR" dirty="0">
                <a:solidFill>
                  <a:srgbClr val="000000"/>
                </a:solidFill>
              </a:rPr>
              <a:t>περιέχονται σε κάθε δείγμα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l-GR" dirty="0">
                <a:solidFill>
                  <a:srgbClr val="000000"/>
                </a:solidFill>
              </a:rPr>
              <a:t>, υπολογίζουμε έτσι τη μάζα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O, </a:t>
            </a:r>
            <a:r>
              <a:rPr lang="el-GR" dirty="0">
                <a:solidFill>
                  <a:srgbClr val="000000"/>
                </a:solidFill>
              </a:rPr>
              <a:t>και στη συνέχεια τα </a:t>
            </a:r>
            <a:r>
              <a:rPr lang="en-US" dirty="0">
                <a:solidFill>
                  <a:srgbClr val="000000"/>
                </a:solidFill>
              </a:rPr>
              <a:t>moles</a:t>
            </a:r>
            <a:r>
              <a:rPr lang="el-GR" dirty="0">
                <a:solidFill>
                  <a:srgbClr val="000000"/>
                </a:solidFill>
              </a:rPr>
              <a:t> Η</a:t>
            </a:r>
            <a:r>
              <a:rPr lang="el-GR" baseline="-25000" dirty="0">
                <a:solidFill>
                  <a:srgbClr val="000000"/>
                </a:solidFill>
              </a:rPr>
              <a:t>2</a:t>
            </a:r>
            <a:r>
              <a:rPr lang="el-GR" dirty="0">
                <a:solidFill>
                  <a:srgbClr val="000000"/>
                </a:solidFill>
              </a:rPr>
              <a:t>Ο εκάστου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81678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ΠΕΙΡΑΜΑΤΙΚΗ ΔΙΑΔΙΚΑΣΙΑ – ΑΖΕΟΤΡΟΠΟ ΜΕΓΙΣΤΟΥ ΣΗΜΕΙΟΥ ΖΕΣΕΩΣ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5371F-BFE9-4E79-BC90-EAD2DD49AA6F}"/>
              </a:ext>
            </a:extLst>
          </p:cNvPr>
          <p:cNvSpPr txBox="1"/>
          <p:nvPr/>
        </p:nvSpPr>
        <p:spPr>
          <a:xfrm>
            <a:off x="295275" y="916791"/>
            <a:ext cx="11601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ΥΠΟΛΟΓΙΣΤΙΚΗ ΔΙΑΔΙΚΑΣΙΑ (συνέχεια)</a:t>
            </a:r>
          </a:p>
          <a:p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Γνωρίζοντας πλέον τα </a:t>
            </a:r>
            <a:r>
              <a:rPr lang="en-US" dirty="0">
                <a:solidFill>
                  <a:srgbClr val="000000"/>
                </a:solidFill>
              </a:rPr>
              <a:t>moles HCl </a:t>
            </a:r>
            <a:r>
              <a:rPr lang="el-GR" dirty="0">
                <a:solidFill>
                  <a:srgbClr val="000000"/>
                </a:solidFill>
              </a:rPr>
              <a:t>και τα </a:t>
            </a:r>
            <a:r>
              <a:rPr lang="en-US" dirty="0">
                <a:solidFill>
                  <a:srgbClr val="000000"/>
                </a:solidFill>
              </a:rPr>
              <a:t>moles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O, </a:t>
            </a:r>
            <a:r>
              <a:rPr lang="el-GR" dirty="0">
                <a:solidFill>
                  <a:srgbClr val="000000"/>
                </a:solidFill>
              </a:rPr>
              <a:t>υπολογίζουμε το γραμμομοριακό κλάσμα εκάστου αγνώστου διαλύματος.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Τέλος, σε κοινό διάγραμμα Τ</a:t>
            </a:r>
            <a:r>
              <a:rPr lang="en-US" baseline="-25000" dirty="0" err="1">
                <a:solidFill>
                  <a:srgbClr val="000000"/>
                </a:solidFill>
              </a:rPr>
              <a:t>xy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καταγράφουμε το σημείο που αντιστοιχεί σε έκαστο άγνωστο </a:t>
            </a:r>
            <a:r>
              <a:rPr lang="el-GR" dirty="0" err="1">
                <a:solidFill>
                  <a:srgbClr val="000000"/>
                </a:solidFill>
              </a:rPr>
              <a:t>διάλυμμα</a:t>
            </a:r>
            <a:r>
              <a:rPr lang="el-GR" dirty="0">
                <a:solidFill>
                  <a:srgbClr val="000000"/>
                </a:solidFill>
              </a:rPr>
              <a:t>, ήτοι το σημείο που ορίζεται από την θερμοκρασία και το γραμμομοριακό κλάσμα </a:t>
            </a:r>
            <a:r>
              <a:rPr lang="en-US" dirty="0">
                <a:solidFill>
                  <a:srgbClr val="000000"/>
                </a:solidFill>
              </a:rPr>
              <a:t>HCl </a:t>
            </a:r>
            <a:r>
              <a:rPr lang="el-GR" dirty="0">
                <a:solidFill>
                  <a:srgbClr val="000000"/>
                </a:solidFill>
              </a:rPr>
              <a:t>εκάστου διαλύματος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l-GR" dirty="0">
                <a:solidFill>
                  <a:srgbClr val="000000"/>
                </a:solidFill>
              </a:rPr>
              <a:t>Συνδέουμε μεταξύ τους τα σημεία που αντιστοιχούν στα αποστάγματα και τα σημεία που αντιστοιχούν στα υπολείμματα.</a:t>
            </a: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94823E31-4A64-4AAB-9144-FCA1A6D1A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5586"/>
              </p:ext>
            </p:extLst>
          </p:nvPr>
        </p:nvGraphicFramePr>
        <p:xfrm>
          <a:off x="506200" y="3234024"/>
          <a:ext cx="37991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99">
                  <a:extLst>
                    <a:ext uri="{9D8B030D-6E8A-4147-A177-3AD203B41FA5}">
                      <a16:colId xmlns:a16="http://schemas.microsoft.com/office/drawing/2014/main" val="592232569"/>
                    </a:ext>
                  </a:extLst>
                </a:gridCol>
                <a:gridCol w="1964701">
                  <a:extLst>
                    <a:ext uri="{9D8B030D-6E8A-4147-A177-3AD203B41FA5}">
                      <a16:colId xmlns:a16="http://schemas.microsoft.com/office/drawing/2014/main" val="1440654119"/>
                    </a:ext>
                  </a:extLst>
                </a:gridCol>
              </a:tblGrid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effectLst/>
                        </a:rPr>
                        <a:t>ρ (</a:t>
                      </a:r>
                      <a:r>
                        <a:rPr lang="en-US" sz="1600" dirty="0">
                          <a:effectLst/>
                        </a:rPr>
                        <a:t>kg</a:t>
                      </a:r>
                      <a:r>
                        <a:rPr lang="el-GR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) δ/τος </a:t>
                      </a:r>
                      <a:r>
                        <a:rPr lang="en-US" sz="1600" dirty="0">
                          <a:effectLst/>
                        </a:rPr>
                        <a:t>HCl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l-GR" sz="1600">
                          <a:effectLst/>
                        </a:rPr>
                        <a:t> (</a:t>
                      </a:r>
                      <a:r>
                        <a:rPr lang="en-US" sz="1600">
                          <a:effectLst/>
                        </a:rPr>
                        <a:t>mol</a:t>
                      </a:r>
                      <a:r>
                        <a:rPr lang="el-GR" sz="1600">
                          <a:effectLst/>
                        </a:rPr>
                        <a:t>/</a:t>
                      </a:r>
                      <a:r>
                        <a:rPr lang="en-US" sz="1600">
                          <a:effectLst/>
                        </a:rPr>
                        <a:t>L</a:t>
                      </a:r>
                      <a:r>
                        <a:rPr lang="el-GR" sz="1600">
                          <a:effectLst/>
                        </a:rPr>
                        <a:t>) δ/τος </a:t>
                      </a:r>
                      <a:r>
                        <a:rPr lang="en-US" sz="1600">
                          <a:effectLst/>
                        </a:rPr>
                        <a:t>HCl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1041503296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1.048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2.87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2571558167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1.098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6.02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187152028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1.149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9.45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1837434509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1.159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10.17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1941142526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1.169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10.9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3967961155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1.179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11.64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2650029790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1.189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12.39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3752216388"/>
                  </a:ext>
                </a:extLst>
              </a:tr>
              <a:tr h="20791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054" marR="85054" marT="0" marB="0" anchor="b"/>
                </a:tc>
                <a:extLst>
                  <a:ext uri="{0D108BD9-81ED-4DB2-BD59-A6C34878D82A}">
                    <a16:rowId xmlns:a16="http://schemas.microsoft.com/office/drawing/2014/main" val="413528682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D89D26E-4085-4346-B5E7-A47587C4D561}"/>
              </a:ext>
            </a:extLst>
          </p:cNvPr>
          <p:cNvSpPr txBox="1"/>
          <p:nvPr/>
        </p:nvSpPr>
        <p:spPr>
          <a:xfrm>
            <a:off x="4752975" y="3592640"/>
            <a:ext cx="724852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u="none" strike="noStrike" baseline="0" dirty="0">
                <a:solidFill>
                  <a:srgbClr val="000000"/>
                </a:solidFill>
              </a:rPr>
              <a:t>ΣΧΟΛΙΑΣΜΟΣ</a:t>
            </a: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Εντοπίζουμε το </a:t>
            </a:r>
            <a:r>
              <a:rPr lang="el-GR" dirty="0" err="1">
                <a:solidFill>
                  <a:srgbClr val="000000"/>
                </a:solidFill>
              </a:rPr>
              <a:t>αζεότροπο</a:t>
            </a:r>
            <a:r>
              <a:rPr lang="el-GR" dirty="0">
                <a:solidFill>
                  <a:srgbClr val="000000"/>
                </a:solidFill>
              </a:rPr>
              <a:t>. Δηλαδή ποια είναι η σύστασή του και σε ποια θερμοκρασία ζέει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Συγκρίνουμε τις τιμές με βιβλιογραφία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Σχολιάζουμε την πειραματική διαδικασία και τα όποια σφάλματα</a:t>
            </a:r>
          </a:p>
        </p:txBody>
      </p:sp>
    </p:spTree>
    <p:extLst>
      <p:ext uri="{BB962C8B-B14F-4D97-AF65-F5344CB8AC3E}">
        <p14:creationId xmlns:p14="http://schemas.microsoft.com/office/powerpoint/2010/main" val="47497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781999" y="169218"/>
            <a:ext cx="112672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40385" algn="l"/>
                <a:tab pos="1260475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ΔΙΑΡΘΡΩΣΗ ΕΡΓΑΣΙΑΣ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17CFC9-543C-4020-BF3B-AD3C4262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2A49E5-9784-40ED-A908-8DC4E5009573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5371F-BFE9-4E79-BC90-EAD2DD49AA6F}"/>
              </a:ext>
            </a:extLst>
          </p:cNvPr>
          <p:cNvSpPr txBox="1"/>
          <p:nvPr/>
        </p:nvSpPr>
        <p:spPr>
          <a:xfrm>
            <a:off x="295275" y="1009391"/>
            <a:ext cx="11601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ΘΕΩΡΗΤΙΚΟ ΜΕΡΟΣ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(1-2 σελίδες Α4 , με έμφαση στα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αζεότροπα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ελαχίστου ή μεγίστου σημείου ζέσεως, ανάλογα με την εργαστηριακή άσκηση που έχει διεξαχθεί)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ΠΕΙΡΑΜΑΤΙΚΟ ΜΕΡΟΣ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ΠΑΡΟΥΣΙΑΣΗ &amp; ΣΥΖΗΤΗΣΗ (ΣΧΟΛΙΑΣΜΟΣ) ΑΠΟΤΕΛΕΣΜΑΤΩΝ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ΣΥΜΠΕΡΑΣΜΑΤΑ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ΒΙΒΛΙΟΓΡΑΦΙΑ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CD2D7-E4FA-4F53-89C7-E47DCB082285}"/>
              </a:ext>
            </a:extLst>
          </p:cNvPr>
          <p:cNvSpPr txBox="1"/>
          <p:nvPr/>
        </p:nvSpPr>
        <p:spPr>
          <a:xfrm>
            <a:off x="230401" y="5708548"/>
            <a:ext cx="1166632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260475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ΠΑΡΑΔΟΣΗ ΕΝΤΟΣ 1 ΕΒΔΟΜΑΔΑΣ ΑΠΟ ΤΗΝ ΗΜΕΡΟΜΗΝΙΑ ΔΙΕΞΑΓΩΓΗΣ ΤΟΥ ΠΕΙΡΑΜΑΤΟΣ </a:t>
            </a:r>
          </a:p>
        </p:txBody>
      </p:sp>
    </p:spTree>
    <p:extLst>
      <p:ext uri="{BB962C8B-B14F-4D97-AF65-F5344CB8AC3E}">
        <p14:creationId xmlns:p14="http://schemas.microsoft.com/office/powerpoint/2010/main" val="12486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ΙΔΑΝΙΚΟ ΔΙΑΛΥΜΑ: ΝΟΜΟΣ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RAOULT</a:t>
            </a:r>
            <a:endParaRPr lang="el-GR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03361A-9F8D-47CD-A5ED-598EA8E0F52E}"/>
              </a:ext>
            </a:extLst>
          </p:cNvPr>
          <p:cNvSpPr txBox="1"/>
          <p:nvPr/>
        </p:nvSpPr>
        <p:spPr>
          <a:xfrm>
            <a:off x="6239350" y="1089024"/>
            <a:ext cx="5812950" cy="4431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Σε ένα δυαδικό σύστημα η </a:t>
            </a:r>
            <a:r>
              <a:rPr lang="el-GR" b="1" dirty="0"/>
              <a:t>μερική πίεση </a:t>
            </a:r>
            <a:r>
              <a:rPr lang="en-US" b="1" dirty="0"/>
              <a:t>P</a:t>
            </a:r>
            <a:r>
              <a:rPr lang="en-US" b="1" baseline="-25000" dirty="0"/>
              <a:t>i</a:t>
            </a:r>
            <a:r>
              <a:rPr lang="en-US" b="1" dirty="0"/>
              <a:t> </a:t>
            </a:r>
            <a:r>
              <a:rPr lang="el-GR" dirty="0"/>
              <a:t>κάθε συστατικού πάνω από το διάλυμα σε ορισμένη θερμοκρασία Τ είναι </a:t>
            </a:r>
            <a:r>
              <a:rPr lang="el-GR" b="1" dirty="0"/>
              <a:t>πάντοτε μικρότερη της τάσης ατμών </a:t>
            </a:r>
            <a:r>
              <a:rPr lang="en-US" b="1" dirty="0"/>
              <a:t>P</a:t>
            </a:r>
            <a:r>
              <a:rPr lang="en-US" b="1" baseline="-25000" dirty="0"/>
              <a:t>i</a:t>
            </a:r>
            <a:r>
              <a:rPr lang="en-US" b="1" baseline="30000" dirty="0"/>
              <a:t>o</a:t>
            </a:r>
            <a:r>
              <a:rPr lang="en-US" b="1" dirty="0"/>
              <a:t> </a:t>
            </a:r>
            <a:r>
              <a:rPr lang="el-GR" dirty="0"/>
              <a:t>του συστατικού αυτού στην καθαρή θερμοκρασία.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sz="2400" u="sng" dirty="0"/>
              <a:t>Αυτό εκφράζεται με το Νόμο</a:t>
            </a:r>
            <a:r>
              <a:rPr lang="en-US" sz="2400" u="sng" dirty="0"/>
              <a:t> </a:t>
            </a:r>
            <a:r>
              <a:rPr lang="en-US" sz="2400" u="sng" dirty="0" err="1"/>
              <a:t>Rault</a:t>
            </a:r>
            <a:r>
              <a:rPr lang="en-US" sz="2400" dirty="0"/>
              <a:t>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i="1" dirty="0"/>
              <a:t>P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= 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1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				</a:t>
            </a:r>
            <a:r>
              <a:rPr lang="en-US" sz="2400" dirty="0"/>
              <a:t>(4) </a:t>
            </a:r>
          </a:p>
          <a:p>
            <a:pPr algn="just"/>
            <a:r>
              <a:rPr lang="en-US" sz="2400" b="1" i="1" dirty="0"/>
              <a:t>P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= x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				</a:t>
            </a:r>
            <a:r>
              <a:rPr lang="en-US" sz="2400" dirty="0"/>
              <a:t>(5)</a:t>
            </a:r>
          </a:p>
          <a:p>
            <a:pPr algn="just"/>
            <a:endParaRPr lang="en-US" sz="2400" b="1" i="1" dirty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400" b="1" i="1" dirty="0">
                <a:sym typeface="Wingdings" panose="05000000000000000000" pitchFamily="2" charset="2"/>
              </a:rPr>
              <a:t>P =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1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+ x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			</a:t>
            </a:r>
            <a:r>
              <a:rPr lang="en-US" sz="2400" dirty="0"/>
              <a:t>(6)</a:t>
            </a:r>
            <a:endParaRPr lang="el-GR" sz="2400" dirty="0"/>
          </a:p>
          <a:p>
            <a:pPr algn="just"/>
            <a:r>
              <a:rPr lang="el-GR" sz="2400" dirty="0"/>
              <a:t>ή εναλλακτικά καθώς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x</a:t>
            </a:r>
            <a:r>
              <a:rPr lang="en-US" sz="2400" baseline="-25000" dirty="0"/>
              <a:t>2</a:t>
            </a:r>
            <a:r>
              <a:rPr lang="en-US" sz="2400" dirty="0"/>
              <a:t> = 1</a:t>
            </a:r>
          </a:p>
          <a:p>
            <a:pPr algn="just"/>
            <a:r>
              <a:rPr lang="el-GR" sz="2400" i="1" dirty="0">
                <a:sym typeface="Wingdings" panose="05000000000000000000" pitchFamily="2" charset="2"/>
              </a:rPr>
              <a:t>     </a:t>
            </a:r>
            <a:r>
              <a:rPr lang="en-US" sz="2400" b="1" i="1" dirty="0">
                <a:sym typeface="Wingdings" panose="05000000000000000000" pitchFamily="2" charset="2"/>
              </a:rPr>
              <a:t>P = </a:t>
            </a:r>
            <a:r>
              <a:rPr lang="en-US" sz="2400" b="1" i="1" dirty="0"/>
              <a:t>P</a:t>
            </a:r>
            <a:r>
              <a:rPr lang="en-US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b="1" i="1" dirty="0">
                <a:sym typeface="Wingdings" panose="05000000000000000000" pitchFamily="2" charset="2"/>
              </a:rPr>
              <a:t> + 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(P</a:t>
            </a:r>
            <a:r>
              <a:rPr lang="en-US" sz="2400" b="1" i="1" baseline="-25000" dirty="0"/>
              <a:t>1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– P</a:t>
            </a:r>
            <a:r>
              <a:rPr lang="en-US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)		</a:t>
            </a:r>
            <a:r>
              <a:rPr lang="en-US" sz="2400" dirty="0"/>
              <a:t>(7)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0703C-52BB-4B1C-9BA1-94944C87EF6E}"/>
              </a:ext>
            </a:extLst>
          </p:cNvPr>
          <p:cNvSpPr txBox="1"/>
          <p:nvPr/>
        </p:nvSpPr>
        <p:spPr>
          <a:xfrm>
            <a:off x="250351" y="4810125"/>
            <a:ext cx="561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Απλή γραμμική εξάρτηση της πίεσης από τη σύσταση της υγρής φάσης</a:t>
            </a:r>
            <a:r>
              <a:rPr lang="el-GR" sz="2400" dirty="0"/>
              <a:t>.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29D11E-0E2F-4739-9EAC-1E989E6A849A}"/>
              </a:ext>
            </a:extLst>
          </p:cNvPr>
          <p:cNvSpPr/>
          <p:nvPr/>
        </p:nvSpPr>
        <p:spPr>
          <a:xfrm>
            <a:off x="736600" y="1079500"/>
            <a:ext cx="4640902" cy="298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B349-13B6-4390-BA41-4AFC4378E762}"/>
              </a:ext>
            </a:extLst>
          </p:cNvPr>
          <p:cNvSpPr txBox="1"/>
          <p:nvPr/>
        </p:nvSpPr>
        <p:spPr>
          <a:xfrm>
            <a:off x="5384801" y="132080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E947-313E-4882-ADEA-38EF343E5EC7}"/>
              </a:ext>
            </a:extLst>
          </p:cNvPr>
          <p:cNvSpPr txBox="1"/>
          <p:nvPr/>
        </p:nvSpPr>
        <p:spPr>
          <a:xfrm>
            <a:off x="0" y="257175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904E7-6C3D-4D08-9A5C-21987CFF9814}"/>
              </a:ext>
            </a:extLst>
          </p:cNvPr>
          <p:cNvSpPr txBox="1"/>
          <p:nvPr/>
        </p:nvSpPr>
        <p:spPr>
          <a:xfrm rot="16200000">
            <a:off x="1" y="1164937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4C1B4-BEF8-42BB-925F-7C4B1AEEEF9D}"/>
              </a:ext>
            </a:extLst>
          </p:cNvPr>
          <p:cNvSpPr txBox="1"/>
          <p:nvPr/>
        </p:nvSpPr>
        <p:spPr>
          <a:xfrm>
            <a:off x="2819400" y="406400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9008F-81B6-4EAC-AA50-D145B541552F}"/>
              </a:ext>
            </a:extLst>
          </p:cNvPr>
          <p:cNvSpPr txBox="1"/>
          <p:nvPr/>
        </p:nvSpPr>
        <p:spPr>
          <a:xfrm>
            <a:off x="0" y="5821054"/>
            <a:ext cx="121003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i="1" dirty="0"/>
              <a:t>Παρατηρείται σε μίγματα μορίων που είναι παρόμοια ως προς το μέγεθος, σχήμα και αλληλεπιδράσεις (π.χ. βενζόλιο – </a:t>
            </a:r>
            <a:r>
              <a:rPr lang="el-GR" sz="2800" i="1" dirty="0" err="1"/>
              <a:t>τολουόλιο</a:t>
            </a:r>
            <a:r>
              <a:rPr lang="el-GR" sz="2800" i="1" dirty="0"/>
              <a:t>)</a:t>
            </a:r>
            <a:endParaRPr lang="en-US" sz="32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42CDE-AFB4-42FB-8F4C-54C0770EEF44}"/>
              </a:ext>
            </a:extLst>
          </p:cNvPr>
          <p:cNvSpPr txBox="1"/>
          <p:nvPr/>
        </p:nvSpPr>
        <p:spPr>
          <a:xfrm>
            <a:off x="361001" y="406400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44CDDA-414B-4A0D-B5E2-B05FA4E4830F}"/>
              </a:ext>
            </a:extLst>
          </p:cNvPr>
          <p:cNvSpPr txBox="1"/>
          <p:nvPr/>
        </p:nvSpPr>
        <p:spPr>
          <a:xfrm>
            <a:off x="5009202" y="406400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FFBFB21-C886-4B72-9667-C0D41CBDF03A}"/>
              </a:ext>
            </a:extLst>
          </p:cNvPr>
          <p:cNvCxnSpPr>
            <a:endCxn id="26" idx="0"/>
          </p:cNvCxnSpPr>
          <p:nvPr/>
        </p:nvCxnSpPr>
        <p:spPr>
          <a:xfrm>
            <a:off x="736600" y="2864137"/>
            <a:ext cx="4640902" cy="1199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0DF5CEF1-F8FF-4DB6-953A-925E7E791099}"/>
              </a:ext>
            </a:extLst>
          </p:cNvPr>
          <p:cNvCxnSpPr>
            <a:endCxn id="3" idx="1"/>
          </p:cNvCxnSpPr>
          <p:nvPr/>
        </p:nvCxnSpPr>
        <p:spPr>
          <a:xfrm flipV="1">
            <a:off x="736600" y="1613188"/>
            <a:ext cx="4648201" cy="2429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D0CF927-2FA3-4B32-B5A0-3BBF38D239CC}"/>
              </a:ext>
            </a:extLst>
          </p:cNvPr>
          <p:cNvCxnSpPr>
            <a:endCxn id="3" idx="1"/>
          </p:cNvCxnSpPr>
          <p:nvPr/>
        </p:nvCxnSpPr>
        <p:spPr>
          <a:xfrm flipV="1">
            <a:off x="736600" y="1613188"/>
            <a:ext cx="4648201" cy="12509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FA1855-0600-48D9-8663-3B47BA4E4A74}"/>
              </a:ext>
            </a:extLst>
          </p:cNvPr>
          <p:cNvSpPr txBox="1"/>
          <p:nvPr/>
        </p:nvSpPr>
        <p:spPr>
          <a:xfrm>
            <a:off x="1055336" y="1297057"/>
            <a:ext cx="176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T = </a:t>
            </a:r>
            <a:r>
              <a:rPr lang="el-GR" sz="3200" i="1" dirty="0" err="1"/>
              <a:t>σταθ</a:t>
            </a:r>
            <a:r>
              <a:rPr lang="el-GR" sz="3200" i="1" dirty="0"/>
              <a:t>.</a:t>
            </a:r>
            <a:endParaRPr lang="el-GR" sz="3200" i="1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9E4B4D-4779-4ACB-8020-9D415FC241BB}"/>
              </a:ext>
            </a:extLst>
          </p:cNvPr>
          <p:cNvSpPr txBox="1"/>
          <p:nvPr/>
        </p:nvSpPr>
        <p:spPr>
          <a:xfrm>
            <a:off x="45398" y="3757659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2279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ΘΕΤΙΚΕΣ &amp; ΑΡΝΗΤΙΚΕΣ ΑΠΟΚΛΙΣΕΙΣ ΑΠΟ ΣΥΜΠΕΡΙΦΟΡΑ ΙΔΑΝΙΚΟΥ ΔΙΑΛΥΜΑΤΟΣ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03361A-9F8D-47CD-A5ED-598EA8E0F52E}"/>
              </a:ext>
            </a:extLst>
          </p:cNvPr>
          <p:cNvSpPr txBox="1"/>
          <p:nvPr/>
        </p:nvSpPr>
        <p:spPr>
          <a:xfrm>
            <a:off x="6944197" y="932373"/>
            <a:ext cx="5068533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Στα περισσότερα διαλύματα παρατηρούνται αποκλίσεις από την ιδανική συμπεριφορά. Στην περίπτωση αυτή η ολική πίεση </a:t>
            </a:r>
            <a:r>
              <a:rPr lang="en-US" dirty="0"/>
              <a:t>P </a:t>
            </a:r>
            <a:r>
              <a:rPr lang="el-GR" dirty="0"/>
              <a:t>είναι διαφορετική από αυτή που προβλέπει ο νόμος </a:t>
            </a:r>
            <a:r>
              <a:rPr lang="en-US" dirty="0" err="1"/>
              <a:t>Rault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l-GR" sz="2400" u="sng" dirty="0"/>
              <a:t>Ορίζονται συντελεστές </a:t>
            </a:r>
            <a:r>
              <a:rPr lang="el-GR" sz="2400" u="sng" dirty="0" err="1"/>
              <a:t>ενεργότητας</a:t>
            </a:r>
            <a:r>
              <a:rPr lang="en-US" sz="2400" dirty="0"/>
              <a:t>:</a:t>
            </a:r>
          </a:p>
          <a:p>
            <a:pPr algn="just"/>
            <a:r>
              <a:rPr lang="el-GR" sz="2400" i="1" dirty="0"/>
              <a:t>γ</a:t>
            </a:r>
            <a:r>
              <a:rPr lang="el-GR" sz="2400" i="1" baseline="-25000" dirty="0"/>
              <a:t>1</a:t>
            </a:r>
            <a:r>
              <a:rPr lang="el-GR" sz="2400" i="1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T), </a:t>
            </a:r>
            <a:r>
              <a:rPr lang="el-GR" sz="2400" i="1" dirty="0"/>
              <a:t>γ</a:t>
            </a:r>
            <a:r>
              <a:rPr lang="el-GR" sz="2400" i="1" baseline="-25000" dirty="0"/>
              <a:t>1</a:t>
            </a:r>
            <a:r>
              <a:rPr lang="el-GR" sz="2400" i="1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T), </a:t>
            </a:r>
            <a:endParaRPr lang="el-GR" sz="2400" i="1" dirty="0"/>
          </a:p>
          <a:p>
            <a:pPr algn="just"/>
            <a:r>
              <a:rPr lang="el-GR" sz="2400" dirty="0"/>
              <a:t>και η εξίσωση (7) γίνεται:</a:t>
            </a:r>
            <a:endParaRPr lang="en-US" sz="2400" dirty="0"/>
          </a:p>
          <a:p>
            <a:pPr algn="just"/>
            <a:endParaRPr lang="el-GR" sz="2400" b="1" i="1" dirty="0">
              <a:sym typeface="Wingdings" panose="05000000000000000000" pitchFamily="2" charset="2"/>
            </a:endParaRPr>
          </a:p>
          <a:p>
            <a:pPr algn="just"/>
            <a:r>
              <a:rPr lang="en-US" sz="2400" b="1" i="1" dirty="0">
                <a:sym typeface="Wingdings" panose="05000000000000000000" pitchFamily="2" charset="2"/>
              </a:rPr>
              <a:t>P = </a:t>
            </a:r>
            <a:r>
              <a:rPr lang="el-GR" sz="2400" b="1" i="1" dirty="0">
                <a:sym typeface="Wingdings" panose="05000000000000000000" pitchFamily="2" charset="2"/>
              </a:rPr>
              <a:t>γ</a:t>
            </a:r>
            <a:r>
              <a:rPr lang="el-GR" sz="2400" b="1" i="1" baseline="-25000" dirty="0">
                <a:sym typeface="Wingdings" panose="05000000000000000000" pitchFamily="2" charset="2"/>
              </a:rPr>
              <a:t>1</a:t>
            </a:r>
            <a:r>
              <a:rPr lang="el-GR" sz="2400" b="1" i="1" dirty="0">
                <a:sym typeface="Wingdings" panose="05000000000000000000" pitchFamily="2" charset="2"/>
              </a:rPr>
              <a:t>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1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+ </a:t>
            </a:r>
            <a:r>
              <a:rPr lang="el-GR" sz="2400" b="1" i="1" dirty="0"/>
              <a:t>γ</a:t>
            </a:r>
            <a:r>
              <a:rPr lang="el-GR" sz="2400" b="1" i="1" baseline="-25000" dirty="0"/>
              <a:t>2</a:t>
            </a:r>
            <a:r>
              <a:rPr lang="el-GR" sz="2400" b="1" i="1" dirty="0"/>
              <a:t> </a:t>
            </a:r>
            <a:r>
              <a:rPr lang="en-US" sz="2400" b="1" i="1" dirty="0"/>
              <a:t>x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P</a:t>
            </a:r>
            <a:r>
              <a:rPr lang="en-US" sz="2400" b="1" i="1" baseline="-25000" dirty="0"/>
              <a:t>2</a:t>
            </a:r>
            <a:r>
              <a:rPr lang="en-US" sz="2400" b="1" i="1" baseline="30000" dirty="0"/>
              <a:t>o</a:t>
            </a:r>
            <a:r>
              <a:rPr lang="en-US" sz="2400" b="1" i="1" dirty="0"/>
              <a:t> </a:t>
            </a:r>
            <a:r>
              <a:rPr lang="el-GR" sz="2400" b="1" i="1" dirty="0"/>
              <a:t>	</a:t>
            </a:r>
            <a:r>
              <a:rPr lang="el-GR" sz="2400" dirty="0"/>
              <a:t>(8)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29D11E-0E2F-4739-9EAC-1E989E6A849A}"/>
              </a:ext>
            </a:extLst>
          </p:cNvPr>
          <p:cNvSpPr/>
          <p:nvPr/>
        </p:nvSpPr>
        <p:spPr>
          <a:xfrm>
            <a:off x="736599" y="861153"/>
            <a:ext cx="5384801" cy="346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B349-13B6-4390-BA41-4AFC4378E762}"/>
              </a:ext>
            </a:extLst>
          </p:cNvPr>
          <p:cNvSpPr txBox="1"/>
          <p:nvPr/>
        </p:nvSpPr>
        <p:spPr>
          <a:xfrm>
            <a:off x="6121400" y="1455339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E947-313E-4882-ADEA-38EF343E5EC7}"/>
              </a:ext>
            </a:extLst>
          </p:cNvPr>
          <p:cNvSpPr txBox="1"/>
          <p:nvPr/>
        </p:nvSpPr>
        <p:spPr>
          <a:xfrm>
            <a:off x="-7299" y="271523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904E7-6C3D-4D08-9A5C-21987CFF9814}"/>
              </a:ext>
            </a:extLst>
          </p:cNvPr>
          <p:cNvSpPr txBox="1"/>
          <p:nvPr/>
        </p:nvSpPr>
        <p:spPr>
          <a:xfrm rot="16200000">
            <a:off x="1" y="946591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4C1B4-BEF8-42BB-925F-7C4B1AEEEF9D}"/>
              </a:ext>
            </a:extLst>
          </p:cNvPr>
          <p:cNvSpPr txBox="1"/>
          <p:nvPr/>
        </p:nvSpPr>
        <p:spPr>
          <a:xfrm>
            <a:off x="3057051" y="4342083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9008F-81B6-4EAC-AA50-D145B541552F}"/>
              </a:ext>
            </a:extLst>
          </p:cNvPr>
          <p:cNvSpPr txBox="1"/>
          <p:nvPr/>
        </p:nvSpPr>
        <p:spPr>
          <a:xfrm>
            <a:off x="723900" y="4941359"/>
            <a:ext cx="9613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ΘΕΤΙΚΕΣ ΑΠΟΚΛΙΣΕΙΣ</a:t>
            </a:r>
            <a:r>
              <a:rPr lang="el-GR" sz="2400" dirty="0"/>
              <a:t>: </a:t>
            </a:r>
            <a:r>
              <a:rPr lang="en-US" sz="2400" dirty="0">
                <a:sym typeface="Wingdings" panose="05000000000000000000" pitchFamily="2" charset="2"/>
              </a:rPr>
              <a:t>P </a:t>
            </a:r>
            <a:r>
              <a:rPr lang="el-GR" sz="2400" dirty="0">
                <a:sym typeface="Wingdings" panose="05000000000000000000" pitchFamily="2" charset="2"/>
              </a:rPr>
              <a:t>&gt;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γ</a:t>
            </a:r>
            <a:r>
              <a:rPr lang="el-GR" sz="2400" baseline="-25000" dirty="0">
                <a:sym typeface="Wingdings" panose="05000000000000000000" pitchFamily="2" charset="2"/>
              </a:rPr>
              <a:t>1</a:t>
            </a:r>
            <a:r>
              <a:rPr lang="el-GR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baseline="30000" dirty="0"/>
              <a:t>o</a:t>
            </a:r>
            <a:r>
              <a:rPr lang="en-US" sz="2400" dirty="0"/>
              <a:t> + </a:t>
            </a:r>
            <a:r>
              <a:rPr lang="el-GR" sz="2400" dirty="0"/>
              <a:t>γ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P</a:t>
            </a:r>
            <a:r>
              <a:rPr lang="en-US" sz="2400" baseline="-25000" dirty="0"/>
              <a:t>2</a:t>
            </a:r>
            <a:r>
              <a:rPr lang="en-US" sz="2400" baseline="30000" dirty="0"/>
              <a:t>o</a:t>
            </a:r>
            <a:r>
              <a:rPr lang="el-GR" sz="2400" dirty="0"/>
              <a:t>	,	δηλ. γ</a:t>
            </a:r>
            <a:r>
              <a:rPr lang="el-GR" sz="2400" baseline="-25000" dirty="0"/>
              <a:t>1</a:t>
            </a:r>
            <a:r>
              <a:rPr lang="el-GR" sz="2400" dirty="0"/>
              <a:t> &gt; 1, γ</a:t>
            </a:r>
            <a:r>
              <a:rPr lang="el-GR" sz="2400" baseline="-25000" dirty="0"/>
              <a:t>2</a:t>
            </a:r>
            <a:r>
              <a:rPr lang="el-GR" sz="2400" dirty="0"/>
              <a:t> &gt; 1</a:t>
            </a:r>
          </a:p>
          <a:p>
            <a:r>
              <a:rPr lang="el-GR" sz="2400" i="1" dirty="0"/>
              <a:t>Οι αλληλεπιδράσεις 1 – 2 είναι </a:t>
            </a:r>
            <a:r>
              <a:rPr lang="el-GR" sz="2400" b="1" i="1" dirty="0"/>
              <a:t>λιγότερο ευνοϊκές </a:t>
            </a:r>
            <a:r>
              <a:rPr lang="el-GR" sz="2400" i="1" dirty="0"/>
              <a:t>από τις 1 – 1 και 2 - 2</a:t>
            </a:r>
            <a:endParaRPr lang="en-US" sz="28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42CDE-AFB4-42FB-8F4C-54C0770EEF44}"/>
              </a:ext>
            </a:extLst>
          </p:cNvPr>
          <p:cNvSpPr txBox="1"/>
          <p:nvPr/>
        </p:nvSpPr>
        <p:spPr>
          <a:xfrm>
            <a:off x="361001" y="4342083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44CDDA-414B-4A0D-B5E2-B05FA4E4830F}"/>
              </a:ext>
            </a:extLst>
          </p:cNvPr>
          <p:cNvSpPr txBox="1"/>
          <p:nvPr/>
        </p:nvSpPr>
        <p:spPr>
          <a:xfrm>
            <a:off x="5753100" y="4342083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D0CF927-2FA3-4B32-B5A0-3BBF38D239CC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729301" y="1529381"/>
            <a:ext cx="5392099" cy="14782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FA1855-0600-48D9-8663-3B47BA4E4A74}"/>
              </a:ext>
            </a:extLst>
          </p:cNvPr>
          <p:cNvSpPr txBox="1"/>
          <p:nvPr/>
        </p:nvSpPr>
        <p:spPr>
          <a:xfrm>
            <a:off x="667987" y="901710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01E5ACFE-365E-474E-920F-1010CA40060D}"/>
              </a:ext>
            </a:extLst>
          </p:cNvPr>
          <p:cNvSpPr/>
          <p:nvPr/>
        </p:nvSpPr>
        <p:spPr>
          <a:xfrm>
            <a:off x="723900" y="1531890"/>
            <a:ext cx="5359400" cy="1450164"/>
          </a:xfrm>
          <a:custGeom>
            <a:avLst/>
            <a:gdLst>
              <a:gd name="connsiteX0" fmla="*/ 0 w 5359400"/>
              <a:gd name="connsiteY0" fmla="*/ 1458106 h 1458106"/>
              <a:gd name="connsiteX1" fmla="*/ 2311400 w 5359400"/>
              <a:gd name="connsiteY1" fmla="*/ 213506 h 1458106"/>
              <a:gd name="connsiteX2" fmla="*/ 5359400 w 5359400"/>
              <a:gd name="connsiteY2" fmla="*/ 10306 h 1458106"/>
              <a:gd name="connsiteX0" fmla="*/ 0 w 5359400"/>
              <a:gd name="connsiteY0" fmla="*/ 1450164 h 1450164"/>
              <a:gd name="connsiteX1" fmla="*/ 2311400 w 5359400"/>
              <a:gd name="connsiteY1" fmla="*/ 319864 h 1450164"/>
              <a:gd name="connsiteX2" fmla="*/ 5359400 w 5359400"/>
              <a:gd name="connsiteY2" fmla="*/ 2364 h 14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9400" h="1450164">
                <a:moveTo>
                  <a:pt x="0" y="1450164"/>
                </a:moveTo>
                <a:cubicBezTo>
                  <a:pt x="709083" y="948514"/>
                  <a:pt x="1418167" y="561164"/>
                  <a:pt x="2311400" y="319864"/>
                </a:cubicBezTo>
                <a:cubicBezTo>
                  <a:pt x="3204633" y="78564"/>
                  <a:pt x="4282016" y="-16686"/>
                  <a:pt x="5359400" y="236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FCA29B-1C92-4860-A801-6DA458F3B85C}"/>
              </a:ext>
            </a:extLst>
          </p:cNvPr>
          <p:cNvSpPr txBox="1"/>
          <p:nvPr/>
        </p:nvSpPr>
        <p:spPr>
          <a:xfrm rot="20713280">
            <a:off x="1742163" y="1334856"/>
            <a:ext cx="243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Θετικές αποκλίσεις</a:t>
            </a:r>
            <a:endParaRPr lang="el-GR" sz="2000" b="1" i="1" baseline="-25000" dirty="0"/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id="{77002469-F3A5-4303-B1AB-0791D6AA0F0F}"/>
              </a:ext>
            </a:extLst>
          </p:cNvPr>
          <p:cNvSpPr/>
          <p:nvPr/>
        </p:nvSpPr>
        <p:spPr>
          <a:xfrm flipH="1" flipV="1">
            <a:off x="754702" y="1534911"/>
            <a:ext cx="5359400" cy="1450164"/>
          </a:xfrm>
          <a:custGeom>
            <a:avLst/>
            <a:gdLst>
              <a:gd name="connsiteX0" fmla="*/ 0 w 5359400"/>
              <a:gd name="connsiteY0" fmla="*/ 1458106 h 1458106"/>
              <a:gd name="connsiteX1" fmla="*/ 2311400 w 5359400"/>
              <a:gd name="connsiteY1" fmla="*/ 213506 h 1458106"/>
              <a:gd name="connsiteX2" fmla="*/ 5359400 w 5359400"/>
              <a:gd name="connsiteY2" fmla="*/ 10306 h 1458106"/>
              <a:gd name="connsiteX0" fmla="*/ 0 w 5359400"/>
              <a:gd name="connsiteY0" fmla="*/ 1450164 h 1450164"/>
              <a:gd name="connsiteX1" fmla="*/ 2311400 w 5359400"/>
              <a:gd name="connsiteY1" fmla="*/ 319864 h 1450164"/>
              <a:gd name="connsiteX2" fmla="*/ 5359400 w 5359400"/>
              <a:gd name="connsiteY2" fmla="*/ 2364 h 14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9400" h="1450164">
                <a:moveTo>
                  <a:pt x="0" y="1450164"/>
                </a:moveTo>
                <a:cubicBezTo>
                  <a:pt x="709083" y="948514"/>
                  <a:pt x="1418167" y="561164"/>
                  <a:pt x="2311400" y="319864"/>
                </a:cubicBezTo>
                <a:cubicBezTo>
                  <a:pt x="3204633" y="78564"/>
                  <a:pt x="4282016" y="-16686"/>
                  <a:pt x="5359400" y="236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54A79-BDA3-42F1-AF19-E467ADA46F44}"/>
              </a:ext>
            </a:extLst>
          </p:cNvPr>
          <p:cNvSpPr txBox="1"/>
          <p:nvPr/>
        </p:nvSpPr>
        <p:spPr>
          <a:xfrm rot="20713280">
            <a:off x="2123287" y="2874823"/>
            <a:ext cx="318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Αρνητικές αποκλίσεις</a:t>
            </a:r>
            <a:endParaRPr lang="el-GR" sz="2000" b="1" i="1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B1A1A0-6167-4129-B930-09F67F8CD1C6}"/>
              </a:ext>
            </a:extLst>
          </p:cNvPr>
          <p:cNvSpPr txBox="1"/>
          <p:nvPr/>
        </p:nvSpPr>
        <p:spPr>
          <a:xfrm>
            <a:off x="723900" y="5894262"/>
            <a:ext cx="9613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ΑΡΝΗΤΙΚΕΣ ΑΠΟΚΛΙΣΕΙΣ</a:t>
            </a:r>
            <a:r>
              <a:rPr lang="el-GR" sz="2400" dirty="0"/>
              <a:t>: </a:t>
            </a:r>
            <a:r>
              <a:rPr lang="en-US" sz="2400" dirty="0">
                <a:sym typeface="Wingdings" panose="05000000000000000000" pitchFamily="2" charset="2"/>
              </a:rPr>
              <a:t>P </a:t>
            </a:r>
            <a:r>
              <a:rPr lang="el-GR" sz="2400" dirty="0">
                <a:sym typeface="Wingdings" panose="05000000000000000000" pitchFamily="2" charset="2"/>
              </a:rPr>
              <a:t>&lt;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γ</a:t>
            </a:r>
            <a:r>
              <a:rPr lang="el-GR" sz="2400" baseline="-25000" dirty="0">
                <a:sym typeface="Wingdings" panose="05000000000000000000" pitchFamily="2" charset="2"/>
              </a:rPr>
              <a:t>1</a:t>
            </a:r>
            <a:r>
              <a:rPr lang="el-GR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baseline="30000" dirty="0"/>
              <a:t>o</a:t>
            </a:r>
            <a:r>
              <a:rPr lang="en-US" sz="2400" dirty="0"/>
              <a:t> + </a:t>
            </a:r>
            <a:r>
              <a:rPr lang="el-GR" sz="2400" dirty="0"/>
              <a:t>γ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P</a:t>
            </a:r>
            <a:r>
              <a:rPr lang="en-US" sz="2400" baseline="-25000" dirty="0"/>
              <a:t>2</a:t>
            </a:r>
            <a:r>
              <a:rPr lang="en-US" sz="2400" baseline="30000" dirty="0"/>
              <a:t>o</a:t>
            </a:r>
            <a:r>
              <a:rPr lang="el-GR" sz="2400" baseline="-25000" dirty="0"/>
              <a:t>,</a:t>
            </a:r>
            <a:r>
              <a:rPr lang="el-GR" sz="2400" dirty="0"/>
              <a:t>	δηλ. γ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US" sz="2400" dirty="0"/>
              <a:t>&lt;</a:t>
            </a:r>
            <a:r>
              <a:rPr lang="el-GR" sz="2400" dirty="0"/>
              <a:t> 1, γ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n-US" sz="2400" dirty="0"/>
              <a:t>&lt;</a:t>
            </a:r>
            <a:r>
              <a:rPr lang="el-GR" sz="2400" dirty="0"/>
              <a:t> 1</a:t>
            </a:r>
          </a:p>
          <a:p>
            <a:r>
              <a:rPr lang="el-GR" sz="2400" i="1" dirty="0"/>
              <a:t>Οι αλληλεπιδράσεις 1 – 2 είναι </a:t>
            </a:r>
            <a:r>
              <a:rPr lang="el-GR" sz="2400" b="1" i="1" dirty="0"/>
              <a:t>περισσότερο ευνοϊκές </a:t>
            </a:r>
            <a:r>
              <a:rPr lang="el-GR" sz="2400" i="1" dirty="0"/>
              <a:t>από τις 1 – 1 και 2 - 2</a:t>
            </a:r>
            <a:endParaRPr lang="en-US" sz="28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6760A-7E98-4AB4-A031-5655B082DD2E}"/>
              </a:ext>
            </a:extLst>
          </p:cNvPr>
          <p:cNvSpPr txBox="1"/>
          <p:nvPr/>
        </p:nvSpPr>
        <p:spPr>
          <a:xfrm>
            <a:off x="-7299" y="4011809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90980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ΔΙΑΓΡΑΜΜΑ </a:t>
            </a:r>
            <a:r>
              <a:rPr lang="en-US" sz="2400" b="1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400" b="1" i="1" baseline="-25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xy</a:t>
            </a:r>
            <a:endParaRPr lang="el-GR" sz="24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29D11E-0E2F-4739-9EAC-1E989E6A849A}"/>
              </a:ext>
            </a:extLst>
          </p:cNvPr>
          <p:cNvSpPr/>
          <p:nvPr/>
        </p:nvSpPr>
        <p:spPr>
          <a:xfrm>
            <a:off x="2031999" y="755040"/>
            <a:ext cx="7518401" cy="4839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B349-13B6-4390-BA41-4AFC4378E762}"/>
              </a:ext>
            </a:extLst>
          </p:cNvPr>
          <p:cNvSpPr txBox="1"/>
          <p:nvPr/>
        </p:nvSpPr>
        <p:spPr>
          <a:xfrm>
            <a:off x="9714077" y="134922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E947-313E-4882-ADEA-38EF343E5EC7}"/>
              </a:ext>
            </a:extLst>
          </p:cNvPr>
          <p:cNvSpPr txBox="1"/>
          <p:nvPr/>
        </p:nvSpPr>
        <p:spPr>
          <a:xfrm>
            <a:off x="1288101" y="365119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904E7-6C3D-4D08-9A5C-21987CFF9814}"/>
              </a:ext>
            </a:extLst>
          </p:cNvPr>
          <p:cNvSpPr txBox="1"/>
          <p:nvPr/>
        </p:nvSpPr>
        <p:spPr>
          <a:xfrm rot="16200000">
            <a:off x="1295401" y="840478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4C1B4-BEF8-42BB-925F-7C4B1AEEEF9D}"/>
              </a:ext>
            </a:extLst>
          </p:cNvPr>
          <p:cNvSpPr txBox="1"/>
          <p:nvPr/>
        </p:nvSpPr>
        <p:spPr>
          <a:xfrm>
            <a:off x="5094459" y="6247079"/>
            <a:ext cx="1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l-GR" sz="3200" i="1" baseline="-25000" dirty="0"/>
              <a:t> 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42CDE-AFB4-42FB-8F4C-54C0770EEF44}"/>
              </a:ext>
            </a:extLst>
          </p:cNvPr>
          <p:cNvSpPr txBox="1"/>
          <p:nvPr/>
        </p:nvSpPr>
        <p:spPr>
          <a:xfrm>
            <a:off x="1656401" y="56355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44CDDA-414B-4A0D-B5E2-B05FA4E4830F}"/>
              </a:ext>
            </a:extLst>
          </p:cNvPr>
          <p:cNvSpPr txBox="1"/>
          <p:nvPr/>
        </p:nvSpPr>
        <p:spPr>
          <a:xfrm>
            <a:off x="9182100" y="56355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FA1855-0600-48D9-8663-3B47BA4E4A74}"/>
              </a:ext>
            </a:extLst>
          </p:cNvPr>
          <p:cNvSpPr txBox="1"/>
          <p:nvPr/>
        </p:nvSpPr>
        <p:spPr>
          <a:xfrm>
            <a:off x="1963387" y="795597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6760A-7E98-4AB4-A031-5655B082DD2E}"/>
              </a:ext>
            </a:extLst>
          </p:cNvPr>
          <p:cNvSpPr txBox="1"/>
          <p:nvPr/>
        </p:nvSpPr>
        <p:spPr>
          <a:xfrm>
            <a:off x="1288101" y="530524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7997B738-B324-4311-A71B-F60C036D5F3E}"/>
              </a:ext>
            </a:extLst>
          </p:cNvPr>
          <p:cNvSpPr/>
          <p:nvPr/>
        </p:nvSpPr>
        <p:spPr>
          <a:xfrm>
            <a:off x="2044700" y="1651000"/>
            <a:ext cx="7518400" cy="2298700"/>
          </a:xfrm>
          <a:custGeom>
            <a:avLst/>
            <a:gdLst>
              <a:gd name="connsiteX0" fmla="*/ 0 w 7518400"/>
              <a:gd name="connsiteY0" fmla="*/ 2298700 h 2298700"/>
              <a:gd name="connsiteX1" fmla="*/ 3429000 w 7518400"/>
              <a:gd name="connsiteY1" fmla="*/ 571500 h 2298700"/>
              <a:gd name="connsiteX2" fmla="*/ 7518400 w 7518400"/>
              <a:gd name="connsiteY2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8400" h="2298700">
                <a:moveTo>
                  <a:pt x="0" y="2298700"/>
                </a:moveTo>
                <a:cubicBezTo>
                  <a:pt x="1087966" y="1626658"/>
                  <a:pt x="2175933" y="954617"/>
                  <a:pt x="3429000" y="571500"/>
                </a:cubicBezTo>
                <a:cubicBezTo>
                  <a:pt x="4682067" y="188383"/>
                  <a:pt x="6100233" y="94191"/>
                  <a:pt x="75184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DE3B689E-B4D3-4B9F-ADFF-9A32194ABED2}"/>
              </a:ext>
            </a:extLst>
          </p:cNvPr>
          <p:cNvSpPr/>
          <p:nvPr/>
        </p:nvSpPr>
        <p:spPr>
          <a:xfrm>
            <a:off x="2032000" y="1651000"/>
            <a:ext cx="7531100" cy="2298700"/>
          </a:xfrm>
          <a:custGeom>
            <a:avLst/>
            <a:gdLst>
              <a:gd name="connsiteX0" fmla="*/ 0 w 7531100"/>
              <a:gd name="connsiteY0" fmla="*/ 2298700 h 2298700"/>
              <a:gd name="connsiteX1" fmla="*/ 4533900 w 7531100"/>
              <a:gd name="connsiteY1" fmla="*/ 1587500 h 2298700"/>
              <a:gd name="connsiteX2" fmla="*/ 7531100 w 7531100"/>
              <a:gd name="connsiteY2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1100" h="2298700">
                <a:moveTo>
                  <a:pt x="0" y="2298700"/>
                </a:moveTo>
                <a:cubicBezTo>
                  <a:pt x="1639358" y="2134658"/>
                  <a:pt x="3278717" y="1970617"/>
                  <a:pt x="4533900" y="1587500"/>
                </a:cubicBezTo>
                <a:cubicBezTo>
                  <a:pt x="5789083" y="1204383"/>
                  <a:pt x="6660091" y="602191"/>
                  <a:pt x="753110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1E1AC-67E9-40BA-8B41-FEC102AD615A}"/>
              </a:ext>
            </a:extLst>
          </p:cNvPr>
          <p:cNvSpPr txBox="1"/>
          <p:nvPr/>
        </p:nvSpPr>
        <p:spPr>
          <a:xfrm>
            <a:off x="4031265" y="1577262"/>
            <a:ext cx="243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Υγρό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B1E3D6-EDAB-4827-85FF-3B8D7F6F4F79}"/>
              </a:ext>
            </a:extLst>
          </p:cNvPr>
          <p:cNvSpPr txBox="1"/>
          <p:nvPr/>
        </p:nvSpPr>
        <p:spPr>
          <a:xfrm>
            <a:off x="5267653" y="2482784"/>
            <a:ext cx="243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Υγρό + Ατμός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F7A61B-77D2-4B54-B3F9-53A342390A8D}"/>
              </a:ext>
            </a:extLst>
          </p:cNvPr>
          <p:cNvSpPr txBox="1"/>
          <p:nvPr/>
        </p:nvSpPr>
        <p:spPr>
          <a:xfrm>
            <a:off x="7139626" y="2964286"/>
            <a:ext cx="126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Ατμός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526DE49C-AB2E-4C29-A1C2-EFE80D63C4A5}"/>
              </a:ext>
            </a:extLst>
          </p:cNvPr>
          <p:cNvCxnSpPr>
            <a:cxnSpLocks/>
          </p:cNvCxnSpPr>
          <p:nvPr/>
        </p:nvCxnSpPr>
        <p:spPr>
          <a:xfrm flipV="1">
            <a:off x="6680200" y="3175000"/>
            <a:ext cx="0" cy="246051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A9116B2-CFF8-48D6-A802-4BBAA3CC08E6}"/>
              </a:ext>
            </a:extLst>
          </p:cNvPr>
          <p:cNvCxnSpPr/>
          <p:nvPr/>
        </p:nvCxnSpPr>
        <p:spPr>
          <a:xfrm flipH="1">
            <a:off x="3378200" y="3175000"/>
            <a:ext cx="3302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AD2FD6B-15D8-4CEE-809A-46C47B420757}"/>
              </a:ext>
            </a:extLst>
          </p:cNvPr>
          <p:cNvCxnSpPr/>
          <p:nvPr/>
        </p:nvCxnSpPr>
        <p:spPr>
          <a:xfrm>
            <a:off x="3378200" y="3175000"/>
            <a:ext cx="0" cy="24199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31FF3010-979B-4A06-A42A-2CACA4929461}"/>
              </a:ext>
            </a:extLst>
          </p:cNvPr>
          <p:cNvCxnSpPr>
            <a:endCxn id="2" idx="1"/>
          </p:cNvCxnSpPr>
          <p:nvPr/>
        </p:nvCxnSpPr>
        <p:spPr>
          <a:xfrm flipH="1">
            <a:off x="2031999" y="3175000"/>
            <a:ext cx="134620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3370C6B-5B69-4D91-9019-0263C9499062}"/>
              </a:ext>
            </a:extLst>
          </p:cNvPr>
          <p:cNvSpPr txBox="1"/>
          <p:nvPr/>
        </p:nvSpPr>
        <p:spPr>
          <a:xfrm>
            <a:off x="2482403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P</a:t>
            </a:r>
            <a:r>
              <a:rPr lang="en-US" i="1" baseline="-25000" dirty="0"/>
              <a:t>TEST2</a:t>
            </a:r>
            <a:endParaRPr lang="el-GR" i="1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4C9E67-0157-41BF-80A7-E6C856E5CD3B}"/>
              </a:ext>
            </a:extLst>
          </p:cNvPr>
          <p:cNvSpPr txBox="1"/>
          <p:nvPr/>
        </p:nvSpPr>
        <p:spPr>
          <a:xfrm>
            <a:off x="858819" y="2744346"/>
            <a:ext cx="10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TEST2</a:t>
            </a:r>
            <a:endParaRPr lang="el-GR" sz="3200" i="1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2BA48-D4E2-4975-AFC7-F2922111B890}"/>
              </a:ext>
            </a:extLst>
          </p:cNvPr>
          <p:cNvSpPr txBox="1"/>
          <p:nvPr/>
        </p:nvSpPr>
        <p:spPr>
          <a:xfrm>
            <a:off x="5847031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P</a:t>
            </a:r>
            <a:r>
              <a:rPr lang="en-US" i="1" baseline="-25000" dirty="0"/>
              <a:t>TEST2</a:t>
            </a:r>
            <a:endParaRPr lang="el-GR" i="1" baseline="-25000" dirty="0"/>
          </a:p>
        </p:txBody>
      </p: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FAE0251C-0E36-45FF-A68E-1C0147E0400B}"/>
              </a:ext>
            </a:extLst>
          </p:cNvPr>
          <p:cNvCxnSpPr>
            <a:cxnSpLocks/>
          </p:cNvCxnSpPr>
          <p:nvPr/>
        </p:nvCxnSpPr>
        <p:spPr>
          <a:xfrm flipV="1">
            <a:off x="8572500" y="2303141"/>
            <a:ext cx="0" cy="331025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CD8A9521-C85F-452A-AD2D-912279A813F3}"/>
              </a:ext>
            </a:extLst>
          </p:cNvPr>
          <p:cNvCxnSpPr/>
          <p:nvPr/>
        </p:nvCxnSpPr>
        <p:spPr>
          <a:xfrm flipH="1">
            <a:off x="5283200" y="2315841"/>
            <a:ext cx="33020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id="{80B74881-BCD9-45D4-84FE-3B7DDA30A5E0}"/>
              </a:ext>
            </a:extLst>
          </p:cNvPr>
          <p:cNvCxnSpPr>
            <a:cxnSpLocks/>
          </p:cNvCxnSpPr>
          <p:nvPr/>
        </p:nvCxnSpPr>
        <p:spPr>
          <a:xfrm>
            <a:off x="5283200" y="2303141"/>
            <a:ext cx="0" cy="329181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FF4AD5CF-8D87-44F8-BC28-6DF7B6D79FC5}"/>
              </a:ext>
            </a:extLst>
          </p:cNvPr>
          <p:cNvCxnSpPr>
            <a:cxnSpLocks/>
          </p:cNvCxnSpPr>
          <p:nvPr/>
        </p:nvCxnSpPr>
        <p:spPr>
          <a:xfrm flipH="1">
            <a:off x="2032000" y="2315841"/>
            <a:ext cx="32512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1632B15-9759-495C-9A0F-B229CEC56CA6}"/>
              </a:ext>
            </a:extLst>
          </p:cNvPr>
          <p:cNvSpPr txBox="1"/>
          <p:nvPr/>
        </p:nvSpPr>
        <p:spPr>
          <a:xfrm>
            <a:off x="4424885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P</a:t>
            </a:r>
            <a:r>
              <a:rPr lang="en-US" i="1" baseline="-25000" dirty="0"/>
              <a:t>TEST1</a:t>
            </a:r>
            <a:endParaRPr lang="el-GR" i="1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F9C5A7-E9E7-49A0-BF96-CA7CE76DE751}"/>
              </a:ext>
            </a:extLst>
          </p:cNvPr>
          <p:cNvSpPr txBox="1"/>
          <p:nvPr/>
        </p:nvSpPr>
        <p:spPr>
          <a:xfrm>
            <a:off x="7703168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P</a:t>
            </a:r>
            <a:r>
              <a:rPr lang="en-US" i="1" baseline="-25000" dirty="0"/>
              <a:t>TEST1</a:t>
            </a:r>
            <a:endParaRPr lang="el-GR" i="1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90CDD8-03B7-48FC-A91A-6CEACD92E9C9}"/>
              </a:ext>
            </a:extLst>
          </p:cNvPr>
          <p:cNvSpPr txBox="1"/>
          <p:nvPr/>
        </p:nvSpPr>
        <p:spPr>
          <a:xfrm>
            <a:off x="858819" y="2009460"/>
            <a:ext cx="10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TEST1</a:t>
            </a:r>
            <a:endParaRPr lang="el-GR" sz="3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59429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ΔΙΑΓΡΑΜΜΑ </a:t>
            </a:r>
            <a:r>
              <a:rPr lang="en-US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XY</a:t>
            </a:r>
            <a:endParaRPr lang="el-GR" sz="24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29D11E-0E2F-4739-9EAC-1E989E6A849A}"/>
              </a:ext>
            </a:extLst>
          </p:cNvPr>
          <p:cNvSpPr/>
          <p:nvPr/>
        </p:nvSpPr>
        <p:spPr>
          <a:xfrm>
            <a:off x="2031999" y="755040"/>
            <a:ext cx="7518401" cy="4839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B349-13B6-4390-BA41-4AFC4378E762}"/>
              </a:ext>
            </a:extLst>
          </p:cNvPr>
          <p:cNvSpPr txBox="1"/>
          <p:nvPr/>
        </p:nvSpPr>
        <p:spPr>
          <a:xfrm>
            <a:off x="9601199" y="3645791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b</a:t>
            </a:r>
            <a:endParaRPr lang="el-GR" sz="32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E947-313E-4882-ADEA-38EF343E5EC7}"/>
              </a:ext>
            </a:extLst>
          </p:cNvPr>
          <p:cNvSpPr txBox="1"/>
          <p:nvPr/>
        </p:nvSpPr>
        <p:spPr>
          <a:xfrm>
            <a:off x="1288101" y="12378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b</a:t>
            </a:r>
            <a:endParaRPr lang="el-GR" sz="3200" i="1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904E7-6C3D-4D08-9A5C-21987CFF9814}"/>
              </a:ext>
            </a:extLst>
          </p:cNvPr>
          <p:cNvSpPr txBox="1"/>
          <p:nvPr/>
        </p:nvSpPr>
        <p:spPr>
          <a:xfrm rot="16200000">
            <a:off x="1151765" y="3950917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</a:t>
            </a:r>
            <a:endParaRPr lang="el-GR" sz="32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4C1B4-BEF8-42BB-925F-7C4B1AEEEF9D}"/>
              </a:ext>
            </a:extLst>
          </p:cNvPr>
          <p:cNvSpPr txBox="1"/>
          <p:nvPr/>
        </p:nvSpPr>
        <p:spPr>
          <a:xfrm>
            <a:off x="5094459" y="6247079"/>
            <a:ext cx="1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l-GR" sz="3200" i="1" baseline="-25000" dirty="0"/>
              <a:t> 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42CDE-AFB4-42FB-8F4C-54C0770EEF44}"/>
              </a:ext>
            </a:extLst>
          </p:cNvPr>
          <p:cNvSpPr txBox="1"/>
          <p:nvPr/>
        </p:nvSpPr>
        <p:spPr>
          <a:xfrm>
            <a:off x="1656401" y="56355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44CDDA-414B-4A0D-B5E2-B05FA4E4830F}"/>
              </a:ext>
            </a:extLst>
          </p:cNvPr>
          <p:cNvSpPr txBox="1"/>
          <p:nvPr/>
        </p:nvSpPr>
        <p:spPr>
          <a:xfrm>
            <a:off x="9182100" y="56355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FA1855-0600-48D9-8663-3B47BA4E4A74}"/>
              </a:ext>
            </a:extLst>
          </p:cNvPr>
          <p:cNvSpPr txBox="1"/>
          <p:nvPr/>
        </p:nvSpPr>
        <p:spPr>
          <a:xfrm>
            <a:off x="1963387" y="795597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6760A-7E98-4AB4-A031-5655B082DD2E}"/>
              </a:ext>
            </a:extLst>
          </p:cNvPr>
          <p:cNvSpPr txBox="1"/>
          <p:nvPr/>
        </p:nvSpPr>
        <p:spPr>
          <a:xfrm>
            <a:off x="1288101" y="530524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30CD756-7B25-4674-825E-500305E7EF36}"/>
              </a:ext>
            </a:extLst>
          </p:cNvPr>
          <p:cNvGrpSpPr/>
          <p:nvPr/>
        </p:nvGrpSpPr>
        <p:grpSpPr>
          <a:xfrm flipH="1">
            <a:off x="2032000" y="1651000"/>
            <a:ext cx="7531100" cy="2298700"/>
            <a:chOff x="2032000" y="1651000"/>
            <a:chExt cx="7531100" cy="2298700"/>
          </a:xfrm>
        </p:grpSpPr>
        <p:sp>
          <p:nvSpPr>
            <p:cNvPr id="4" name="Ελεύθερη σχεδίαση: Σχήμα 3">
              <a:extLst>
                <a:ext uri="{FF2B5EF4-FFF2-40B4-BE49-F238E27FC236}">
                  <a16:creationId xmlns:a16="http://schemas.microsoft.com/office/drawing/2014/main" id="{7997B738-B324-4311-A71B-F60C036D5F3E}"/>
                </a:ext>
              </a:extLst>
            </p:cNvPr>
            <p:cNvSpPr/>
            <p:nvPr/>
          </p:nvSpPr>
          <p:spPr>
            <a:xfrm>
              <a:off x="2044700" y="1651000"/>
              <a:ext cx="7518400" cy="2298700"/>
            </a:xfrm>
            <a:custGeom>
              <a:avLst/>
              <a:gdLst>
                <a:gd name="connsiteX0" fmla="*/ 0 w 7518400"/>
                <a:gd name="connsiteY0" fmla="*/ 2298700 h 2298700"/>
                <a:gd name="connsiteX1" fmla="*/ 3429000 w 7518400"/>
                <a:gd name="connsiteY1" fmla="*/ 571500 h 2298700"/>
                <a:gd name="connsiteX2" fmla="*/ 7518400 w 7518400"/>
                <a:gd name="connsiteY2" fmla="*/ 0 h 229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8400" h="2298700">
                  <a:moveTo>
                    <a:pt x="0" y="2298700"/>
                  </a:moveTo>
                  <a:cubicBezTo>
                    <a:pt x="1087966" y="1626658"/>
                    <a:pt x="2175933" y="954617"/>
                    <a:pt x="3429000" y="571500"/>
                  </a:cubicBezTo>
                  <a:cubicBezTo>
                    <a:pt x="4682067" y="188383"/>
                    <a:pt x="6100233" y="94191"/>
                    <a:pt x="75184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Ελεύθερη σχεδίαση: Σχήμα 4">
              <a:extLst>
                <a:ext uri="{FF2B5EF4-FFF2-40B4-BE49-F238E27FC236}">
                  <a16:creationId xmlns:a16="http://schemas.microsoft.com/office/drawing/2014/main" id="{DE3B689E-B4D3-4B9F-ADFF-9A32194ABED2}"/>
                </a:ext>
              </a:extLst>
            </p:cNvPr>
            <p:cNvSpPr/>
            <p:nvPr/>
          </p:nvSpPr>
          <p:spPr>
            <a:xfrm>
              <a:off x="2032000" y="1651000"/>
              <a:ext cx="7531100" cy="2298700"/>
            </a:xfrm>
            <a:custGeom>
              <a:avLst/>
              <a:gdLst>
                <a:gd name="connsiteX0" fmla="*/ 0 w 7531100"/>
                <a:gd name="connsiteY0" fmla="*/ 2298700 h 2298700"/>
                <a:gd name="connsiteX1" fmla="*/ 4533900 w 7531100"/>
                <a:gd name="connsiteY1" fmla="*/ 1587500 h 2298700"/>
                <a:gd name="connsiteX2" fmla="*/ 7531100 w 7531100"/>
                <a:gd name="connsiteY2" fmla="*/ 0 h 229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1100" h="2298700">
                  <a:moveTo>
                    <a:pt x="0" y="2298700"/>
                  </a:moveTo>
                  <a:cubicBezTo>
                    <a:pt x="1639358" y="2134658"/>
                    <a:pt x="3278717" y="1970617"/>
                    <a:pt x="4533900" y="1587500"/>
                  </a:cubicBezTo>
                  <a:cubicBezTo>
                    <a:pt x="5789083" y="1204383"/>
                    <a:pt x="6660091" y="602191"/>
                    <a:pt x="75311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01E1AC-67E9-40BA-8B41-FEC102AD615A}"/>
              </a:ext>
            </a:extLst>
          </p:cNvPr>
          <p:cNvSpPr txBox="1"/>
          <p:nvPr/>
        </p:nvSpPr>
        <p:spPr>
          <a:xfrm>
            <a:off x="2641600" y="3718867"/>
            <a:ext cx="243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Υγρό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B1E3D6-EDAB-4827-85FF-3B8D7F6F4F79}"/>
              </a:ext>
            </a:extLst>
          </p:cNvPr>
          <p:cNvSpPr txBox="1"/>
          <p:nvPr/>
        </p:nvSpPr>
        <p:spPr>
          <a:xfrm>
            <a:off x="4087571" y="2509525"/>
            <a:ext cx="243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Υγρό + Ατμός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F7A61B-77D2-4B54-B3F9-53A342390A8D}"/>
              </a:ext>
            </a:extLst>
          </p:cNvPr>
          <p:cNvSpPr txBox="1"/>
          <p:nvPr/>
        </p:nvSpPr>
        <p:spPr>
          <a:xfrm>
            <a:off x="6480641" y="1450945"/>
            <a:ext cx="126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Ατμός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526DE49C-AB2E-4C29-A1C2-EFE80D63C4A5}"/>
              </a:ext>
            </a:extLst>
          </p:cNvPr>
          <p:cNvCxnSpPr>
            <a:cxnSpLocks/>
          </p:cNvCxnSpPr>
          <p:nvPr/>
        </p:nvCxnSpPr>
        <p:spPr>
          <a:xfrm flipV="1">
            <a:off x="8204200" y="3175000"/>
            <a:ext cx="0" cy="246051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A9116B2-CFF8-48D6-A802-4BBAA3CC08E6}"/>
              </a:ext>
            </a:extLst>
          </p:cNvPr>
          <p:cNvCxnSpPr>
            <a:cxnSpLocks/>
          </p:cNvCxnSpPr>
          <p:nvPr/>
        </p:nvCxnSpPr>
        <p:spPr>
          <a:xfrm flipH="1">
            <a:off x="4826000" y="3175000"/>
            <a:ext cx="33782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AD2FD6B-15D8-4CEE-809A-46C47B420757}"/>
              </a:ext>
            </a:extLst>
          </p:cNvPr>
          <p:cNvCxnSpPr/>
          <p:nvPr/>
        </p:nvCxnSpPr>
        <p:spPr>
          <a:xfrm>
            <a:off x="4826000" y="3175000"/>
            <a:ext cx="0" cy="241995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31FF3010-979B-4A06-A42A-2CACA4929461}"/>
              </a:ext>
            </a:extLst>
          </p:cNvPr>
          <p:cNvCxnSpPr>
            <a:cxnSpLocks/>
            <a:endCxn id="2" idx="1"/>
          </p:cNvCxnSpPr>
          <p:nvPr/>
        </p:nvCxnSpPr>
        <p:spPr>
          <a:xfrm flipH="1">
            <a:off x="2031999" y="3175000"/>
            <a:ext cx="279400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3370C6B-5B69-4D91-9019-0263C9499062}"/>
              </a:ext>
            </a:extLst>
          </p:cNvPr>
          <p:cNvSpPr txBox="1"/>
          <p:nvPr/>
        </p:nvSpPr>
        <p:spPr>
          <a:xfrm>
            <a:off x="2189076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T</a:t>
            </a:r>
            <a:r>
              <a:rPr lang="en-US" i="1" baseline="-25000" dirty="0"/>
              <a:t>TEST</a:t>
            </a:r>
            <a:r>
              <a:rPr lang="el-GR" i="1" baseline="-25000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4C9E67-0157-41BF-80A7-E6C856E5CD3B}"/>
              </a:ext>
            </a:extLst>
          </p:cNvPr>
          <p:cNvSpPr txBox="1"/>
          <p:nvPr/>
        </p:nvSpPr>
        <p:spPr>
          <a:xfrm>
            <a:off x="858819" y="2744346"/>
            <a:ext cx="10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</a:t>
            </a:r>
            <a:r>
              <a:rPr lang="en-US" sz="3200" i="1" baseline="-25000" dirty="0"/>
              <a:t>TEST2</a:t>
            </a:r>
            <a:endParaRPr lang="el-GR" sz="3200" i="1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2BA48-D4E2-4975-AFC7-F2922111B890}"/>
              </a:ext>
            </a:extLst>
          </p:cNvPr>
          <p:cNvSpPr txBox="1"/>
          <p:nvPr/>
        </p:nvSpPr>
        <p:spPr>
          <a:xfrm>
            <a:off x="5504441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T</a:t>
            </a:r>
            <a:r>
              <a:rPr lang="en-US" i="1" baseline="-25000" dirty="0"/>
              <a:t>TEST</a:t>
            </a:r>
            <a:r>
              <a:rPr lang="el-GR" i="1" baseline="-25000" dirty="0"/>
              <a:t>1</a:t>
            </a:r>
          </a:p>
        </p:txBody>
      </p: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FAE0251C-0E36-45FF-A68E-1C0147E0400B}"/>
              </a:ext>
            </a:extLst>
          </p:cNvPr>
          <p:cNvCxnSpPr>
            <a:cxnSpLocks/>
          </p:cNvCxnSpPr>
          <p:nvPr/>
        </p:nvCxnSpPr>
        <p:spPr>
          <a:xfrm flipV="1">
            <a:off x="6375400" y="2303141"/>
            <a:ext cx="0" cy="331025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CD8A9521-C85F-452A-AD2D-912279A813F3}"/>
              </a:ext>
            </a:extLst>
          </p:cNvPr>
          <p:cNvCxnSpPr>
            <a:cxnSpLocks/>
          </p:cNvCxnSpPr>
          <p:nvPr/>
        </p:nvCxnSpPr>
        <p:spPr>
          <a:xfrm flipH="1">
            <a:off x="3035300" y="2315841"/>
            <a:ext cx="33401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id="{80B74881-BCD9-45D4-84FE-3B7DDA30A5E0}"/>
              </a:ext>
            </a:extLst>
          </p:cNvPr>
          <p:cNvCxnSpPr>
            <a:cxnSpLocks/>
          </p:cNvCxnSpPr>
          <p:nvPr/>
        </p:nvCxnSpPr>
        <p:spPr>
          <a:xfrm>
            <a:off x="3035300" y="2303141"/>
            <a:ext cx="0" cy="329181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FF4AD5CF-8D87-44F8-BC28-6DF7B6D79FC5}"/>
              </a:ext>
            </a:extLst>
          </p:cNvPr>
          <p:cNvCxnSpPr>
            <a:cxnSpLocks/>
          </p:cNvCxnSpPr>
          <p:nvPr/>
        </p:nvCxnSpPr>
        <p:spPr>
          <a:xfrm flipH="1">
            <a:off x="2032000" y="2315841"/>
            <a:ext cx="10033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1632B15-9759-495C-9A0F-B229CEC56CA6}"/>
              </a:ext>
            </a:extLst>
          </p:cNvPr>
          <p:cNvSpPr txBox="1"/>
          <p:nvPr/>
        </p:nvSpPr>
        <p:spPr>
          <a:xfrm>
            <a:off x="3990894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T</a:t>
            </a:r>
            <a:r>
              <a:rPr lang="en-US" i="1" baseline="-25000" dirty="0"/>
              <a:t>TEST</a:t>
            </a:r>
            <a:r>
              <a:rPr lang="el-GR" i="1" baseline="-250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F9C5A7-E9E7-49A0-BF96-CA7CE76DE751}"/>
              </a:ext>
            </a:extLst>
          </p:cNvPr>
          <p:cNvSpPr txBox="1"/>
          <p:nvPr/>
        </p:nvSpPr>
        <p:spPr>
          <a:xfrm>
            <a:off x="7322168" y="5594959"/>
            <a:ext cx="1764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</a:p>
          <a:p>
            <a:pPr algn="ctr"/>
            <a:r>
              <a:rPr lang="el-GR" i="1" dirty="0"/>
              <a:t>σε </a:t>
            </a:r>
            <a:r>
              <a:rPr lang="en-US" i="1" dirty="0"/>
              <a:t>T</a:t>
            </a:r>
            <a:r>
              <a:rPr lang="en-US" i="1" baseline="-25000" dirty="0"/>
              <a:t>TEST</a:t>
            </a:r>
            <a:r>
              <a:rPr lang="el-GR" i="1" baseline="-250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90CDD8-03B7-48FC-A91A-6CEACD92E9C9}"/>
              </a:ext>
            </a:extLst>
          </p:cNvPr>
          <p:cNvSpPr txBox="1"/>
          <p:nvPr/>
        </p:nvSpPr>
        <p:spPr>
          <a:xfrm>
            <a:off x="858819" y="2009460"/>
            <a:ext cx="109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</a:t>
            </a:r>
            <a:r>
              <a:rPr lang="en-US" sz="3200" i="1" baseline="-25000" dirty="0"/>
              <a:t>TEST1</a:t>
            </a:r>
            <a:endParaRPr lang="el-GR" sz="3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06643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54A5A21-5621-463A-9DF8-53339142491F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ΔΙΑΓΡΑΜΜΑ </a:t>
            </a:r>
            <a:r>
              <a:rPr lang="en-US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XY</a:t>
            </a:r>
            <a:endParaRPr lang="el-GR" sz="24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B72904-950C-4CF3-863C-184772FC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E0A892-6C85-4D42-A1DD-920D74088E4B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29D11E-0E2F-4739-9EAC-1E989E6A849A}"/>
              </a:ext>
            </a:extLst>
          </p:cNvPr>
          <p:cNvSpPr/>
          <p:nvPr/>
        </p:nvSpPr>
        <p:spPr>
          <a:xfrm>
            <a:off x="6979371" y="1471087"/>
            <a:ext cx="4320000" cy="43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42CDE-AFB4-42FB-8F4C-54C0770EEF44}"/>
              </a:ext>
            </a:extLst>
          </p:cNvPr>
          <p:cNvSpPr txBox="1"/>
          <p:nvPr/>
        </p:nvSpPr>
        <p:spPr>
          <a:xfrm>
            <a:off x="6638471" y="588141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44CDDA-414B-4A0D-B5E2-B05FA4E4830F}"/>
              </a:ext>
            </a:extLst>
          </p:cNvPr>
          <p:cNvSpPr txBox="1"/>
          <p:nvPr/>
        </p:nvSpPr>
        <p:spPr>
          <a:xfrm>
            <a:off x="10931071" y="586564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6760A-7E98-4AB4-A031-5655B082DD2E}"/>
              </a:ext>
            </a:extLst>
          </p:cNvPr>
          <p:cNvSpPr txBox="1"/>
          <p:nvPr/>
        </p:nvSpPr>
        <p:spPr>
          <a:xfrm>
            <a:off x="6270171" y="5551138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C5252D-538E-413B-9AC6-B928092E9400}"/>
              </a:ext>
            </a:extLst>
          </p:cNvPr>
          <p:cNvSpPr txBox="1"/>
          <p:nvPr/>
        </p:nvSpPr>
        <p:spPr>
          <a:xfrm>
            <a:off x="6270171" y="127041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48492407-74F9-4A2D-8D34-293C06FBAD4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968671" y="1487388"/>
            <a:ext cx="4330700" cy="429263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88CA77A2-3F8A-40A6-926A-00790372F911}"/>
              </a:ext>
            </a:extLst>
          </p:cNvPr>
          <p:cNvSpPr/>
          <p:nvPr/>
        </p:nvSpPr>
        <p:spPr>
          <a:xfrm>
            <a:off x="6968671" y="1487426"/>
            <a:ext cx="4318000" cy="4292600"/>
          </a:xfrm>
          <a:custGeom>
            <a:avLst/>
            <a:gdLst>
              <a:gd name="connsiteX0" fmla="*/ 0 w 4318000"/>
              <a:gd name="connsiteY0" fmla="*/ 4292600 h 4292600"/>
              <a:gd name="connsiteX1" fmla="*/ 1460500 w 4318000"/>
              <a:gd name="connsiteY1" fmla="*/ 1358900 h 4292600"/>
              <a:gd name="connsiteX2" fmla="*/ 4318000 w 4318000"/>
              <a:gd name="connsiteY2" fmla="*/ 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0" h="4292600">
                <a:moveTo>
                  <a:pt x="0" y="4292600"/>
                </a:moveTo>
                <a:cubicBezTo>
                  <a:pt x="370416" y="3183466"/>
                  <a:pt x="740833" y="2074333"/>
                  <a:pt x="1460500" y="1358900"/>
                </a:cubicBezTo>
                <a:cubicBezTo>
                  <a:pt x="2180167" y="643467"/>
                  <a:pt x="3249083" y="321733"/>
                  <a:pt x="43180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403835-BD60-4A65-8BC5-4D3762BDA422}"/>
              </a:ext>
            </a:extLst>
          </p:cNvPr>
          <p:cNvSpPr txBox="1"/>
          <p:nvPr/>
        </p:nvSpPr>
        <p:spPr>
          <a:xfrm>
            <a:off x="8771071" y="5894605"/>
            <a:ext cx="73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C0B24E-3886-4346-93D8-12343228679E}"/>
              </a:ext>
            </a:extLst>
          </p:cNvPr>
          <p:cNvSpPr txBox="1"/>
          <p:nvPr/>
        </p:nvSpPr>
        <p:spPr>
          <a:xfrm>
            <a:off x="6137761" y="3338700"/>
            <a:ext cx="73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y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id="{D3AF83B0-084F-4C7B-A4C4-75427216D06F}"/>
              </a:ext>
            </a:extLst>
          </p:cNvPr>
          <p:cNvSpPr/>
          <p:nvPr/>
        </p:nvSpPr>
        <p:spPr>
          <a:xfrm>
            <a:off x="4548415" y="5263687"/>
            <a:ext cx="720000" cy="720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D2223-E0AF-44F8-AEC3-F3C517A722BA}"/>
              </a:ext>
            </a:extLst>
          </p:cNvPr>
          <p:cNvSpPr txBox="1"/>
          <p:nvPr/>
        </p:nvSpPr>
        <p:spPr>
          <a:xfrm>
            <a:off x="6955971" y="1558663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1256BD-82BB-46AE-AFAF-622E3C47F9BA}"/>
              </a:ext>
            </a:extLst>
          </p:cNvPr>
          <p:cNvSpPr txBox="1"/>
          <p:nvPr/>
        </p:nvSpPr>
        <p:spPr>
          <a:xfrm>
            <a:off x="391886" y="1088571"/>
            <a:ext cx="5457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dirty="0"/>
              <a:t>Αν καταγράψουμε σε ένα διάγραμμα </a:t>
            </a:r>
            <a:r>
              <a:rPr lang="en-US" sz="2800" dirty="0"/>
              <a:t>x</a:t>
            </a:r>
            <a:r>
              <a:rPr lang="en-US" sz="2800" baseline="-25000" dirty="0"/>
              <a:t>1, </a:t>
            </a:r>
            <a:r>
              <a:rPr lang="en-US" sz="2800" dirty="0"/>
              <a:t>y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l-GR" sz="2800" dirty="0"/>
              <a:t>τα ζεύγη των </a:t>
            </a: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 y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l-GR" sz="2800" dirty="0"/>
              <a:t>που προκύπτουν σε διάφορες θερμοκρασίες από το διάγραμμα Τ</a:t>
            </a:r>
            <a:r>
              <a:rPr lang="en-US" sz="2800" baseline="-25000" dirty="0" err="1"/>
              <a:t>xy</a:t>
            </a:r>
            <a:r>
              <a:rPr lang="en-US" sz="2800" dirty="0"/>
              <a:t> </a:t>
            </a:r>
            <a:r>
              <a:rPr lang="el-GR" sz="2800" dirty="0"/>
              <a:t>τότε λαμβάνουμε το διάγραμμα </a:t>
            </a:r>
            <a:r>
              <a:rPr lang="en-US" sz="2800" dirty="0" err="1"/>
              <a:t>xy</a:t>
            </a:r>
            <a:endParaRPr lang="el-GR" sz="2800" dirty="0"/>
          </a:p>
        </p:txBody>
      </p:sp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D89CF6BA-E928-4BDB-95AF-08207AFD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0" y="3925199"/>
            <a:ext cx="3855444" cy="25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2372B318-F5B2-4FE5-A0EE-E07D273D9EDA}"/>
              </a:ext>
            </a:extLst>
          </p:cNvPr>
          <p:cNvSpPr/>
          <p:nvPr/>
        </p:nvSpPr>
        <p:spPr>
          <a:xfrm>
            <a:off x="159991" y="853157"/>
            <a:ext cx="3602780" cy="3236244"/>
          </a:xfrm>
          <a:prstGeom prst="roundRect">
            <a:avLst>
              <a:gd name="adj" fmla="val 515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ΣΥΝΘΗΚΕΣ ΕΜΦΑΝΙΣΗΣ ΑΖΕΟΤΡΟΠΟΥ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DF82C27A-8C94-4B43-9D53-49CCD9EB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1" y="1504588"/>
            <a:ext cx="3414263" cy="20820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3CA76B5-16CE-42B2-9D2A-8A568FB45794}"/>
              </a:ext>
            </a:extLst>
          </p:cNvPr>
          <p:cNvSpPr txBox="1"/>
          <p:nvPr/>
        </p:nvSpPr>
        <p:spPr>
          <a:xfrm>
            <a:off x="165430" y="904469"/>
            <a:ext cx="33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i="1" dirty="0"/>
              <a:t>Σε μικρές</a:t>
            </a:r>
            <a:r>
              <a:rPr lang="en-US" sz="1400" i="1" dirty="0"/>
              <a:t> </a:t>
            </a:r>
            <a:r>
              <a:rPr lang="el-GR" sz="1400" i="1" dirty="0"/>
              <a:t>θετικές αποκλίσεις </a:t>
            </a:r>
          </a:p>
          <a:p>
            <a:pPr algn="ctr"/>
            <a:r>
              <a:rPr lang="en-US" sz="1400" i="1" dirty="0"/>
              <a:t>P</a:t>
            </a:r>
            <a:r>
              <a:rPr lang="en-US" sz="1400" i="1" baseline="-25000" dirty="0"/>
              <a:t>1</a:t>
            </a:r>
            <a:r>
              <a:rPr lang="en-US" sz="1400" i="1" baseline="30000" dirty="0"/>
              <a:t>o</a:t>
            </a:r>
            <a:r>
              <a:rPr lang="en-US" sz="1400" i="1" dirty="0"/>
              <a:t> </a:t>
            </a:r>
            <a:r>
              <a:rPr lang="el-GR" sz="1400" i="1" dirty="0"/>
              <a:t>&gt; </a:t>
            </a:r>
            <a:r>
              <a:rPr lang="en-US" sz="1400" i="1" dirty="0"/>
              <a:t>P </a:t>
            </a:r>
            <a:r>
              <a:rPr lang="el-GR" sz="1400" i="1" dirty="0"/>
              <a:t>&gt; </a:t>
            </a:r>
            <a:r>
              <a:rPr lang="en-US" sz="1400" i="1" dirty="0"/>
              <a:t>x</a:t>
            </a:r>
            <a:r>
              <a:rPr lang="en-US" sz="1400" i="1" baseline="-25000" dirty="0"/>
              <a:t>1</a:t>
            </a:r>
            <a:r>
              <a:rPr lang="en-US" sz="1400" i="1" dirty="0"/>
              <a:t> P</a:t>
            </a:r>
            <a:r>
              <a:rPr lang="en-US" sz="1400" i="1" baseline="-25000" dirty="0"/>
              <a:t>1</a:t>
            </a:r>
            <a:r>
              <a:rPr lang="en-US" sz="1400" i="1" baseline="30000" dirty="0"/>
              <a:t>o</a:t>
            </a:r>
            <a:r>
              <a:rPr lang="en-US" sz="1400" i="1" dirty="0"/>
              <a:t> + x</a:t>
            </a:r>
            <a:r>
              <a:rPr lang="en-US" sz="1400" i="1" baseline="-25000" dirty="0"/>
              <a:t>2</a:t>
            </a:r>
            <a:r>
              <a:rPr lang="en-US" sz="1400" i="1" dirty="0"/>
              <a:t> P</a:t>
            </a:r>
            <a:r>
              <a:rPr lang="en-US" sz="1400" i="1" baseline="-25000" dirty="0"/>
              <a:t>2</a:t>
            </a:r>
            <a:r>
              <a:rPr lang="en-US" sz="1400" i="1" baseline="30000" dirty="0"/>
              <a:t>o</a:t>
            </a:r>
            <a:endParaRPr lang="el-GR" sz="14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76602-311E-4949-8D30-D1B48851504D}"/>
              </a:ext>
            </a:extLst>
          </p:cNvPr>
          <p:cNvSpPr txBox="1"/>
          <p:nvPr/>
        </p:nvSpPr>
        <p:spPr>
          <a:xfrm>
            <a:off x="-6493" y="4238050"/>
            <a:ext cx="3900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Οι </a:t>
            </a:r>
            <a:r>
              <a:rPr lang="el-GR" sz="2000" b="1" dirty="0"/>
              <a:t>αποκλίσεις από την ιδανικότητα μπορούν να είναι </a:t>
            </a:r>
            <a:r>
              <a:rPr lang="el-GR" sz="2000" dirty="0"/>
              <a:t>τόσο</a:t>
            </a:r>
            <a:r>
              <a:rPr lang="el-GR" sz="2000" b="1" dirty="0"/>
              <a:t> πολύ θετικές </a:t>
            </a:r>
            <a:r>
              <a:rPr lang="el-GR" sz="2000" dirty="0"/>
              <a:t>ώστε να εμφανιστεί ένα </a:t>
            </a:r>
            <a:r>
              <a:rPr lang="el-GR" sz="2000" b="1" dirty="0"/>
              <a:t>μέγιστο</a:t>
            </a:r>
            <a:r>
              <a:rPr lang="en-US" sz="2000" b="1" dirty="0"/>
              <a:t> </a:t>
            </a:r>
            <a:r>
              <a:rPr lang="el-GR" sz="2000" b="1" dirty="0"/>
              <a:t>στην καμπύλη </a:t>
            </a:r>
            <a:r>
              <a:rPr lang="en-US" sz="2000" b="1" dirty="0"/>
              <a:t>P(x</a:t>
            </a:r>
            <a:r>
              <a:rPr lang="en-US" sz="2000" b="1" baseline="-25000" dirty="0"/>
              <a:t>1</a:t>
            </a:r>
            <a:r>
              <a:rPr lang="en-US" sz="2000" b="1" dirty="0"/>
              <a:t>)</a:t>
            </a:r>
            <a:r>
              <a:rPr lang="el-GR" sz="2000" dirty="0"/>
              <a:t>, υπό σταθερό Τ, το οποίο έχει μεγαλύτερη τιμή από την τάση ατμών </a:t>
            </a:r>
            <a:r>
              <a:rPr lang="en-US" sz="2000" dirty="0"/>
              <a:t>P</a:t>
            </a:r>
            <a:r>
              <a:rPr lang="en-US" sz="2000" baseline="-25000" dirty="0"/>
              <a:t>1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l-GR" sz="2000" dirty="0"/>
              <a:t>του </a:t>
            </a:r>
            <a:r>
              <a:rPr lang="el-GR" sz="2000" dirty="0" err="1"/>
              <a:t>πτητικότερου</a:t>
            </a:r>
            <a:r>
              <a:rPr lang="el-GR" sz="2000" dirty="0"/>
              <a:t> συστατικού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C6D855-A97B-47C2-A011-90BE37F5D457}"/>
              </a:ext>
            </a:extLst>
          </p:cNvPr>
          <p:cNvSpPr txBox="1"/>
          <p:nvPr/>
        </p:nvSpPr>
        <p:spPr>
          <a:xfrm>
            <a:off x="159991" y="3522990"/>
            <a:ext cx="3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i="1" dirty="0"/>
              <a:t>αντίστοιχα</a:t>
            </a:r>
            <a:r>
              <a:rPr lang="en-US" sz="1400" i="1" dirty="0"/>
              <a:t>,</a:t>
            </a:r>
            <a:r>
              <a:rPr lang="el-GR" sz="1400" i="1" dirty="0"/>
              <a:t> σε μικρές αρνητικές αποκλίσεις </a:t>
            </a:r>
          </a:p>
          <a:p>
            <a:pPr algn="ctr"/>
            <a:r>
              <a:rPr lang="en-US" sz="1400" i="1" dirty="0"/>
              <a:t>x</a:t>
            </a:r>
            <a:r>
              <a:rPr lang="en-US" sz="1400" i="1" baseline="-25000" dirty="0"/>
              <a:t>1</a:t>
            </a:r>
            <a:r>
              <a:rPr lang="en-US" sz="1400" i="1" dirty="0"/>
              <a:t> P</a:t>
            </a:r>
            <a:r>
              <a:rPr lang="en-US" sz="1400" i="1" baseline="-25000" dirty="0"/>
              <a:t>1</a:t>
            </a:r>
            <a:r>
              <a:rPr lang="en-US" sz="1400" i="1" baseline="30000" dirty="0"/>
              <a:t>o</a:t>
            </a:r>
            <a:r>
              <a:rPr lang="en-US" sz="1400" i="1" dirty="0"/>
              <a:t> + x</a:t>
            </a:r>
            <a:r>
              <a:rPr lang="en-US" sz="1400" i="1" baseline="-25000" dirty="0"/>
              <a:t>2</a:t>
            </a:r>
            <a:r>
              <a:rPr lang="en-US" sz="1400" i="1" dirty="0"/>
              <a:t> P</a:t>
            </a:r>
            <a:r>
              <a:rPr lang="en-US" sz="1400" i="1" baseline="-25000" dirty="0"/>
              <a:t>2</a:t>
            </a:r>
            <a:r>
              <a:rPr lang="en-US" sz="1400" i="1" baseline="30000" dirty="0"/>
              <a:t>o</a:t>
            </a:r>
            <a:r>
              <a:rPr lang="el-GR" sz="1400" i="1" dirty="0"/>
              <a:t> &gt; </a:t>
            </a:r>
            <a:r>
              <a:rPr lang="en-US" sz="1400" i="1" dirty="0"/>
              <a:t>P &gt; P</a:t>
            </a:r>
            <a:r>
              <a:rPr lang="en-US" sz="1400" i="1" baseline="-25000" dirty="0"/>
              <a:t>2</a:t>
            </a:r>
            <a:r>
              <a:rPr lang="en-US" sz="1400" i="1" baseline="30000" dirty="0"/>
              <a:t>o</a:t>
            </a:r>
            <a:endParaRPr lang="el-GR" sz="1400" i="1" dirty="0"/>
          </a:p>
        </p:txBody>
      </p:sp>
      <p:sp>
        <p:nvSpPr>
          <p:cNvPr id="52" name="Ορθογώνιο 51">
            <a:extLst>
              <a:ext uri="{FF2B5EF4-FFF2-40B4-BE49-F238E27FC236}">
                <a16:creationId xmlns:a16="http://schemas.microsoft.com/office/drawing/2014/main" id="{E0BF8794-17DB-402F-9F31-351CF2945D73}"/>
              </a:ext>
            </a:extLst>
          </p:cNvPr>
          <p:cNvSpPr/>
          <p:nvPr/>
        </p:nvSpPr>
        <p:spPr>
          <a:xfrm>
            <a:off x="4554221" y="853156"/>
            <a:ext cx="6882229" cy="4903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216BEB-E219-42EE-94CB-E7BF54C0F0DD}"/>
              </a:ext>
            </a:extLst>
          </p:cNvPr>
          <p:cNvSpPr txBox="1"/>
          <p:nvPr/>
        </p:nvSpPr>
        <p:spPr>
          <a:xfrm>
            <a:off x="11452588" y="151086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C43080-6628-4254-88E6-EE4B2203174B}"/>
              </a:ext>
            </a:extLst>
          </p:cNvPr>
          <p:cNvSpPr txBox="1"/>
          <p:nvPr/>
        </p:nvSpPr>
        <p:spPr>
          <a:xfrm>
            <a:off x="3810323" y="381283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CD0C47-2821-4F38-9FF1-F10D433B215E}"/>
              </a:ext>
            </a:extLst>
          </p:cNvPr>
          <p:cNvSpPr txBox="1"/>
          <p:nvPr/>
        </p:nvSpPr>
        <p:spPr>
          <a:xfrm rot="16200000">
            <a:off x="3817623" y="1002118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1D0851-121B-4365-9546-9102E6A4111A}"/>
              </a:ext>
            </a:extLst>
          </p:cNvPr>
          <p:cNvSpPr txBox="1"/>
          <p:nvPr/>
        </p:nvSpPr>
        <p:spPr>
          <a:xfrm>
            <a:off x="7302244" y="6039180"/>
            <a:ext cx="1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i</a:t>
            </a:r>
            <a:endParaRPr lang="el-GR" sz="3200" i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1C9826-45E2-49BF-86BE-90E6578C4836}"/>
              </a:ext>
            </a:extLst>
          </p:cNvPr>
          <p:cNvSpPr txBox="1"/>
          <p:nvPr/>
        </p:nvSpPr>
        <p:spPr>
          <a:xfrm>
            <a:off x="4178623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5A6E7A-D8D8-4CD0-8AC0-3EA99D5BDA70}"/>
              </a:ext>
            </a:extLst>
          </p:cNvPr>
          <p:cNvSpPr txBox="1"/>
          <p:nvPr/>
        </p:nvSpPr>
        <p:spPr>
          <a:xfrm>
            <a:off x="11068150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9C564-8E98-479D-A1F9-0A4880BB83E8}"/>
              </a:ext>
            </a:extLst>
          </p:cNvPr>
          <p:cNvSpPr txBox="1"/>
          <p:nvPr/>
        </p:nvSpPr>
        <p:spPr>
          <a:xfrm>
            <a:off x="4300497" y="1013400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17474F-F91E-4F31-99DC-2CB824949868}"/>
              </a:ext>
            </a:extLst>
          </p:cNvPr>
          <p:cNvSpPr txBox="1"/>
          <p:nvPr/>
        </p:nvSpPr>
        <p:spPr>
          <a:xfrm>
            <a:off x="3810323" y="546688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B10FC52-ABEB-4303-A139-D8DB0DB6AABE}"/>
              </a:ext>
            </a:extLst>
          </p:cNvPr>
          <p:cNvSpPr txBox="1"/>
          <p:nvPr/>
        </p:nvSpPr>
        <p:spPr>
          <a:xfrm>
            <a:off x="4178623" y="628304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AA7389-CAEC-4D47-AC80-C96136421B9E}"/>
              </a:ext>
            </a:extLst>
          </p:cNvPr>
          <p:cNvSpPr txBox="1"/>
          <p:nvPr/>
        </p:nvSpPr>
        <p:spPr>
          <a:xfrm>
            <a:off x="11068150" y="6283040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cxnSp>
        <p:nvCxnSpPr>
          <p:cNvPr id="85" name="Ευθεία γραμμή σύνδεσης 84">
            <a:extLst>
              <a:ext uri="{FF2B5EF4-FFF2-40B4-BE49-F238E27FC236}">
                <a16:creationId xmlns:a16="http://schemas.microsoft.com/office/drawing/2014/main" id="{1141B627-972C-4464-B8D0-C41A9AF84DB4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4546923" y="1764659"/>
            <a:ext cx="6896825" cy="234056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εία γραμμή σύνδεσης 87">
            <a:extLst>
              <a:ext uri="{FF2B5EF4-FFF2-40B4-BE49-F238E27FC236}">
                <a16:creationId xmlns:a16="http://schemas.microsoft.com/office/drawing/2014/main" id="{86B03AFB-C2F5-4439-82F6-EB55E852EDFB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4546923" y="4105223"/>
            <a:ext cx="6905665" cy="164687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Ευθεία γραμμή σύνδεσης 90">
            <a:extLst>
              <a:ext uri="{FF2B5EF4-FFF2-40B4-BE49-F238E27FC236}">
                <a16:creationId xmlns:a16="http://schemas.microsoft.com/office/drawing/2014/main" id="{40B4A552-2767-46F8-AD70-A5DCBA73D7FB}"/>
              </a:ext>
            </a:extLst>
          </p:cNvPr>
          <p:cNvCxnSpPr>
            <a:cxnSpLocks/>
          </p:cNvCxnSpPr>
          <p:nvPr/>
        </p:nvCxnSpPr>
        <p:spPr>
          <a:xfrm flipV="1">
            <a:off x="4546923" y="1771504"/>
            <a:ext cx="6905665" cy="399390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Ελεύθερη σχεδίαση: Σχήμα 94">
            <a:extLst>
              <a:ext uri="{FF2B5EF4-FFF2-40B4-BE49-F238E27FC236}">
                <a16:creationId xmlns:a16="http://schemas.microsoft.com/office/drawing/2014/main" id="{CAE9CAA5-D822-423A-8BA6-11022BAF605C}"/>
              </a:ext>
            </a:extLst>
          </p:cNvPr>
          <p:cNvSpPr/>
          <p:nvPr/>
        </p:nvSpPr>
        <p:spPr>
          <a:xfrm>
            <a:off x="4597400" y="4114800"/>
            <a:ext cx="6807200" cy="1625600"/>
          </a:xfrm>
          <a:custGeom>
            <a:avLst/>
            <a:gdLst>
              <a:gd name="connsiteX0" fmla="*/ 0 w 6807200"/>
              <a:gd name="connsiteY0" fmla="*/ 0 h 1625600"/>
              <a:gd name="connsiteX1" fmla="*/ 2578100 w 6807200"/>
              <a:gd name="connsiteY1" fmla="*/ 469900 h 1625600"/>
              <a:gd name="connsiteX2" fmla="*/ 4851400 w 6807200"/>
              <a:gd name="connsiteY2" fmla="*/ 406400 h 1625600"/>
              <a:gd name="connsiteX3" fmla="*/ 6807200 w 6807200"/>
              <a:gd name="connsiteY3" fmla="*/ 1625600 h 1625600"/>
              <a:gd name="connsiteX0" fmla="*/ 0 w 6807200"/>
              <a:gd name="connsiteY0" fmla="*/ 0 h 1625600"/>
              <a:gd name="connsiteX1" fmla="*/ 2578100 w 6807200"/>
              <a:gd name="connsiteY1" fmla="*/ 469900 h 1625600"/>
              <a:gd name="connsiteX2" fmla="*/ 5280025 w 6807200"/>
              <a:gd name="connsiteY2" fmla="*/ 568325 h 1625600"/>
              <a:gd name="connsiteX3" fmla="*/ 6807200 w 68072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7200" h="1625600">
                <a:moveTo>
                  <a:pt x="0" y="0"/>
                </a:moveTo>
                <a:cubicBezTo>
                  <a:pt x="884766" y="201083"/>
                  <a:pt x="1698096" y="375179"/>
                  <a:pt x="2578100" y="469900"/>
                </a:cubicBezTo>
                <a:cubicBezTo>
                  <a:pt x="3458104" y="564621"/>
                  <a:pt x="4575175" y="375708"/>
                  <a:pt x="5280025" y="568325"/>
                </a:cubicBezTo>
                <a:cubicBezTo>
                  <a:pt x="5984875" y="760942"/>
                  <a:pt x="6181725" y="1112308"/>
                  <a:pt x="6807200" y="16256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Ελεύθερη σχεδίαση: Σχήμα 95">
            <a:extLst>
              <a:ext uri="{FF2B5EF4-FFF2-40B4-BE49-F238E27FC236}">
                <a16:creationId xmlns:a16="http://schemas.microsoft.com/office/drawing/2014/main" id="{D8B92358-E529-4C4E-9A2E-23648FDB991F}"/>
              </a:ext>
            </a:extLst>
          </p:cNvPr>
          <p:cNvSpPr/>
          <p:nvPr/>
        </p:nvSpPr>
        <p:spPr>
          <a:xfrm>
            <a:off x="4572001" y="1768892"/>
            <a:ext cx="6860266" cy="3971508"/>
          </a:xfrm>
          <a:custGeom>
            <a:avLst/>
            <a:gdLst>
              <a:gd name="connsiteX0" fmla="*/ 30737 w 6850637"/>
              <a:gd name="connsiteY0" fmla="*/ 3911600 h 3911600"/>
              <a:gd name="connsiteX1" fmla="*/ 691137 w 6850637"/>
              <a:gd name="connsiteY1" fmla="*/ 2768600 h 3911600"/>
              <a:gd name="connsiteX2" fmla="*/ 4691637 w 6850637"/>
              <a:gd name="connsiteY2" fmla="*/ 1143000 h 3911600"/>
              <a:gd name="connsiteX3" fmla="*/ 6850637 w 6850637"/>
              <a:gd name="connsiteY3" fmla="*/ 0 h 3911600"/>
              <a:gd name="connsiteX0" fmla="*/ 0 w 6819900"/>
              <a:gd name="connsiteY0" fmla="*/ 3911600 h 3911600"/>
              <a:gd name="connsiteX1" fmla="*/ 660400 w 6819900"/>
              <a:gd name="connsiteY1" fmla="*/ 2768600 h 3911600"/>
              <a:gd name="connsiteX2" fmla="*/ 4660900 w 6819900"/>
              <a:gd name="connsiteY2" fmla="*/ 1143000 h 3911600"/>
              <a:gd name="connsiteX3" fmla="*/ 6819900 w 6819900"/>
              <a:gd name="connsiteY3" fmla="*/ 0 h 3911600"/>
              <a:gd name="connsiteX0" fmla="*/ 0 w 6819900"/>
              <a:gd name="connsiteY0" fmla="*/ 3911600 h 3911600"/>
              <a:gd name="connsiteX1" fmla="*/ 660400 w 6819900"/>
              <a:gd name="connsiteY1" fmla="*/ 2768600 h 3911600"/>
              <a:gd name="connsiteX2" fmla="*/ 4660900 w 6819900"/>
              <a:gd name="connsiteY2" fmla="*/ 1143000 h 3911600"/>
              <a:gd name="connsiteX3" fmla="*/ 6819900 w 6819900"/>
              <a:gd name="connsiteY3" fmla="*/ 0 h 3911600"/>
              <a:gd name="connsiteX0" fmla="*/ 0 w 6819900"/>
              <a:gd name="connsiteY0" fmla="*/ 3911600 h 3911600"/>
              <a:gd name="connsiteX1" fmla="*/ 936625 w 6819900"/>
              <a:gd name="connsiteY1" fmla="*/ 2635250 h 3911600"/>
              <a:gd name="connsiteX2" fmla="*/ 4660900 w 6819900"/>
              <a:gd name="connsiteY2" fmla="*/ 1143000 h 3911600"/>
              <a:gd name="connsiteX3" fmla="*/ 6819900 w 6819900"/>
              <a:gd name="connsiteY3" fmla="*/ 0 h 3911600"/>
              <a:gd name="connsiteX0" fmla="*/ 0 w 6819900"/>
              <a:gd name="connsiteY0" fmla="*/ 3911600 h 3911600"/>
              <a:gd name="connsiteX1" fmla="*/ 936625 w 6819900"/>
              <a:gd name="connsiteY1" fmla="*/ 2635250 h 3911600"/>
              <a:gd name="connsiteX2" fmla="*/ 4660900 w 6819900"/>
              <a:gd name="connsiteY2" fmla="*/ 1143000 h 3911600"/>
              <a:gd name="connsiteX3" fmla="*/ 6819900 w 6819900"/>
              <a:gd name="connsiteY3" fmla="*/ 0 h 3911600"/>
              <a:gd name="connsiteX0" fmla="*/ 0 w 6794743"/>
              <a:gd name="connsiteY0" fmla="*/ 3905356 h 3905356"/>
              <a:gd name="connsiteX1" fmla="*/ 936625 w 6794743"/>
              <a:gd name="connsiteY1" fmla="*/ 2629006 h 3905356"/>
              <a:gd name="connsiteX2" fmla="*/ 4660900 w 6794743"/>
              <a:gd name="connsiteY2" fmla="*/ 1136756 h 3905356"/>
              <a:gd name="connsiteX3" fmla="*/ 6794743 w 6794743"/>
              <a:gd name="connsiteY3" fmla="*/ 0 h 39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743" h="3905356">
                <a:moveTo>
                  <a:pt x="0" y="3905356"/>
                </a:moveTo>
                <a:cubicBezTo>
                  <a:pt x="37041" y="3555047"/>
                  <a:pt x="245533" y="3090439"/>
                  <a:pt x="936625" y="2629006"/>
                </a:cubicBezTo>
                <a:cubicBezTo>
                  <a:pt x="1627717" y="2167573"/>
                  <a:pt x="3634317" y="1598189"/>
                  <a:pt x="4660900" y="1136756"/>
                </a:cubicBezTo>
                <a:cubicBezTo>
                  <a:pt x="5687483" y="675323"/>
                  <a:pt x="6228534" y="340783"/>
                  <a:pt x="679474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F6984C0-B20D-401C-B6D2-7A2D88FC033C}"/>
              </a:ext>
            </a:extLst>
          </p:cNvPr>
          <p:cNvSpPr txBox="1"/>
          <p:nvPr/>
        </p:nvSpPr>
        <p:spPr>
          <a:xfrm>
            <a:off x="8634563" y="109202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FF4153E-B52D-476F-AE7F-F8F0BF8E497A}"/>
              </a:ext>
            </a:extLst>
          </p:cNvPr>
          <p:cNvSpPr txBox="1"/>
          <p:nvPr/>
        </p:nvSpPr>
        <p:spPr>
          <a:xfrm>
            <a:off x="6615263" y="4577489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P</a:t>
            </a:r>
            <a:r>
              <a:rPr lang="en-US" sz="3200" i="1" baseline="-25000" dirty="0"/>
              <a:t>2</a:t>
            </a:r>
            <a:endParaRPr lang="el-GR" sz="3200" i="1" baseline="-25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6C134A-1827-41BF-997B-992B7B4C7FCC}"/>
              </a:ext>
            </a:extLst>
          </p:cNvPr>
          <p:cNvSpPr txBox="1"/>
          <p:nvPr/>
        </p:nvSpPr>
        <p:spPr>
          <a:xfrm>
            <a:off x="10248969" y="238223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94" name="Ελεύθερη σχεδίαση: Σχήμα 93">
            <a:extLst>
              <a:ext uri="{FF2B5EF4-FFF2-40B4-BE49-F238E27FC236}">
                <a16:creationId xmlns:a16="http://schemas.microsoft.com/office/drawing/2014/main" id="{F32CF13C-E55C-4F78-AF42-F75062B18DE9}"/>
              </a:ext>
            </a:extLst>
          </p:cNvPr>
          <p:cNvSpPr/>
          <p:nvPr/>
        </p:nvSpPr>
        <p:spPr>
          <a:xfrm>
            <a:off x="4559300" y="1057897"/>
            <a:ext cx="6870700" cy="3031504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3031504">
                <a:moveTo>
                  <a:pt x="0" y="3031504"/>
                </a:moveTo>
                <a:cubicBezTo>
                  <a:pt x="1503891" y="1745629"/>
                  <a:pt x="2664883" y="535954"/>
                  <a:pt x="3810000" y="148604"/>
                </a:cubicBezTo>
                <a:cubicBezTo>
                  <a:pt x="4955117" y="-238746"/>
                  <a:pt x="6084358" y="196229"/>
                  <a:pt x="6870700" y="70740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2" name="Ευθεία γραμμή σύνδεσης 101">
            <a:extLst>
              <a:ext uri="{FF2B5EF4-FFF2-40B4-BE49-F238E27FC236}">
                <a16:creationId xmlns:a16="http://schemas.microsoft.com/office/drawing/2014/main" id="{F3FBBBEC-95F8-4DC4-B6A7-6497BD541315}"/>
              </a:ext>
            </a:extLst>
          </p:cNvPr>
          <p:cNvCxnSpPr>
            <a:cxnSpLocks/>
          </p:cNvCxnSpPr>
          <p:nvPr/>
        </p:nvCxnSpPr>
        <p:spPr>
          <a:xfrm flipV="1">
            <a:off x="9245601" y="1066800"/>
            <a:ext cx="12699" cy="46831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9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63FF3-FAFD-4E8E-8078-8C7C3DDA4005}"/>
              </a:ext>
            </a:extLst>
          </p:cNvPr>
          <p:cNvSpPr txBox="1"/>
          <p:nvPr/>
        </p:nvSpPr>
        <p:spPr>
          <a:xfrm>
            <a:off x="781998" y="169218"/>
            <a:ext cx="114100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300"/>
              </a:spcAft>
              <a:tabLst>
                <a:tab pos="540385" algn="l"/>
                <a:tab pos="1260475" algn="l"/>
              </a:tabLs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ΣΥΝΘΗΚΕΣ ΕΜΦΑΝΙΣΗΣ ΑΖΕΟΤΡΟΠΟΥ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503CF-EFC6-481D-B9D8-F7D33044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" y="169650"/>
            <a:ext cx="460800" cy="4608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8032F68-649D-4747-95F4-D966965FD8A1}"/>
              </a:ext>
            </a:extLst>
          </p:cNvPr>
          <p:cNvSpPr/>
          <p:nvPr/>
        </p:nvSpPr>
        <p:spPr>
          <a:xfrm>
            <a:off x="1" y="169218"/>
            <a:ext cx="23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76602-311E-4949-8D30-D1B48851504D}"/>
              </a:ext>
            </a:extLst>
          </p:cNvPr>
          <p:cNvSpPr txBox="1"/>
          <p:nvPr/>
        </p:nvSpPr>
        <p:spPr>
          <a:xfrm>
            <a:off x="-6493" y="1818234"/>
            <a:ext cx="3816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Η καμπύλη </a:t>
            </a:r>
            <a:r>
              <a:rPr lang="en-US" sz="2400" i="1" dirty="0"/>
              <a:t>P(y</a:t>
            </a:r>
            <a:r>
              <a:rPr lang="en-US" sz="2400" i="1" baseline="-25000" dirty="0"/>
              <a:t>1</a:t>
            </a:r>
            <a:r>
              <a:rPr lang="en-US" sz="2400" i="1" dirty="0"/>
              <a:t>) </a:t>
            </a:r>
            <a:r>
              <a:rPr lang="el-GR" sz="2400" dirty="0"/>
              <a:t>θα εμφανίζει επίσης μέγιστο στην ίδια σύσταση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Οι καμπύλες </a:t>
            </a:r>
            <a:r>
              <a:rPr lang="en-US" sz="2400" i="1" dirty="0"/>
              <a:t>P(x</a:t>
            </a:r>
            <a:r>
              <a:rPr lang="en-US" sz="2400" i="1" baseline="-25000" dirty="0"/>
              <a:t>1</a:t>
            </a:r>
            <a:r>
              <a:rPr lang="en-US" sz="2400" i="1" dirty="0"/>
              <a:t>) </a:t>
            </a:r>
            <a:r>
              <a:rPr lang="el-GR" sz="2400" dirty="0"/>
              <a:t>και </a:t>
            </a:r>
            <a:r>
              <a:rPr lang="en-US" sz="2400" i="1" dirty="0"/>
              <a:t>P(y</a:t>
            </a:r>
            <a:r>
              <a:rPr lang="en-US" sz="2400" i="1" baseline="-25000" dirty="0"/>
              <a:t>1</a:t>
            </a:r>
            <a:r>
              <a:rPr lang="en-US" sz="2400" i="1" dirty="0"/>
              <a:t>) </a:t>
            </a:r>
            <a:r>
              <a:rPr lang="el-GR" sz="2400" dirty="0"/>
              <a:t>θα εφάπτονται στο σημείο του μεγίστου και επομένως 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= y</a:t>
            </a:r>
            <a:r>
              <a:rPr lang="en-US" sz="2400" baseline="-25000" dirty="0"/>
              <a:t>1</a:t>
            </a:r>
            <a:endParaRPr lang="el-GR" sz="2400" dirty="0"/>
          </a:p>
        </p:txBody>
      </p:sp>
      <p:sp>
        <p:nvSpPr>
          <p:cNvPr id="52" name="Ορθογώνιο 51">
            <a:extLst>
              <a:ext uri="{FF2B5EF4-FFF2-40B4-BE49-F238E27FC236}">
                <a16:creationId xmlns:a16="http://schemas.microsoft.com/office/drawing/2014/main" id="{E0BF8794-17DB-402F-9F31-351CF2945D73}"/>
              </a:ext>
            </a:extLst>
          </p:cNvPr>
          <p:cNvSpPr/>
          <p:nvPr/>
        </p:nvSpPr>
        <p:spPr>
          <a:xfrm>
            <a:off x="4554221" y="853156"/>
            <a:ext cx="6882229" cy="4903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216BEB-E219-42EE-94CB-E7BF54C0F0DD}"/>
              </a:ext>
            </a:extLst>
          </p:cNvPr>
          <p:cNvSpPr txBox="1"/>
          <p:nvPr/>
        </p:nvSpPr>
        <p:spPr>
          <a:xfrm>
            <a:off x="11452588" y="151086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C43080-6628-4254-88E6-EE4B2203174B}"/>
              </a:ext>
            </a:extLst>
          </p:cNvPr>
          <p:cNvSpPr txBox="1"/>
          <p:nvPr/>
        </p:nvSpPr>
        <p:spPr>
          <a:xfrm>
            <a:off x="3810323" y="3812835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r>
              <a:rPr lang="el-GR" sz="3200" i="1" baseline="-25000" dirty="0"/>
              <a:t>2</a:t>
            </a:r>
            <a:r>
              <a:rPr lang="en-US" sz="3200" i="1" baseline="30000" dirty="0"/>
              <a:t>o</a:t>
            </a:r>
            <a:endParaRPr lang="el-GR" sz="3200" i="1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CD0C47-2821-4F38-9FF1-F10D433B215E}"/>
              </a:ext>
            </a:extLst>
          </p:cNvPr>
          <p:cNvSpPr txBox="1"/>
          <p:nvPr/>
        </p:nvSpPr>
        <p:spPr>
          <a:xfrm rot="16200000">
            <a:off x="3817623" y="1002118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</a:t>
            </a:r>
            <a:endParaRPr lang="el-GR" sz="3200" i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1D0851-121B-4365-9546-9102E6A4111A}"/>
              </a:ext>
            </a:extLst>
          </p:cNvPr>
          <p:cNvSpPr txBox="1"/>
          <p:nvPr/>
        </p:nvSpPr>
        <p:spPr>
          <a:xfrm>
            <a:off x="6707669" y="5797156"/>
            <a:ext cx="13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endParaRPr lang="el-GR" sz="3200" i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1C9826-45E2-49BF-86BE-90E6578C4836}"/>
              </a:ext>
            </a:extLst>
          </p:cNvPr>
          <p:cNvSpPr txBox="1"/>
          <p:nvPr/>
        </p:nvSpPr>
        <p:spPr>
          <a:xfrm>
            <a:off x="4178623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5A6E7A-D8D8-4CD0-8AC0-3EA99D5BDA70}"/>
              </a:ext>
            </a:extLst>
          </p:cNvPr>
          <p:cNvSpPr txBox="1"/>
          <p:nvPr/>
        </p:nvSpPr>
        <p:spPr>
          <a:xfrm>
            <a:off x="11068150" y="5797156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1</a:t>
            </a:r>
            <a:endParaRPr lang="el-GR" sz="3200" i="1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9C564-8E98-479D-A1F9-0A4880BB83E8}"/>
              </a:ext>
            </a:extLst>
          </p:cNvPr>
          <p:cNvSpPr txBox="1"/>
          <p:nvPr/>
        </p:nvSpPr>
        <p:spPr>
          <a:xfrm>
            <a:off x="4355002" y="900621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 = </a:t>
            </a:r>
            <a:r>
              <a:rPr lang="el-GR" sz="2400" i="1" dirty="0" err="1"/>
              <a:t>σταθ</a:t>
            </a:r>
            <a:r>
              <a:rPr lang="el-GR" sz="2400" i="1" dirty="0"/>
              <a:t>.</a:t>
            </a:r>
            <a:endParaRPr lang="el-GR" sz="2400" i="1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17474F-F91E-4F31-99DC-2CB824949868}"/>
              </a:ext>
            </a:extLst>
          </p:cNvPr>
          <p:cNvSpPr txBox="1"/>
          <p:nvPr/>
        </p:nvSpPr>
        <p:spPr>
          <a:xfrm>
            <a:off x="3810323" y="5466882"/>
            <a:ext cx="7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0</a:t>
            </a:r>
            <a:endParaRPr lang="el-GR" sz="3200" i="1" baseline="-25000" dirty="0"/>
          </a:p>
        </p:txBody>
      </p:sp>
      <p:sp>
        <p:nvSpPr>
          <p:cNvPr id="94" name="Ελεύθερη σχεδίαση: Σχήμα 93">
            <a:extLst>
              <a:ext uri="{FF2B5EF4-FFF2-40B4-BE49-F238E27FC236}">
                <a16:creationId xmlns:a16="http://schemas.microsoft.com/office/drawing/2014/main" id="{F32CF13C-E55C-4F78-AF42-F75062B18DE9}"/>
              </a:ext>
            </a:extLst>
          </p:cNvPr>
          <p:cNvSpPr/>
          <p:nvPr/>
        </p:nvSpPr>
        <p:spPr>
          <a:xfrm>
            <a:off x="4559300" y="1057897"/>
            <a:ext cx="6870700" cy="3031504"/>
          </a:xfrm>
          <a:custGeom>
            <a:avLst/>
            <a:gdLst>
              <a:gd name="connsiteX0" fmla="*/ 0 w 6870700"/>
              <a:gd name="connsiteY0" fmla="*/ 3095215 h 3095215"/>
              <a:gd name="connsiteX1" fmla="*/ 4152900 w 6870700"/>
              <a:gd name="connsiteY1" fmla="*/ 136115 h 3095215"/>
              <a:gd name="connsiteX2" fmla="*/ 6870700 w 6870700"/>
              <a:gd name="connsiteY2" fmla="*/ 771115 h 3095215"/>
              <a:gd name="connsiteX0" fmla="*/ 0 w 6870700"/>
              <a:gd name="connsiteY0" fmla="*/ 3031504 h 3031504"/>
              <a:gd name="connsiteX1" fmla="*/ 3810000 w 6870700"/>
              <a:gd name="connsiteY1" fmla="*/ 148604 h 3031504"/>
              <a:gd name="connsiteX2" fmla="*/ 6870700 w 6870700"/>
              <a:gd name="connsiteY2" fmla="*/ 707404 h 30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700" h="3031504">
                <a:moveTo>
                  <a:pt x="0" y="3031504"/>
                </a:moveTo>
                <a:cubicBezTo>
                  <a:pt x="1503891" y="1745629"/>
                  <a:pt x="2664883" y="535954"/>
                  <a:pt x="3810000" y="148604"/>
                </a:cubicBezTo>
                <a:cubicBezTo>
                  <a:pt x="4955117" y="-238746"/>
                  <a:pt x="6084358" y="196229"/>
                  <a:pt x="6870700" y="70740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2" name="Ευθεία γραμμή σύνδεσης 101">
            <a:extLst>
              <a:ext uri="{FF2B5EF4-FFF2-40B4-BE49-F238E27FC236}">
                <a16:creationId xmlns:a16="http://schemas.microsoft.com/office/drawing/2014/main" id="{F3FBBBEC-95F8-4DC4-B6A7-6497BD541315}"/>
              </a:ext>
            </a:extLst>
          </p:cNvPr>
          <p:cNvCxnSpPr>
            <a:cxnSpLocks/>
          </p:cNvCxnSpPr>
          <p:nvPr/>
        </p:nvCxnSpPr>
        <p:spPr>
          <a:xfrm flipV="1">
            <a:off x="9197976" y="1066800"/>
            <a:ext cx="12699" cy="468317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Ελεύθερη σχεδίαση: Σχήμα 1">
            <a:extLst>
              <a:ext uri="{FF2B5EF4-FFF2-40B4-BE49-F238E27FC236}">
                <a16:creationId xmlns:a16="http://schemas.microsoft.com/office/drawing/2014/main" id="{8775A050-EBC5-4A18-94CC-FC538C216879}"/>
              </a:ext>
            </a:extLst>
          </p:cNvPr>
          <p:cNvSpPr/>
          <p:nvPr/>
        </p:nvSpPr>
        <p:spPr>
          <a:xfrm>
            <a:off x="4572000" y="1066465"/>
            <a:ext cx="6867525" cy="3029285"/>
          </a:xfrm>
          <a:custGeom>
            <a:avLst/>
            <a:gdLst>
              <a:gd name="connsiteX0" fmla="*/ 0 w 6867525"/>
              <a:gd name="connsiteY0" fmla="*/ 3040701 h 3040701"/>
              <a:gd name="connsiteX1" fmla="*/ 2552700 w 6867525"/>
              <a:gd name="connsiteY1" fmla="*/ 1935801 h 3040701"/>
              <a:gd name="connsiteX2" fmla="*/ 4124325 w 6867525"/>
              <a:gd name="connsiteY2" fmla="*/ 335601 h 3040701"/>
              <a:gd name="connsiteX3" fmla="*/ 4676775 w 6867525"/>
              <a:gd name="connsiteY3" fmla="*/ 11751 h 3040701"/>
              <a:gd name="connsiteX4" fmla="*/ 5495925 w 6867525"/>
              <a:gd name="connsiteY4" fmla="*/ 564201 h 3040701"/>
              <a:gd name="connsiteX5" fmla="*/ 6867525 w 6867525"/>
              <a:gd name="connsiteY5" fmla="*/ 726126 h 3040701"/>
              <a:gd name="connsiteX0" fmla="*/ 0 w 6867525"/>
              <a:gd name="connsiteY0" fmla="*/ 3029285 h 3029285"/>
              <a:gd name="connsiteX1" fmla="*/ 2552700 w 6867525"/>
              <a:gd name="connsiteY1" fmla="*/ 1924385 h 3029285"/>
              <a:gd name="connsiteX2" fmla="*/ 4124325 w 6867525"/>
              <a:gd name="connsiteY2" fmla="*/ 324185 h 3029285"/>
              <a:gd name="connsiteX3" fmla="*/ 4676775 w 6867525"/>
              <a:gd name="connsiteY3" fmla="*/ 335 h 3029285"/>
              <a:gd name="connsiteX4" fmla="*/ 5495925 w 6867525"/>
              <a:gd name="connsiteY4" fmla="*/ 552785 h 3029285"/>
              <a:gd name="connsiteX5" fmla="*/ 6867525 w 6867525"/>
              <a:gd name="connsiteY5" fmla="*/ 714710 h 302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525" h="3029285">
                <a:moveTo>
                  <a:pt x="0" y="3029285"/>
                </a:moveTo>
                <a:cubicBezTo>
                  <a:pt x="932656" y="2702260"/>
                  <a:pt x="1865313" y="2375235"/>
                  <a:pt x="2552700" y="1924385"/>
                </a:cubicBezTo>
                <a:cubicBezTo>
                  <a:pt x="3240087" y="1473535"/>
                  <a:pt x="3770313" y="644860"/>
                  <a:pt x="4124325" y="324185"/>
                </a:cubicBezTo>
                <a:cubicBezTo>
                  <a:pt x="4478338" y="3510"/>
                  <a:pt x="4419600" y="14623"/>
                  <a:pt x="4676775" y="335"/>
                </a:cubicBezTo>
                <a:cubicBezTo>
                  <a:pt x="4933950" y="-13953"/>
                  <a:pt x="5130800" y="433722"/>
                  <a:pt x="5495925" y="552785"/>
                </a:cubicBezTo>
                <a:cubicBezTo>
                  <a:pt x="5861050" y="671847"/>
                  <a:pt x="6364287" y="693278"/>
                  <a:pt x="6867525" y="71471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18BBC-B91F-4D20-97BA-7F048008F2B4}"/>
              </a:ext>
            </a:extLst>
          </p:cNvPr>
          <p:cNvSpPr txBox="1"/>
          <p:nvPr/>
        </p:nvSpPr>
        <p:spPr>
          <a:xfrm>
            <a:off x="6230587" y="3627736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ΑΤΜΟΣ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215C07-C3AD-467E-99EE-5DA59B3EA5E6}"/>
              </a:ext>
            </a:extLst>
          </p:cNvPr>
          <p:cNvSpPr txBox="1"/>
          <p:nvPr/>
        </p:nvSpPr>
        <p:spPr>
          <a:xfrm>
            <a:off x="5825638" y="1166079"/>
            <a:ext cx="17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ΥΓΡΟ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3F410F-1F4E-40E0-B46D-776C7A1CEB98}"/>
              </a:ext>
            </a:extLst>
          </p:cNvPr>
          <p:cNvSpPr txBox="1"/>
          <p:nvPr/>
        </p:nvSpPr>
        <p:spPr>
          <a:xfrm>
            <a:off x="5934360" y="2621130"/>
            <a:ext cx="176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ΥΓΡΟ</a:t>
            </a:r>
            <a:r>
              <a:rPr lang="en-US" sz="1200" b="1" dirty="0"/>
              <a:t> + </a:t>
            </a:r>
            <a:r>
              <a:rPr lang="el-GR" sz="1200" b="1" dirty="0"/>
              <a:t>ΑΤΜΟΣ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DA79B-7762-4621-B704-C65CC6226A12}"/>
              </a:ext>
            </a:extLst>
          </p:cNvPr>
          <p:cNvSpPr txBox="1"/>
          <p:nvPr/>
        </p:nvSpPr>
        <p:spPr>
          <a:xfrm>
            <a:off x="8353425" y="5797156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az</a:t>
            </a:r>
            <a:r>
              <a:rPr lang="en-US" sz="3200" i="1" dirty="0"/>
              <a:t>, y</a:t>
            </a:r>
            <a:r>
              <a:rPr lang="en-US" sz="3200" i="1" baseline="-25000" dirty="0"/>
              <a:t>1</a:t>
            </a:r>
            <a:r>
              <a:rPr lang="en-US" sz="3200" i="1" baseline="30000" dirty="0"/>
              <a:t>az</a:t>
            </a:r>
            <a:endParaRPr lang="el-GR" sz="3200" i="1" baseline="30000" dirty="0"/>
          </a:p>
        </p:txBody>
      </p:sp>
    </p:spTree>
    <p:extLst>
      <p:ext uri="{BB962C8B-B14F-4D97-AF65-F5344CB8AC3E}">
        <p14:creationId xmlns:p14="http://schemas.microsoft.com/office/powerpoint/2010/main" val="26236299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2941</Words>
  <Application>Microsoft Office PowerPoint</Application>
  <PresentationFormat>Ευρεία οθόνη</PresentationFormat>
  <Paragraphs>537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120</cp:revision>
  <dcterms:created xsi:type="dcterms:W3CDTF">2020-10-02T05:49:03Z</dcterms:created>
  <dcterms:modified xsi:type="dcterms:W3CDTF">2020-10-09T11:37:28Z</dcterms:modified>
</cp:coreProperties>
</file>