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1" r:id="rId4"/>
    <p:sldId id="280" r:id="rId5"/>
    <p:sldId id="283" r:id="rId6"/>
    <p:sldId id="286" r:id="rId7"/>
    <p:sldId id="287" r:id="rId8"/>
    <p:sldId id="28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4"/>
  </p:normalViewPr>
  <p:slideViewPr>
    <p:cSldViewPr>
      <p:cViewPr varScale="1">
        <p:scale>
          <a:sx n="81" d="100"/>
          <a:sy n="81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B78F1-E233-4AB4-BF4A-6B112AD9EC03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C30BC-8642-45CD-B33C-7E76FA3A271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66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30BC-8642-45CD-B33C-7E76FA3A271E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27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30BC-8642-45CD-B33C-7E76FA3A271E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019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644-5C28-4522-887F-F0E48BE192DF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0710-A9EC-4EC1-9CF9-1505396A0137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A82-942E-43B5-99E7-CE933D7E858F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B3A2-3A75-4E7B-A113-77C29DA7A7B1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0540-B3BB-40A5-8524-99FFD6CFD7D1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7294-444D-4E2C-A90C-79652A8A3DDD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9871-9ECB-4654-B53B-4445CD8F4DC8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F88-DDAE-4937-B147-0F6800161B75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DC62-C4CF-4DCC-81D2-A31551A186B8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9FBB-05A6-471E-8227-A088F429CAB1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A9E1-C8B0-41C9-ADF4-47FB9217D4C0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F7D0-B913-4EDD-8EA9-FA0D0723994D}" type="datetime1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Research Unit of Advanced, Composite, Nano Materials &amp; Nanotechnology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6300192" y="-27384"/>
            <a:ext cx="2843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Ερευνητική Μονάδα Προηγμένων, Σύνθετων, ΝάνοΥλικών και Νανοτεχνολογίας</a:t>
            </a:r>
          </a:p>
          <a:p>
            <a:pPr algn="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R-NanoLab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1" name="Picture 17" descr="http://www.chemeng.ntua.gr/themes/fixed/images/logo_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589240"/>
            <a:ext cx="3888432" cy="464311"/>
          </a:xfrm>
          <a:prstGeom prst="rect">
            <a:avLst/>
          </a:prstGeom>
          <a:noFill/>
        </p:spPr>
      </p:pic>
      <p:pic>
        <p:nvPicPr>
          <p:cNvPr id="1043" name="Picture 19" descr="http://nanolab.chemeng.ntua.gr/user_files/source/test_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27562" t="7700" r="29914" b="76200"/>
          <a:stretch>
            <a:fillRect/>
          </a:stretch>
        </p:blipFill>
        <p:spPr bwMode="auto">
          <a:xfrm>
            <a:off x="0" y="0"/>
            <a:ext cx="60841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- Ορθογώνιο"/>
          <p:cNvSpPr/>
          <p:nvPr/>
        </p:nvSpPr>
        <p:spPr>
          <a:xfrm>
            <a:off x="827584" y="889556"/>
            <a:ext cx="758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l-G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ΔΠΜΣ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Επιστήμη και Τεχνολογία των Υλικών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9872" y="1412776"/>
            <a:ext cx="2485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800" b="1" i="1" dirty="0">
                <a:latin typeface="Times New Roman" pitchFamily="18" charset="0"/>
                <a:cs typeface="Times New Roman" pitchFamily="18" charset="0"/>
              </a:rPr>
              <a:t>Εμβιομηχανική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9BE652-A7D1-4464-9D6B-F436F3CCB64A}"/>
              </a:ext>
            </a:extLst>
          </p:cNvPr>
          <p:cNvGrpSpPr/>
          <p:nvPr/>
        </p:nvGrpSpPr>
        <p:grpSpPr>
          <a:xfrm>
            <a:off x="3851920" y="2060848"/>
            <a:ext cx="5205722" cy="1848350"/>
            <a:chOff x="4434472" y="2297364"/>
            <a:chExt cx="4689188" cy="1848350"/>
          </a:xfrm>
        </p:grpSpPr>
        <p:sp>
          <p:nvSpPr>
            <p:cNvPr id="13" name="Rectangle 12"/>
            <p:cNvSpPr/>
            <p:nvPr/>
          </p:nvSpPr>
          <p:spPr>
            <a:xfrm>
              <a:off x="4781741" y="3776382"/>
              <a:ext cx="39946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e-mail: charitidis@chemeng.ntua.gr</a:t>
              </a:r>
              <a:endParaRPr lang="el-G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434472" y="2297364"/>
              <a:ext cx="46891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K.A. X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αριτίδης</a:t>
              </a:r>
            </a:p>
            <a:p>
              <a:pPr algn="ctr">
                <a:tabLst>
                  <a:tab pos="1196975" algn="l"/>
                </a:tabLst>
              </a:pPr>
              <a:r>
                <a:rPr lang="el-GR" sz="1400" b="1" dirty="0">
                  <a:latin typeface="Times New Roman" pitchFamily="18" charset="0"/>
                  <a:cs typeface="Times New Roman" pitchFamily="18" charset="0"/>
                </a:rPr>
                <a:t>Καθηγητής</a:t>
              </a:r>
            </a:p>
            <a:p>
              <a:pPr algn="ctr">
                <a:tabLst>
                  <a:tab pos="1196975" algn="l"/>
                </a:tabLst>
              </a:pPr>
              <a:r>
                <a:rPr lang="el-GR" sz="14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R-</a:t>
              </a:r>
              <a:r>
                <a:rPr lang="en-US" sz="1400" b="1" dirty="0" err="1">
                  <a:latin typeface="Times New Roman" pitchFamily="18" charset="0"/>
                  <a:cs typeface="Times New Roman" pitchFamily="18" charset="0"/>
                </a:rPr>
                <a:t>NanoLab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,  </a:t>
              </a:r>
              <a:r>
                <a:rPr lang="el-GR" sz="1400" b="1" dirty="0">
                  <a:latin typeface="Times New Roman" pitchFamily="18" charset="0"/>
                  <a:cs typeface="Times New Roman" pitchFamily="18" charset="0"/>
                </a:rPr>
                <a:t>Ερευνητική Μονάδα Προηγμένων, Σύνθετων, Νάνο Υλικών και </a:t>
              </a:r>
              <a:r>
                <a:rPr lang="el-GR" sz="1400" b="1" dirty="0" err="1">
                  <a:latin typeface="Times New Roman" pitchFamily="18" charset="0"/>
                  <a:cs typeface="Times New Roman" pitchFamily="18" charset="0"/>
                </a:rPr>
                <a:t>Νανοτεχνολογίας</a:t>
              </a:r>
              <a:r>
                <a:rPr lang="el-GR" sz="14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l-GR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l-GR" sz="1400" b="1" dirty="0">
                  <a:latin typeface="Times New Roman" pitchFamily="18" charset="0"/>
                  <a:cs typeface="Times New Roman" pitchFamily="18" charset="0"/>
                </a:rPr>
                <a:t>Σχολή Χημικών Μηχανικών</a:t>
              </a:r>
              <a:r>
                <a:rPr lang="en-GB" sz="1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E.</a:t>
              </a:r>
              <a:r>
                <a:rPr lang="el-GR" sz="1400" b="1" dirty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l-GR" sz="1400" b="1" dirty="0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l-G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BDD2856-4D84-439D-8315-DC5360871EF5}"/>
              </a:ext>
            </a:extLst>
          </p:cNvPr>
          <p:cNvSpPr txBox="1"/>
          <p:nvPr/>
        </p:nvSpPr>
        <p:spPr>
          <a:xfrm>
            <a:off x="86358" y="3389364"/>
            <a:ext cx="3835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Συνεργάτες: </a:t>
            </a: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νη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Καβέτσου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Γιώργος Κωνσταντόπουλος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MSc,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ΥΔ</a:t>
            </a: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Κωνσταντίνος Ζαφείρης,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MSc,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ΥΔ</a:t>
            </a:r>
          </a:p>
          <a:p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3"/>
          <p:cNvSpPr/>
          <p:nvPr/>
        </p:nvSpPr>
        <p:spPr>
          <a:xfrm>
            <a:off x="986570" y="1163891"/>
            <a:ext cx="8058936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l-GR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Εισαγωγή στα Βιοϋλικά - Ιδιότητες</a:t>
            </a:r>
          </a:p>
        </p:txBody>
      </p:sp>
      <p:sp>
        <p:nvSpPr>
          <p:cNvPr id="16" name="Rounded Rectangle 27"/>
          <p:cNvSpPr/>
          <p:nvPr/>
        </p:nvSpPr>
        <p:spPr>
          <a:xfrm>
            <a:off x="187504" y="4597112"/>
            <a:ext cx="640080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6408712" cy="365125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Ερευνητική Μονάδα Προηγμένων, Σύνθετων, Νάνο Υλικών και Νανοτεχνολογίας", 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R-NanoLab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27562" t="7700" r="29914" b="76200"/>
          <a:stretch>
            <a:fillRect/>
          </a:stretch>
        </p:blipFill>
        <p:spPr bwMode="auto">
          <a:xfrm>
            <a:off x="0" y="0"/>
            <a:ext cx="60841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23"/>
          <p:cNvSpPr/>
          <p:nvPr/>
        </p:nvSpPr>
        <p:spPr>
          <a:xfrm>
            <a:off x="977560" y="2023132"/>
            <a:ext cx="8047688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l-GR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Νανο-Βιοϋλικά  </a:t>
            </a:r>
          </a:p>
        </p:txBody>
      </p:sp>
      <p:sp>
        <p:nvSpPr>
          <p:cNvPr id="18" name="Rounded Rectangle 23"/>
          <p:cNvSpPr/>
          <p:nvPr/>
        </p:nvSpPr>
        <p:spPr>
          <a:xfrm>
            <a:off x="975322" y="2886600"/>
            <a:ext cx="8047688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l-GR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Εφαρμογές Βιοϋλικών (Ιστική Μηχανική και Συστήματα Στοχευμένης Αποδέσμευσης φαρμάκων)</a:t>
            </a:r>
          </a:p>
        </p:txBody>
      </p:sp>
      <p:sp>
        <p:nvSpPr>
          <p:cNvPr id="21" name="Rounded Rectangle 23"/>
          <p:cNvSpPr/>
          <p:nvPr/>
        </p:nvSpPr>
        <p:spPr>
          <a:xfrm>
            <a:off x="964074" y="3741008"/>
            <a:ext cx="8058936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l-G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Τεχνολογίες Προσθετικής Κατασκευής και Βιοϊατρικές εφαρμογές</a:t>
            </a:r>
            <a:endParaRPr lang="en-GB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6" name="Rounded Rectangle 23"/>
          <p:cNvSpPr/>
          <p:nvPr/>
        </p:nvSpPr>
        <p:spPr>
          <a:xfrm>
            <a:off x="964074" y="5453216"/>
            <a:ext cx="8058936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l-GR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Νανοεμβιομηχανική (</a:t>
            </a:r>
            <a:r>
              <a:rPr lang="en-GB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Nanobiomechanics</a:t>
            </a:r>
            <a:r>
              <a:rPr 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Rounded Rectangle 25"/>
          <p:cNvSpPr/>
          <p:nvPr/>
        </p:nvSpPr>
        <p:spPr>
          <a:xfrm>
            <a:off x="187504" y="1163891"/>
            <a:ext cx="640080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Rounded Rectangle 26"/>
          <p:cNvSpPr/>
          <p:nvPr/>
        </p:nvSpPr>
        <p:spPr>
          <a:xfrm>
            <a:off x="187504" y="2023132"/>
            <a:ext cx="640080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ounded Rectangle 27"/>
          <p:cNvSpPr/>
          <p:nvPr/>
        </p:nvSpPr>
        <p:spPr>
          <a:xfrm>
            <a:off x="187504" y="3741008"/>
            <a:ext cx="640080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ounded Rectangle 28"/>
          <p:cNvSpPr/>
          <p:nvPr/>
        </p:nvSpPr>
        <p:spPr>
          <a:xfrm>
            <a:off x="187504" y="2884904"/>
            <a:ext cx="640080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88224" y="187523"/>
            <a:ext cx="298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Περιεχόμενα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3"/>
          <p:cNvSpPr/>
          <p:nvPr/>
        </p:nvSpPr>
        <p:spPr>
          <a:xfrm>
            <a:off x="964074" y="4597112"/>
            <a:ext cx="8058936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l-G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Μελέτη της βιολογικής συμπεριφοράς των βιοϋλικών – Ανάπτυξη κυτταροκαλλιεργειών</a:t>
            </a:r>
            <a:endPara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7"/>
          <p:cNvSpPr/>
          <p:nvPr/>
        </p:nvSpPr>
        <p:spPr>
          <a:xfrm>
            <a:off x="187504" y="5444315"/>
            <a:ext cx="640080" cy="64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7562" t="7700" r="29914" b="76200"/>
          <a:stretch>
            <a:fillRect/>
          </a:stretch>
        </p:blipFill>
        <p:spPr bwMode="auto">
          <a:xfrm>
            <a:off x="0" y="0"/>
            <a:ext cx="60841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</a:t>
            </a:r>
            <a:endParaRPr lang="el-GR" sz="2400" b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19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6408712" cy="365125"/>
          </a:xfrm>
        </p:spPr>
        <p:txBody>
          <a:bodyPr/>
          <a:lstStyle/>
          <a:p>
            <a:r>
              <a:rPr lang="el-GR" dirty="0"/>
              <a:t>Ερευνητική Μονάδα Προηγμένων, Σύνθετων, Νάνο Υλικών και Νανοτεχνολογίας", </a:t>
            </a:r>
            <a:r>
              <a:rPr lang="el-GR" b="1" dirty="0"/>
              <a:t>R-NanoLab</a:t>
            </a:r>
            <a:endParaRPr lang="el-GR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21904" y="865769"/>
            <a:ext cx="8064896" cy="500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u="sng" dirty="0">
                <a:latin typeface="Times New Roman" pitchFamily="18" charset="0"/>
              </a:rPr>
              <a:t>Βιοϋλικά – Εφαρμογές</a:t>
            </a:r>
            <a:br>
              <a:rPr lang="en-US" b="1" u="sng" dirty="0">
                <a:solidFill>
                  <a:schemeClr val="accent2"/>
                </a:solidFill>
                <a:latin typeface="Times New Roman" pitchFamily="18" charset="0"/>
              </a:rPr>
            </a:br>
            <a:endParaRPr lang="el-GR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1628800"/>
            <a:ext cx="79928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στα Βιοϋλικά: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Ορισμός, Βασικές ιδιότητες και Εφαρμογές.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Συστήματα στοχευμένης αποδέσμευσης φαρμάκων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βασικές ιδιότητες, είδη νανοφορέων, τρόποι αποδέσμευσης δραστικών ουσιών.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Ιστική Μηχανική και ανάπτυξη Ικριωμάτων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Ορισμός, μεθοδολογίες παρασκευής τριδιάστατων ικριωμάτων, βιομιμητική ανάπτυξη υλικών, μελέτη βιοσυμβατότητας.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Τεχνολογίες Προσθετικής Κατασκευής και Βιοϊατρικές εφαρμογές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Βασικές αρχές, 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Βιοεκτύπωση, Σχεδιασμός εξατομικευμένων εμφυτευμάτων, Εφαρμογές.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720216" y="2570004"/>
            <a:ext cx="1292478" cy="1543263"/>
            <a:chOff x="-2162810" y="2537646"/>
            <a:chExt cx="1895475" cy="2238376"/>
          </a:xfrm>
        </p:grpSpPr>
        <p:pic>
          <p:nvPicPr>
            <p:cNvPr id="2050" name="Picture 2" descr="http://www2.warwick.ac.uk/fac/sci/wmg/education/researchdegrees/internships/projects/scaffolds/bon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2810" y="2537646"/>
              <a:ext cx="1895475" cy="223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-1116632" y="4437112"/>
              <a:ext cx="777289" cy="26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7562" t="7700" r="29914" b="76200"/>
          <a:stretch>
            <a:fillRect/>
          </a:stretch>
        </p:blipFill>
        <p:spPr bwMode="auto">
          <a:xfrm>
            <a:off x="0" y="0"/>
            <a:ext cx="60841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el-GR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9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6408712" cy="365125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Ερευνητική Μονάδα Προηγμένων, Σύνθετων, Νάνο Υλικών και Νανοτεχνολογίας", 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R-NanoLab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6896" y="3068960"/>
            <a:ext cx="438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Εφαρμογές </a:t>
            </a:r>
            <a:r>
              <a:rPr lang="el-GR" b="1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Νανοτεχνολογίας</a:t>
            </a:r>
            <a:r>
              <a:rPr lang="el-GR" b="1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στην Ιατρική</a:t>
            </a:r>
            <a:endParaRPr lang="en-US" b="1" u="sng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075" y="3429000"/>
            <a:ext cx="6674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τριδιάστατων εμφυτεύσιμων υλικών που προσομοιάζουν τους φυσικούς ιστούς.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Σχεδιασμός και ανάπτυξη εξατομικευμένων εμφυτευμάτων μέσω τεχνολογιών Προσθετικής Κατασκευής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συστημάτων στοχευμένης μεταφοράς φαρμάκων (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drug delivery systems) 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Ανίχνευση ασθενειών σε κυτταρικό επίπεδο</a:t>
            </a:r>
          </a:p>
          <a:p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Νανοσυσκευές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νανοδιατάξεις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χειρουργικές επεμβάσεις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://image.slidesharecdn.com/nsm111-140723070344-phpapp01/95/recent-advances-in-nano-drug-delivery-systems-3-638.jpg?cb=140609908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27371" r="15563" b="6928"/>
          <a:stretch/>
        </p:blipFill>
        <p:spPr bwMode="auto">
          <a:xfrm>
            <a:off x="5655729" y="5211492"/>
            <a:ext cx="1508559" cy="102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encrypted-tbn2.gstatic.com/images?q=tbn:ANd9GcR5sYK1VkZcHWXonAospwic7AhE90aL_nWbCjnJjX55QR4St3xaI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35" y="5396904"/>
            <a:ext cx="1281212" cy="10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worldhealth.net/images/homefeature/131119_canc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56" y="4063620"/>
            <a:ext cx="1221916" cy="12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59632" y="908720"/>
            <a:ext cx="5400600" cy="2160240"/>
            <a:chOff x="35496" y="908720"/>
            <a:chExt cx="5400600" cy="2160240"/>
          </a:xfrm>
        </p:grpSpPr>
        <p:sp>
          <p:nvSpPr>
            <p:cNvPr id="39" name="Oval 38"/>
            <p:cNvSpPr/>
            <p:nvPr/>
          </p:nvSpPr>
          <p:spPr>
            <a:xfrm>
              <a:off x="1548161" y="908720"/>
              <a:ext cx="2043509" cy="7080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Νανοβιοϋλικά</a:t>
              </a:r>
              <a:endPara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5496" y="2208906"/>
              <a:ext cx="1627945" cy="78804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Ιατρικές Επιστήμες</a:t>
              </a:r>
              <a:endPara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716962" y="2219605"/>
              <a:ext cx="1575118" cy="84935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26586" y="2442374"/>
              <a:ext cx="1809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Νανοεπιστήμη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787427" y="2280914"/>
              <a:ext cx="1708724" cy="78804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Τεχνολογία Υλικών</a:t>
              </a:r>
              <a:endPara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177936" y="1628800"/>
              <a:ext cx="673482" cy="5298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2593991" y="1700808"/>
              <a:ext cx="1" cy="5607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347864" y="1556792"/>
              <a:ext cx="867253" cy="60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9 - Θέση αριθμού διαφάνειας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166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7562" t="7700" r="29914" b="76200"/>
          <a:stretch>
            <a:fillRect/>
          </a:stretch>
        </p:blipFill>
        <p:spPr bwMode="auto">
          <a:xfrm>
            <a:off x="0" y="0"/>
            <a:ext cx="60841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</a:t>
            </a:r>
            <a:endParaRPr lang="el-GR" sz="2400" b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19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6408712" cy="365125"/>
          </a:xfrm>
        </p:spPr>
        <p:txBody>
          <a:bodyPr/>
          <a:lstStyle/>
          <a:p>
            <a:r>
              <a:rPr lang="el-GR" dirty="0"/>
              <a:t>Ερευνητική Μονάδα Προηγμένων, Σύνθετων, Νάνο Υλικών και Νανοτεχνολογίας", </a:t>
            </a:r>
            <a:r>
              <a:rPr lang="el-GR" b="1" dirty="0"/>
              <a:t>R-NanoLab</a:t>
            </a:r>
            <a:endParaRPr lang="el-GR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21904" y="865769"/>
            <a:ext cx="8064896" cy="500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u="sng" dirty="0">
                <a:latin typeface="Times New Roman" pitchFamily="18" charset="0"/>
              </a:rPr>
              <a:t>Μελέτη βιολογικής συμπεριφοράς βιοϋλικών</a:t>
            </a:r>
            <a:br>
              <a:rPr lang="en-US" b="1" u="sng" dirty="0">
                <a:solidFill>
                  <a:schemeClr val="accent2"/>
                </a:solidFill>
                <a:latin typeface="Times New Roman" pitchFamily="18" charset="0"/>
              </a:rPr>
            </a:br>
            <a:endParaRPr lang="el-GR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774489"/>
            <a:ext cx="670955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κυτταροκαλλιεργειών: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καλλιέργεια κυττάρων κάτω από ελεγχόμενες συνθήκες. 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βιοωσιμότητας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κυττάρων έπειτα από επαφή με τα εξεταζόμενα υλικά. 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Μελέτη κυτταροτοξικότητας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βιοϋλικών σε συγκεκριμένες κυτταρικές σειρές και επίδραση στον κυτταρικό πολλαπλασιαμό.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Έλεγχος της μορφολογίας των κυττάρων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κατά τη διαδικασία της αποίκησης του υλικού.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Έλεγχος δυνατότητα διαφοροποίησης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βλαστικών κυττάρων προς καθορισμένο είδος κυττάρων ανάλογα την εκάστοτε εφαρμογή. 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242" y="5078448"/>
            <a:ext cx="1949675" cy="130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723" y="1658608"/>
            <a:ext cx="2080876" cy="27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7562" t="7700" r="29914" b="76200"/>
          <a:stretch>
            <a:fillRect/>
          </a:stretch>
        </p:blipFill>
        <p:spPr bwMode="auto">
          <a:xfrm>
            <a:off x="0" y="0"/>
            <a:ext cx="60841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</a:t>
            </a:r>
            <a:endParaRPr lang="el-GR" sz="2400" b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19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6408712" cy="365125"/>
          </a:xfrm>
        </p:spPr>
        <p:txBody>
          <a:bodyPr/>
          <a:lstStyle/>
          <a:p>
            <a:r>
              <a:rPr lang="el-GR" dirty="0"/>
              <a:t>Ερευνητική Μονάδα Προηγμένων, Σύνθετων, Νάνο Υλικών και Νανοτεχνολογίας", </a:t>
            </a:r>
            <a:r>
              <a:rPr lang="el-GR" b="1" dirty="0"/>
              <a:t>R-NanoLab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89B3F63-E37F-45F9-A254-C09E54186AB1}"/>
              </a:ext>
            </a:extLst>
          </p:cNvPr>
          <p:cNvSpPr/>
          <p:nvPr/>
        </p:nvSpPr>
        <p:spPr>
          <a:xfrm>
            <a:off x="611560" y="1066899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Νανοβιοϋλικά</a:t>
            </a:r>
            <a:r>
              <a:rPr 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εφαρμογές τους στην Ιατρική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CC1875D-EB9E-4102-9E5A-BACD763CA463}"/>
              </a:ext>
            </a:extLst>
          </p:cNvPr>
          <p:cNvSpPr/>
          <p:nvPr/>
        </p:nvSpPr>
        <p:spPr>
          <a:xfrm>
            <a:off x="683568" y="174829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παρασκευής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βιοαποικοδομήσιμων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βιοσυμβατών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νανοσωματιδίων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E7A724A-1254-4015-8BD8-2BD49180793F}"/>
              </a:ext>
            </a:extLst>
          </p:cNvPr>
          <p:cNvSpPr/>
          <p:nvPr/>
        </p:nvSpPr>
        <p:spPr>
          <a:xfrm>
            <a:off x="683568" y="2641944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Οργανικά και ανόργανα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νανοσωματίδια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συνδυάζονται για την παρασκευή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«έξυπνων» και εξατομικευμένων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νανοϋλικών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διάγνωση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ταυτόχρονη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θεραπεία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διαφόρων ασθενειών όπως ο καρκίνος.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15ABED5-9555-4EE4-B8E1-C85EE13F4913}"/>
              </a:ext>
            </a:extLst>
          </p:cNvPr>
          <p:cNvSpPr/>
          <p:nvPr/>
        </p:nvSpPr>
        <p:spPr>
          <a:xfrm>
            <a:off x="683568" y="3842273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Τρόποι μεταφοράς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νανοσωματιδίων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μέσω των βιολογικών μεμβρανών.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F0ECD2A-067B-4DCE-B97A-BCB45FBE626A}"/>
              </a:ext>
            </a:extLst>
          </p:cNvPr>
          <p:cNvSpPr/>
          <p:nvPr/>
        </p:nvSpPr>
        <p:spPr>
          <a:xfrm>
            <a:off x="683568" y="4637646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Βιολογική απόκριση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νανοϋλικων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χαρακτηρισμός τους μέσω διαφόρων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τεχνικών ανάλυσης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967AE9B-5E41-42D5-95C4-19B6E152B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1" b="22118"/>
          <a:stretch/>
        </p:blipFill>
        <p:spPr>
          <a:xfrm>
            <a:off x="5364088" y="3645024"/>
            <a:ext cx="3600850" cy="2344434"/>
          </a:xfrm>
          <a:prstGeom prst="rect">
            <a:avLst/>
          </a:prstGeom>
        </p:spPr>
      </p:pic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8942808E-EB73-46AE-B005-F0E2CF995B6C}"/>
              </a:ext>
            </a:extLst>
          </p:cNvPr>
          <p:cNvSpPr/>
          <p:nvPr/>
        </p:nvSpPr>
        <p:spPr>
          <a:xfrm>
            <a:off x="683568" y="5791101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περιπτώσεων.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409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7562" t="7700" r="29914" b="76200"/>
          <a:stretch>
            <a:fillRect/>
          </a:stretch>
        </p:blipFill>
        <p:spPr bwMode="auto">
          <a:xfrm>
            <a:off x="0" y="0"/>
            <a:ext cx="60841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el-GR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9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6408712" cy="365125"/>
          </a:xfrm>
        </p:spPr>
        <p:txBody>
          <a:bodyPr/>
          <a:lstStyle/>
          <a:p>
            <a:r>
              <a:rPr lang="el-GR" dirty="0"/>
              <a:t>Ερευνητική Μονάδα Προηγμένων, Σύνθετων, Νάνο Υλικών και Νανοτεχνολογίας", </a:t>
            </a:r>
            <a:r>
              <a:rPr lang="el-GR" b="1" dirty="0"/>
              <a:t>R-NanoLab</a:t>
            </a:r>
            <a:endParaRPr lang="el-G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0883A2-146F-4B15-A2B5-5722D54C3A28}"/>
              </a:ext>
            </a:extLst>
          </p:cNvPr>
          <p:cNvSpPr txBox="1">
            <a:spLocks/>
          </p:cNvSpPr>
          <p:nvPr/>
        </p:nvSpPr>
        <p:spPr>
          <a:xfrm>
            <a:off x="457200" y="6782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Τρισδιάσταστη-3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l-GR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Βιοεκτύπωση</a:t>
            </a:r>
            <a:endParaRPr lang="en-GR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5B17E90-36B7-4ACC-A120-EEF93E0515E9}"/>
              </a:ext>
            </a:extLst>
          </p:cNvPr>
          <p:cNvSpPr/>
          <p:nvPr/>
        </p:nvSpPr>
        <p:spPr>
          <a:xfrm>
            <a:off x="483718" y="1689768"/>
            <a:ext cx="739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Τεχνικές προσθετικής κατασκευής στον τομέα της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Ιστικής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Μηχανικής.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E63F886-7771-4ED1-86EE-3E1944120BF5}"/>
              </a:ext>
            </a:extLst>
          </p:cNvPr>
          <p:cNvSpPr/>
          <p:nvPr/>
        </p:nvSpPr>
        <p:spPr>
          <a:xfrm>
            <a:off x="457200" y="2405656"/>
            <a:ext cx="6408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Συνδυασμοί (υλικό εκτύπωσης) και είδη (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φυσικά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συνθετικά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βιοϋλικών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εφαρμόζονται στην κατασκευή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δομών.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507895A-BB9C-4746-A4B2-989D81DADA7D}"/>
              </a:ext>
            </a:extLst>
          </p:cNvPr>
          <p:cNvSpPr/>
          <p:nvPr/>
        </p:nvSpPr>
        <p:spPr>
          <a:xfrm>
            <a:off x="456313" y="335598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Στρατηγικές σχεδιασμού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κατασκευή ικριωμάτων ιστών με βάση την επιθυμητή εφαρμογή.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7A9E35AD-D43F-41CF-8375-BB30D3BA8B56}"/>
              </a:ext>
            </a:extLst>
          </p:cNvPr>
          <p:cNvSpPr/>
          <p:nvPr/>
        </p:nvSpPr>
        <p:spPr>
          <a:xfrm>
            <a:off x="483718" y="4113359"/>
            <a:ext cx="7398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Αξιολόγηση της εκτυπωτικής συμπεριφοράς με βάση το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«πλαίσιο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εμβιοκατασκευής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ρεολογικές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ιδιότητες και αξιολόγηση εκτυπωτικής συμπεριφοράς κατόπιν εκτύπωσης).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BF7C1336-F4AD-4492-9251-C6B146828338}"/>
              </a:ext>
            </a:extLst>
          </p:cNvPr>
          <p:cNvSpPr/>
          <p:nvPr/>
        </p:nvSpPr>
        <p:spPr>
          <a:xfrm>
            <a:off x="456313" y="5114535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Μελέτη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βιοσυμβατότητας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31249D64-9760-41C5-9EEE-94438EA8F2FE}"/>
              </a:ext>
            </a:extLst>
          </p:cNvPr>
          <p:cNvSpPr/>
          <p:nvPr/>
        </p:nvSpPr>
        <p:spPr>
          <a:xfrm>
            <a:off x="456313" y="5754773"/>
            <a:ext cx="640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περιπτώσεων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βιοεκτύπωσης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Βασικές προκλήσεις στον χώρο της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βιοεκτύπωσης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0">
            <a:extLst>
              <a:ext uri="{FF2B5EF4-FFF2-40B4-BE49-F238E27FC236}">
                <a16:creationId xmlns:a16="http://schemas.microsoft.com/office/drawing/2014/main" id="{0CD9C5DD-404F-4BCF-B395-AB30E8B0E1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75" r="64841"/>
          <a:stretch/>
        </p:blipFill>
        <p:spPr>
          <a:xfrm>
            <a:off x="7046981" y="4848570"/>
            <a:ext cx="1632565" cy="1507780"/>
          </a:xfrm>
          <a:prstGeom prst="rect">
            <a:avLst/>
          </a:prstGeom>
        </p:spPr>
      </p:pic>
      <p:pic>
        <p:nvPicPr>
          <p:cNvPr id="20" name="Picture 6" descr="Related image">
            <a:extLst>
              <a:ext uri="{FF2B5EF4-FFF2-40B4-BE49-F238E27FC236}">
                <a16:creationId xmlns:a16="http://schemas.microsoft.com/office/drawing/2014/main" id="{DD7D0730-4D04-4153-8EB6-235B5C357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00" y="2243550"/>
            <a:ext cx="1875171" cy="10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5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7562" t="7700" r="29914" b="76200"/>
          <a:stretch>
            <a:fillRect/>
          </a:stretch>
        </p:blipFill>
        <p:spPr bwMode="auto">
          <a:xfrm>
            <a:off x="0" y="0"/>
            <a:ext cx="60841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</a:t>
            </a:r>
            <a:endParaRPr lang="el-GR" sz="2400" b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19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6408712" cy="365125"/>
          </a:xfrm>
        </p:spPr>
        <p:txBody>
          <a:bodyPr/>
          <a:lstStyle/>
          <a:p>
            <a:r>
              <a:rPr lang="el-GR" dirty="0"/>
              <a:t>Ερευνητική Μονάδα Προηγμένων, Σύνθετων, Νάνο Υλικών και Νανοτεχνολογίας", </a:t>
            </a:r>
            <a:r>
              <a:rPr lang="el-GR" b="1" dirty="0"/>
              <a:t>R-NanoLab</a:t>
            </a:r>
            <a:endParaRPr lang="el-GR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47664" y="912714"/>
            <a:ext cx="6642847" cy="500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u="sng" dirty="0">
                <a:latin typeface="Times New Roman" pitchFamily="18" charset="0"/>
              </a:rPr>
              <a:t>Νανοεμβιομηχανική (</a:t>
            </a:r>
            <a:r>
              <a:rPr lang="en-GB" sz="2800" u="sng" dirty="0" err="1">
                <a:latin typeface="Times New Roman" pitchFamily="18" charset="0"/>
              </a:rPr>
              <a:t>Nanobiomechanics</a:t>
            </a:r>
            <a:r>
              <a:rPr lang="en-GB" sz="2800" u="sng" dirty="0">
                <a:latin typeface="Times New Roman" pitchFamily="18" charset="0"/>
              </a:rPr>
              <a:t>)</a:t>
            </a:r>
            <a:endParaRPr lang="el-GR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4352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στην Νανοεμβιομηχανική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(nanobiomechanics): Ορισμός και Εφαρμογές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Συστήματα προσδιορισμού Μηχανικών Ιδιοτήτων Βιοϋλικών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μικροσκοπία ατομικών δυνάμεων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Force Microscope - AFM),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μικροσκοπία δυνάμεων έλξης μεταξύ κυττάρων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traction force microscopy),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νανοδιείσδυση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Nanoindentation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Testing)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οπτική μικροσκοπία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tweezers or stretchers).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Σχεδιασμός πειραμάτων και μοντέλων για τη μελέτη των βιοϋλικών στη νανοκλίμακα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προσδιορισμός μηχανικών ιδιοτήτων ιστών και κυττάρων, και ικριωμάτων και εμφυτευμάτων.</a:t>
            </a:r>
          </a:p>
          <a:p>
            <a:pPr marL="342900" indent="-34290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227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anchor="ctr"/>
      <a:lstStyle>
        <a:defPPr>
          <a:spcBef>
            <a:spcPts val="200"/>
          </a:spcBef>
          <a:spcAft>
            <a:spcPts val="200"/>
          </a:spcAft>
          <a:defRPr sz="1400" dirty="0" smtClean="0">
            <a:solidFill>
              <a:schemeClr val="tx1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638</Words>
  <Application>Microsoft Office PowerPoint</Application>
  <PresentationFormat>Προβολή στην οθόνη (4:3)</PresentationFormat>
  <Paragraphs>96</Paragraphs>
  <Slides>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                                                                                 </vt:lpstr>
      <vt:lpstr>                                                                                 </vt:lpstr>
      <vt:lpstr>                                                                                 </vt:lpstr>
      <vt:lpstr>                                                                                 </vt:lpstr>
      <vt:lpstr>                                                                                 </vt:lpstr>
      <vt:lpstr>           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NanoX User</dc:creator>
  <cp:lastModifiedBy>eleni kavetsou</cp:lastModifiedBy>
  <cp:revision>90</cp:revision>
  <dcterms:created xsi:type="dcterms:W3CDTF">2015-12-18T10:05:07Z</dcterms:created>
  <dcterms:modified xsi:type="dcterms:W3CDTF">2021-02-16T13:50:08Z</dcterms:modified>
</cp:coreProperties>
</file>