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49" r:id="rId2"/>
    <p:sldId id="563" r:id="rId3"/>
    <p:sldId id="917" r:id="rId4"/>
    <p:sldId id="919" r:id="rId5"/>
    <p:sldId id="920" r:id="rId6"/>
    <p:sldId id="923" r:id="rId7"/>
    <p:sldId id="924" r:id="rId8"/>
    <p:sldId id="925" r:id="rId9"/>
    <p:sldId id="835" r:id="rId10"/>
    <p:sldId id="836" r:id="rId11"/>
    <p:sldId id="921" r:id="rId12"/>
    <p:sldId id="922" r:id="rId13"/>
    <p:sldId id="837" r:id="rId14"/>
    <p:sldId id="838" r:id="rId15"/>
    <p:sldId id="839" r:id="rId16"/>
    <p:sldId id="840" r:id="rId17"/>
    <p:sldId id="902" r:id="rId18"/>
    <p:sldId id="926" r:id="rId19"/>
    <p:sldId id="927" r:id="rId20"/>
    <p:sldId id="928" r:id="rId21"/>
    <p:sldId id="841" r:id="rId22"/>
    <p:sldId id="842" r:id="rId23"/>
    <p:sldId id="843" r:id="rId24"/>
    <p:sldId id="844" r:id="rId25"/>
    <p:sldId id="845" r:id="rId26"/>
    <p:sldId id="846" r:id="rId27"/>
    <p:sldId id="901" r:id="rId28"/>
    <p:sldId id="903" r:id="rId29"/>
    <p:sldId id="847" r:id="rId30"/>
    <p:sldId id="848" r:id="rId31"/>
    <p:sldId id="904" r:id="rId32"/>
    <p:sldId id="849" r:id="rId33"/>
    <p:sldId id="850" r:id="rId34"/>
    <p:sldId id="905" r:id="rId35"/>
    <p:sldId id="852" r:id="rId36"/>
    <p:sldId id="851" r:id="rId37"/>
    <p:sldId id="906" r:id="rId38"/>
    <p:sldId id="862" r:id="rId39"/>
    <p:sldId id="932" r:id="rId4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91488" autoAdjust="0"/>
  </p:normalViewPr>
  <p:slideViewPr>
    <p:cSldViewPr>
      <p:cViewPr varScale="1">
        <p:scale>
          <a:sx n="102" d="100"/>
          <a:sy n="102" d="100"/>
        </p:scale>
        <p:origin x="8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2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78601-099E-45F8-BCD0-1AE9B23B4703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854398-7202-40BD-9057-CD5BAC32BD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6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7C4BD-AA80-4732-ADF5-B05F1171D9F2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18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5</a:t>
            </a: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2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39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48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0EB33-829A-4DEC-A724-CADEF8D381D0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78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10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5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10</a:t>
            </a: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51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15</a:t>
            </a: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94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16</a:t>
            </a: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0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17</a:t>
            </a: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29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Times New Roman" pitchFamily="18" charset="0"/>
              </a:rPr>
              <a:t>18</a:t>
            </a: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38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01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79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4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4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6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6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0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8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5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0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5F3B7-C9CA-4612-93E3-166C308D31F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8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6B177-60F4-44D8-831E-4D15B3123F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C0628-4F89-4C99-970C-1F008DEB4C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75A2-6513-4F74-B4C9-50D5DD501781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28C2-EF1C-44C8-93A8-208767FD1D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CDEC-AF6D-425F-8A66-61BF2C36B08F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3D4B-BB2E-4191-8C9C-97827A7D90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A888-302A-4E6D-A28D-5C1C4FB2796C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B328-FF7D-40BE-A2CB-D1A437031F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187B-38D4-40FD-A9FD-C193690B24B0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511-FC34-475C-8D6E-8059F11541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8ADA-D893-49C2-B64E-F542A6171E4E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D2CF-7F72-48D6-85CA-82267E4A3C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6E20-6D31-42B1-9112-E06F87710F6E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F140-CBDF-42B3-9F54-891D3C3C95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9AC0-9535-4E57-B4A8-ACF388215A80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3665-E939-444C-A47F-08853EA861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EEE0-BFCA-4E41-A56D-BAC6A6FC5C65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52B8-BD6E-4543-8028-9733839041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1385-49CB-44DD-BDB1-6F212B4F5779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652F-4AFA-4B5F-923F-7FBEAE3061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01F4-7138-4F4A-B180-7EAD173EF2A2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2736-0260-46DE-B9A2-0AB08C554B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32C0-9D2B-4F78-A713-F9B11A90E30C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91D6-B77C-4D13-BA97-516B31D460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048054-9D80-4CEA-AF9A-06F4D6EDF977}" type="datetimeFigureOut">
              <a:rPr lang="el-GR"/>
              <a:pPr>
                <a:defRPr/>
              </a:pPr>
              <a:t>10/5/21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B3505-7293-4F38-AE07-8A00FC3405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o@mail.ntua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1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1.wmf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21.png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w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908050"/>
            <a:ext cx="5834063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/>
              <a:t>Εισαγωγή στην Πληροφορική και τον Προγραμματισμό Η/Υ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437" y="485527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Λεωνίδας Αλεξόπουλος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Αν. Καθηγητής ΕΜΠ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E-mail: </a:t>
            </a:r>
            <a:r>
              <a:rPr lang="en-US" sz="2400" b="1" dirty="0">
                <a:hlinkClick r:id="rId3"/>
              </a:rPr>
              <a:t>leo@mail.ntua.gr</a:t>
            </a:r>
            <a:endParaRPr lang="el-GR" sz="24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 err="1"/>
              <a:t>Τηλ</a:t>
            </a:r>
            <a:r>
              <a:rPr lang="el-GR" sz="2400" b="1" dirty="0"/>
              <a:t>: 210 772-1666</a:t>
            </a:r>
            <a:endParaRPr lang="en-US" sz="24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b="1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" y="250130"/>
            <a:ext cx="28924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/>
          <p:nvPr/>
        </p:nvSpPr>
        <p:spPr>
          <a:xfrm>
            <a:off x="285719" y="2754792"/>
            <a:ext cx="8569325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ts val="35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083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auto">
              <a:lnSpc>
                <a:spcPts val="35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83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lang="el-GR" sz="3083" b="1" baseline="30000">
                <a:solidFill>
                  <a:srgbClr val="FF0000"/>
                </a:solidFill>
                <a:latin typeface="Arial"/>
                <a:cs typeface="Arial"/>
              </a:rPr>
              <a:t>ο</a:t>
            </a:r>
            <a:r>
              <a:rPr lang="el-GR" sz="3083" b="1">
                <a:solidFill>
                  <a:srgbClr val="FF0000"/>
                </a:solidFill>
                <a:latin typeface="Arial"/>
                <a:cs typeface="Arial"/>
              </a:rPr>
              <a:t> Μάθημα</a:t>
            </a:r>
            <a:endParaRPr lang="en-CA" sz="3083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auto">
              <a:lnSpc>
                <a:spcPts val="35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3083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A5B6304-2CA7-47A5-BF82-3162BEA2A6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7AFB9-9D1E-EA40-92F4-0458A6240F9B}"/>
              </a:ext>
            </a:extLst>
          </p:cNvPr>
          <p:cNvSpPr/>
          <p:nvPr/>
        </p:nvSpPr>
        <p:spPr>
          <a:xfrm>
            <a:off x="501929" y="387017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" dirty="0">
                <a:solidFill>
                  <a:srgbClr val="FF0000"/>
                </a:solidFill>
              </a:rPr>
              <a:t>Λογικές πύλες, Λογικές Πράξεις. Λογικές συναρτήσεις. </a:t>
            </a:r>
          </a:p>
          <a:p>
            <a:pPr algn="ctr"/>
            <a:r>
              <a:rPr lang="el" dirty="0">
                <a:solidFill>
                  <a:srgbClr val="FF0000"/>
                </a:solidFill>
              </a:rPr>
              <a:t>Λογικά Κυκλώματα &amp; Άλγεβρα Μπουλ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1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3600" dirty="0">
                <a:latin typeface="Comic Sans MS" pitchFamily="66" charset="0"/>
              </a:rPr>
              <a:t>πύλη</a:t>
            </a:r>
            <a:r>
              <a:rPr lang="el-GR" sz="3500" dirty="0">
                <a:latin typeface="Comic Sans MS" pitchFamily="66" charset="0"/>
              </a:rPr>
              <a:t> </a:t>
            </a:r>
            <a:r>
              <a:rPr lang="en-US" sz="3500" dirty="0">
                <a:latin typeface="Comic Sans MS" pitchFamily="66" charset="0"/>
              </a:rPr>
              <a:t>NAND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" name="Flowchart: Connector 70"/>
          <p:cNvSpPr/>
          <p:nvPr/>
        </p:nvSpPr>
        <p:spPr>
          <a:xfrm>
            <a:off x="4847492" y="2275555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3704484" y="211023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4990368" y="234699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204418" y="175304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5418996" y="1576422"/>
            <a:ext cx="135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(x . y) </a:t>
            </a:r>
          </a:p>
          <a:p>
            <a:pPr algn="ctr"/>
            <a:r>
              <a:rPr lang="el-GR" sz="3200" b="1" dirty="0">
                <a:latin typeface="Garamond" pitchFamily="18" charset="0"/>
              </a:rPr>
              <a:t>ή </a:t>
            </a:r>
            <a:endParaRPr lang="en-US" sz="3200" b="1" dirty="0">
              <a:latin typeface="Garamond" pitchFamily="18" charset="0"/>
            </a:endParaRPr>
          </a:p>
          <a:p>
            <a:r>
              <a:rPr lang="en-US" sz="3200" b="1" dirty="0">
                <a:latin typeface="Garamond" pitchFamily="18" charset="0"/>
              </a:rPr>
              <a:t>(x . y)</a:t>
            </a:r>
            <a:r>
              <a:rPr lang="el-GR" sz="3200" b="1" dirty="0">
                <a:latin typeface="Arial"/>
                <a:cs typeface="Arial"/>
              </a:rPr>
              <a:t>ʹ</a:t>
            </a:r>
            <a:endParaRPr lang="el-GR" sz="32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633310" y="1661131"/>
            <a:ext cx="78581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3704484" y="250155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204418" y="22041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sp>
        <p:nvSpPr>
          <p:cNvPr id="64" name="Flowchart: Delay 63"/>
          <p:cNvSpPr/>
          <p:nvPr/>
        </p:nvSpPr>
        <p:spPr>
          <a:xfrm>
            <a:off x="4061674" y="2003074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3275856" y="3789040"/>
          <a:ext cx="311943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aramond" pitchFamily="18" charset="0"/>
                        </a:rPr>
                        <a:t>y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Garamond" pitchFamily="18" charset="0"/>
                        </a:rPr>
                        <a:t>(x . y)</a:t>
                      </a:r>
                      <a:r>
                        <a:rPr lang="el-GR" sz="2400" b="1" dirty="0">
                          <a:latin typeface="Arial"/>
                          <a:cs typeface="Arial"/>
                        </a:rPr>
                        <a:t>ʹ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5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 err="1">
                <a:latin typeface="Comic Sans MS" pitchFamily="66" charset="0"/>
                <a:ea typeface="+mj-ea"/>
                <a:cs typeface="+mj-cs"/>
              </a:rPr>
              <a:t>Λογικ</a:t>
            </a:r>
            <a:r>
              <a:rPr lang="en-US" sz="3600" dirty="0" err="1">
                <a:latin typeface="Comic Sans MS" pitchFamily="66" charset="0"/>
                <a:ea typeface="+mj-ea"/>
                <a:cs typeface="+mj-cs"/>
              </a:rPr>
              <a:t>έ</a:t>
            </a:r>
            <a:r>
              <a:rPr lang="el-GR" sz="3600" dirty="0">
                <a:latin typeface="Comic Sans MS" pitchFamily="66" charset="0"/>
                <a:ea typeface="+mj-ea"/>
                <a:cs typeface="+mj-cs"/>
              </a:rPr>
              <a:t>ς Πύλες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31E65-D302-0E40-A1EB-AE0916005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53"/>
          <a:stretch/>
        </p:blipFill>
        <p:spPr>
          <a:xfrm>
            <a:off x="111656" y="1571613"/>
            <a:ext cx="8920688" cy="3451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E59E0C-53A8-B143-ABB5-0EAF38690C19}"/>
              </a:ext>
            </a:extLst>
          </p:cNvPr>
          <p:cNvSpPr/>
          <p:nvPr/>
        </p:nvSpPr>
        <p:spPr>
          <a:xfrm>
            <a:off x="357158" y="5156763"/>
            <a:ext cx="8535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l-GR" dirty="0">
                <a:latin typeface="Arial"/>
                <a:cs typeface="Arial"/>
              </a:rPr>
              <a:t>Οι πύλες </a:t>
            </a:r>
            <a:r>
              <a:rPr lang="en-US" dirty="0">
                <a:latin typeface="Arial"/>
                <a:cs typeface="Arial"/>
              </a:rPr>
              <a:t>NAND </a:t>
            </a:r>
            <a:r>
              <a:rPr lang="el-GR" dirty="0">
                <a:latin typeface="Arial"/>
                <a:cs typeface="Arial"/>
              </a:rPr>
              <a:t>και </a:t>
            </a:r>
            <a:r>
              <a:rPr lang="en-US" dirty="0">
                <a:latin typeface="Arial"/>
                <a:cs typeface="Arial"/>
              </a:rPr>
              <a:t>NOR  </a:t>
            </a:r>
            <a:r>
              <a:rPr lang="el-GR" dirty="0">
                <a:latin typeface="Arial"/>
                <a:cs typeface="Arial"/>
              </a:rPr>
              <a:t>ονομάζονται «</a:t>
            </a:r>
            <a:r>
              <a:rPr lang="en-US" dirty="0">
                <a:latin typeface="Arial"/>
                <a:cs typeface="Arial"/>
              </a:rPr>
              <a:t>OIKOYMENIKE</a:t>
            </a:r>
            <a:r>
              <a:rPr lang="el-GR" dirty="0">
                <a:latin typeface="Arial"/>
                <a:cs typeface="Arial"/>
              </a:rPr>
              <a:t>Σ ΠΥΛΕΣ»  γιατί οι πύλες αυτές μπορούν να </a:t>
            </a:r>
            <a:r>
              <a:rPr lang="el-GR" dirty="0" err="1">
                <a:latin typeface="Arial"/>
                <a:cs typeface="Arial"/>
              </a:rPr>
              <a:t>παράξουν</a:t>
            </a:r>
            <a:r>
              <a:rPr lang="el-GR" dirty="0">
                <a:latin typeface="Arial"/>
                <a:cs typeface="Arial"/>
              </a:rPr>
              <a:t> όλες τις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l-GR" dirty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OR, NOT</a:t>
            </a:r>
            <a:r>
              <a:rPr lang="el-GR" dirty="0">
                <a:latin typeface="Arial"/>
                <a:cs typeface="Arial"/>
              </a:rPr>
              <a:t>. </a:t>
            </a:r>
          </a:p>
          <a:p>
            <a:pPr algn="just" eaLnBrk="1" hangingPunct="1"/>
            <a:endParaRPr lang="el-GR" dirty="0">
              <a:latin typeface="Arial"/>
              <a:cs typeface="Arial"/>
            </a:endParaRPr>
          </a:p>
          <a:p>
            <a:pPr algn="just" eaLnBrk="1" hangingPunct="1"/>
            <a:r>
              <a:rPr lang="el-GR" dirty="0">
                <a:latin typeface="Arial"/>
                <a:cs typeface="Arial"/>
              </a:rPr>
              <a:t>Κάθε ψηφιακό κύκλωμα μπορεί να υλοποιηθεί μόνο με πύλες </a:t>
            </a:r>
            <a:r>
              <a:rPr lang="en-US" dirty="0">
                <a:latin typeface="Arial"/>
                <a:cs typeface="Arial"/>
              </a:rPr>
              <a:t>NAND </a:t>
            </a:r>
            <a:r>
              <a:rPr lang="el-GR" dirty="0">
                <a:latin typeface="Arial"/>
                <a:cs typeface="Arial"/>
              </a:rPr>
              <a:t>ή μόνο με πύλες </a:t>
            </a:r>
            <a:r>
              <a:rPr lang="en-US" dirty="0">
                <a:latin typeface="Arial"/>
                <a:cs typeface="Arial"/>
              </a:rPr>
              <a:t>NOR </a:t>
            </a:r>
          </a:p>
        </p:txBody>
      </p:sp>
    </p:spTree>
    <p:extLst>
      <p:ext uri="{BB962C8B-B14F-4D97-AF65-F5344CB8AC3E}">
        <p14:creationId xmlns:p14="http://schemas.microsoft.com/office/powerpoint/2010/main" val="106421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7308303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Arial"/>
                <a:cs typeface="Arial"/>
              </a:rPr>
              <a:t>Κάντε τις </a:t>
            </a:r>
            <a:r>
              <a:rPr lang="el-GR" sz="4000" b="1" u="sng" dirty="0" err="1">
                <a:latin typeface="Arial"/>
                <a:cs typeface="Arial"/>
              </a:rPr>
              <a:t>λογικ</a:t>
            </a:r>
            <a:r>
              <a:rPr lang="en-US" sz="4000" b="1" u="sng" dirty="0" err="1">
                <a:latin typeface="Arial"/>
                <a:cs typeface="Arial"/>
              </a:rPr>
              <a:t>έ</a:t>
            </a:r>
            <a:r>
              <a:rPr lang="el-GR" sz="4000" b="1" u="sng" dirty="0">
                <a:latin typeface="Arial"/>
                <a:cs typeface="Arial"/>
              </a:rPr>
              <a:t>ς </a:t>
            </a:r>
            <a:r>
              <a:rPr lang="el-GR" sz="4000" dirty="0">
                <a:latin typeface="Arial"/>
                <a:cs typeface="Arial"/>
              </a:rPr>
              <a:t>πράξεις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4" name="Rectangle 80"/>
          <p:cNvSpPr/>
          <p:nvPr/>
        </p:nvSpPr>
        <p:spPr>
          <a:xfrm>
            <a:off x="1472082" y="269894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0 =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80"/>
          <p:cNvSpPr/>
          <p:nvPr/>
        </p:nvSpPr>
        <p:spPr>
          <a:xfrm>
            <a:off x="971600" y="4460298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(1 +1)+ 1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80"/>
          <p:cNvSpPr/>
          <p:nvPr/>
        </p:nvSpPr>
        <p:spPr>
          <a:xfrm>
            <a:off x="0" y="14197"/>
            <a:ext cx="25557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AND 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 	</a:t>
            </a:r>
            <a:r>
              <a:rPr lang="el-GR" sz="3200" dirty="0">
                <a:latin typeface="Arial"/>
                <a:cs typeface="Arial"/>
              </a:rPr>
              <a:t> • </a:t>
            </a:r>
            <a:r>
              <a:rPr lang="en-US" sz="3200" b="1" dirty="0">
                <a:latin typeface="Garamond" pitchFamily="18" charset="0"/>
              </a:rPr>
              <a:t>OR </a:t>
            </a:r>
            <a:r>
              <a:rPr lang="el-GR" sz="3200" b="1" dirty="0">
                <a:latin typeface="Garamond" pitchFamily="18" charset="0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+</a:t>
            </a:r>
          </a:p>
          <a:p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NOT 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΄ </a:t>
            </a:r>
            <a:r>
              <a:rPr lang="en-US" sz="3200" b="1" dirty="0">
                <a:latin typeface="Garamond" pitchFamily="18" charset="0"/>
              </a:rPr>
              <a:t> </a:t>
            </a:r>
            <a:endParaRPr lang="el-GR" sz="3200" b="1" dirty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0" y="1583857"/>
            <a:ext cx="2555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 flipV="1">
            <a:off x="2411760" y="14197"/>
            <a:ext cx="0" cy="1657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472082" y="1662017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0 AND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1 =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BC217-07C3-7645-AF3D-8F1A5809CEDF}"/>
              </a:ext>
            </a:extLst>
          </p:cNvPr>
          <p:cNvSpPr/>
          <p:nvPr/>
        </p:nvSpPr>
        <p:spPr>
          <a:xfrm>
            <a:off x="241444" y="5967065"/>
            <a:ext cx="8661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>
                <a:latin typeface="Georgia" panose="02040502050405020303" pitchFamily="18" charset="0"/>
              </a:rPr>
              <a:t>η λογική πράξη </a:t>
            </a:r>
            <a:r>
              <a:rPr lang="en-US" sz="1200" i="1" dirty="0">
                <a:latin typeface="Georgia" panose="02040502050405020303" pitchFamily="18" charset="0"/>
              </a:rPr>
              <a:t>AND (</a:t>
            </a:r>
            <a:r>
              <a:rPr lang="el-GR" sz="1200" dirty="0">
                <a:latin typeface="Arial"/>
                <a:cs typeface="Arial"/>
              </a:rPr>
              <a:t>•</a:t>
            </a:r>
            <a:r>
              <a:rPr lang="en-US" sz="1200" dirty="0">
                <a:latin typeface="Arial"/>
                <a:cs typeface="Arial"/>
              </a:rPr>
              <a:t>)</a:t>
            </a:r>
            <a:r>
              <a:rPr lang="el-GR" sz="1200" i="1" dirty="0">
                <a:latin typeface="Georgia" panose="02040502050405020303" pitchFamily="18" charset="0"/>
              </a:rPr>
              <a:t> προηγείται της λογικής πράξης </a:t>
            </a:r>
            <a:r>
              <a:rPr lang="en-US" sz="1200" i="1" dirty="0">
                <a:latin typeface="Georgia" panose="02040502050405020303" pitchFamily="18" charset="0"/>
              </a:rPr>
              <a:t>OR (+)</a:t>
            </a:r>
            <a:r>
              <a:rPr lang="el-GR" sz="1200" i="1" dirty="0">
                <a:latin typeface="Georgia" panose="02040502050405020303" pitchFamily="18" charset="0"/>
              </a:rPr>
              <a:t>. Σε κ</a:t>
            </a:r>
            <a:r>
              <a:rPr lang="en-US" sz="1200" i="1" dirty="0" err="1">
                <a:latin typeface="Georgia" panose="02040502050405020303" pitchFamily="18" charset="0"/>
              </a:rPr>
              <a:t>ά</a:t>
            </a:r>
            <a:r>
              <a:rPr lang="el-GR" sz="1200" i="1" dirty="0">
                <a:latin typeface="Georgia" panose="02040502050405020303" pitchFamily="18" charset="0"/>
              </a:rPr>
              <a:t>θε περίπτωση όμως χρησιμοποιούμε παρενθέσεις ανάμεσα στις λογικές πράξεις  </a:t>
            </a:r>
            <a:r>
              <a:rPr lang="en-US" sz="1200" i="1" dirty="0">
                <a:latin typeface="Georgia" panose="02040502050405020303" pitchFamily="18" charset="0"/>
              </a:rPr>
              <a:t>AND OR </a:t>
            </a:r>
            <a:r>
              <a:rPr lang="el-GR" sz="1200" i="1" dirty="0">
                <a:latin typeface="Georgia" panose="02040502050405020303" pitchFamily="18" charset="0"/>
              </a:rPr>
              <a:t>που κάνουν εμφανή την προτεραιότητα.</a:t>
            </a:r>
            <a:endParaRPr lang="en-GR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4ECE7D-396E-154E-B106-80FFE0C37837}"/>
              </a:ext>
            </a:extLst>
          </p:cNvPr>
          <p:cNvSpPr/>
          <p:nvPr/>
        </p:nvSpPr>
        <p:spPr>
          <a:xfrm>
            <a:off x="1472082" y="2186639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1 = ?</a:t>
            </a:r>
          </a:p>
        </p:txBody>
      </p:sp>
      <p:sp>
        <p:nvSpPr>
          <p:cNvPr id="23" name="Rectangle 80">
            <a:extLst>
              <a:ext uri="{FF2B5EF4-FFF2-40B4-BE49-F238E27FC236}">
                <a16:creationId xmlns:a16="http://schemas.microsoft.com/office/drawing/2014/main" id="{E603CB0A-49EC-0C43-9EE2-C44F517B1D0B}"/>
              </a:ext>
            </a:extLst>
          </p:cNvPr>
          <p:cNvSpPr/>
          <p:nvPr/>
        </p:nvSpPr>
        <p:spPr>
          <a:xfrm>
            <a:off x="1472082" y="322794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OR 0 =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80">
            <a:extLst>
              <a:ext uri="{FF2B5EF4-FFF2-40B4-BE49-F238E27FC236}">
                <a16:creationId xmlns:a16="http://schemas.microsoft.com/office/drawing/2014/main" id="{1DB90DFC-ACE2-6841-8D90-0DB6924B977D}"/>
              </a:ext>
            </a:extLst>
          </p:cNvPr>
          <p:cNvSpPr/>
          <p:nvPr/>
        </p:nvSpPr>
        <p:spPr>
          <a:xfrm>
            <a:off x="1472082" y="3834108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+ 0 =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80">
            <a:extLst>
              <a:ext uri="{FF2B5EF4-FFF2-40B4-BE49-F238E27FC236}">
                <a16:creationId xmlns:a16="http://schemas.microsoft.com/office/drawing/2014/main" id="{BC036209-3E82-F540-A7EE-2026A995A9C5}"/>
              </a:ext>
            </a:extLst>
          </p:cNvPr>
          <p:cNvSpPr/>
          <p:nvPr/>
        </p:nvSpPr>
        <p:spPr>
          <a:xfrm>
            <a:off x="3848346" y="4500409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80">
            <a:extLst>
              <a:ext uri="{FF2B5EF4-FFF2-40B4-BE49-F238E27FC236}">
                <a16:creationId xmlns:a16="http://schemas.microsoft.com/office/drawing/2014/main" id="{C2BFE66C-6A7D-254C-A6F3-BFD327858375}"/>
              </a:ext>
            </a:extLst>
          </p:cNvPr>
          <p:cNvSpPr/>
          <p:nvPr/>
        </p:nvSpPr>
        <p:spPr>
          <a:xfrm>
            <a:off x="3848346" y="3810445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80">
            <a:extLst>
              <a:ext uri="{FF2B5EF4-FFF2-40B4-BE49-F238E27FC236}">
                <a16:creationId xmlns:a16="http://schemas.microsoft.com/office/drawing/2014/main" id="{3453A3C0-164C-3642-A211-B48ED6B034BF}"/>
              </a:ext>
            </a:extLst>
          </p:cNvPr>
          <p:cNvSpPr/>
          <p:nvPr/>
        </p:nvSpPr>
        <p:spPr>
          <a:xfrm>
            <a:off x="3848346" y="3212976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80">
            <a:extLst>
              <a:ext uri="{FF2B5EF4-FFF2-40B4-BE49-F238E27FC236}">
                <a16:creationId xmlns:a16="http://schemas.microsoft.com/office/drawing/2014/main" id="{1B96F121-2E55-7649-A88C-5985D657DC8F}"/>
              </a:ext>
            </a:extLst>
          </p:cNvPr>
          <p:cNvSpPr/>
          <p:nvPr/>
        </p:nvSpPr>
        <p:spPr>
          <a:xfrm>
            <a:off x="3848346" y="2710736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80">
            <a:extLst>
              <a:ext uri="{FF2B5EF4-FFF2-40B4-BE49-F238E27FC236}">
                <a16:creationId xmlns:a16="http://schemas.microsoft.com/office/drawing/2014/main" id="{B30161B2-0DB6-984A-AC13-00F5A8AE8958}"/>
              </a:ext>
            </a:extLst>
          </p:cNvPr>
          <p:cNvSpPr/>
          <p:nvPr/>
        </p:nvSpPr>
        <p:spPr>
          <a:xfrm>
            <a:off x="3848346" y="2119375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80">
            <a:extLst>
              <a:ext uri="{FF2B5EF4-FFF2-40B4-BE49-F238E27FC236}">
                <a16:creationId xmlns:a16="http://schemas.microsoft.com/office/drawing/2014/main" id="{BACC38D3-0FED-834C-9E0A-EB1E0A2AE497}"/>
              </a:ext>
            </a:extLst>
          </p:cNvPr>
          <p:cNvSpPr/>
          <p:nvPr/>
        </p:nvSpPr>
        <p:spPr>
          <a:xfrm>
            <a:off x="3848346" y="1628800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80">
            <a:extLst>
              <a:ext uri="{FF2B5EF4-FFF2-40B4-BE49-F238E27FC236}">
                <a16:creationId xmlns:a16="http://schemas.microsoft.com/office/drawing/2014/main" id="{C1191083-66CE-8A4C-858A-9775EF18A2A2}"/>
              </a:ext>
            </a:extLst>
          </p:cNvPr>
          <p:cNvSpPr/>
          <p:nvPr/>
        </p:nvSpPr>
        <p:spPr>
          <a:xfrm>
            <a:off x="971600" y="5116734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(1 +1)+ 0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80">
            <a:extLst>
              <a:ext uri="{FF2B5EF4-FFF2-40B4-BE49-F238E27FC236}">
                <a16:creationId xmlns:a16="http://schemas.microsoft.com/office/drawing/2014/main" id="{6CD0EEDF-0220-064A-B948-8866FF9981FA}"/>
              </a:ext>
            </a:extLst>
          </p:cNvPr>
          <p:cNvSpPr/>
          <p:nvPr/>
        </p:nvSpPr>
        <p:spPr>
          <a:xfrm>
            <a:off x="3848346" y="5148481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80">
            <a:extLst>
              <a:ext uri="{FF2B5EF4-FFF2-40B4-BE49-F238E27FC236}">
                <a16:creationId xmlns:a16="http://schemas.microsoft.com/office/drawing/2014/main" id="{680F60F1-6C1D-3445-BC20-81F12AF18FD0}"/>
              </a:ext>
            </a:extLst>
          </p:cNvPr>
          <p:cNvSpPr/>
          <p:nvPr/>
        </p:nvSpPr>
        <p:spPr>
          <a:xfrm>
            <a:off x="4647582" y="1629712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(1 +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1’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80">
            <a:extLst>
              <a:ext uri="{FF2B5EF4-FFF2-40B4-BE49-F238E27FC236}">
                <a16:creationId xmlns:a16="http://schemas.microsoft.com/office/drawing/2014/main" id="{337E5D51-262E-6643-8895-5116523F8307}"/>
              </a:ext>
            </a:extLst>
          </p:cNvPr>
          <p:cNvSpPr/>
          <p:nvPr/>
        </p:nvSpPr>
        <p:spPr>
          <a:xfrm>
            <a:off x="4647582" y="2196153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+ x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id="{7C6B3CE0-E7E0-2D4C-9336-8F0C25C52BC5}"/>
              </a:ext>
            </a:extLst>
          </p:cNvPr>
          <p:cNvSpPr/>
          <p:nvPr/>
        </p:nvSpPr>
        <p:spPr>
          <a:xfrm>
            <a:off x="7599442" y="1629711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Rectangle 80">
            <a:extLst>
              <a:ext uri="{FF2B5EF4-FFF2-40B4-BE49-F238E27FC236}">
                <a16:creationId xmlns:a16="http://schemas.microsoft.com/office/drawing/2014/main" id="{3E60C212-C599-A243-8577-EF38E6A787AC}"/>
              </a:ext>
            </a:extLst>
          </p:cNvPr>
          <p:cNvSpPr/>
          <p:nvPr/>
        </p:nvSpPr>
        <p:spPr>
          <a:xfrm>
            <a:off x="7572729" y="2178388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80">
            <a:extLst>
              <a:ext uri="{FF2B5EF4-FFF2-40B4-BE49-F238E27FC236}">
                <a16:creationId xmlns:a16="http://schemas.microsoft.com/office/drawing/2014/main" id="{36D10D01-8B67-414D-83F8-80E370FF72D6}"/>
              </a:ext>
            </a:extLst>
          </p:cNvPr>
          <p:cNvSpPr/>
          <p:nvPr/>
        </p:nvSpPr>
        <p:spPr>
          <a:xfrm>
            <a:off x="4647582" y="2826325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+ x’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80">
            <a:extLst>
              <a:ext uri="{FF2B5EF4-FFF2-40B4-BE49-F238E27FC236}">
                <a16:creationId xmlns:a16="http://schemas.microsoft.com/office/drawing/2014/main" id="{208FC96A-BD73-9848-AEB7-CD308119D1F2}"/>
              </a:ext>
            </a:extLst>
          </p:cNvPr>
          <p:cNvSpPr/>
          <p:nvPr/>
        </p:nvSpPr>
        <p:spPr>
          <a:xfrm>
            <a:off x="7546016" y="2808560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80">
            <a:extLst>
              <a:ext uri="{FF2B5EF4-FFF2-40B4-BE49-F238E27FC236}">
                <a16:creationId xmlns:a16="http://schemas.microsoft.com/office/drawing/2014/main" id="{36E2F4D8-5371-3C41-AA4E-029BD82D70C8}"/>
              </a:ext>
            </a:extLst>
          </p:cNvPr>
          <p:cNvSpPr/>
          <p:nvPr/>
        </p:nvSpPr>
        <p:spPr>
          <a:xfrm>
            <a:off x="4647582" y="3428865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+ 1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80">
            <a:extLst>
              <a:ext uri="{FF2B5EF4-FFF2-40B4-BE49-F238E27FC236}">
                <a16:creationId xmlns:a16="http://schemas.microsoft.com/office/drawing/2014/main" id="{6F8C26B5-6B03-4C49-BF6B-AB5880606A4C}"/>
              </a:ext>
            </a:extLst>
          </p:cNvPr>
          <p:cNvSpPr/>
          <p:nvPr/>
        </p:nvSpPr>
        <p:spPr>
          <a:xfrm>
            <a:off x="7546016" y="3411100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80">
            <a:extLst>
              <a:ext uri="{FF2B5EF4-FFF2-40B4-BE49-F238E27FC236}">
                <a16:creationId xmlns:a16="http://schemas.microsoft.com/office/drawing/2014/main" id="{E32089B9-BB74-E24D-9E39-9D6765EC9E20}"/>
              </a:ext>
            </a:extLst>
          </p:cNvPr>
          <p:cNvSpPr/>
          <p:nvPr/>
        </p:nvSpPr>
        <p:spPr>
          <a:xfrm>
            <a:off x="4647582" y="4062334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80">
            <a:extLst>
              <a:ext uri="{FF2B5EF4-FFF2-40B4-BE49-F238E27FC236}">
                <a16:creationId xmlns:a16="http://schemas.microsoft.com/office/drawing/2014/main" id="{71E32584-A2E9-524F-8DB3-9B8C4161707A}"/>
              </a:ext>
            </a:extLst>
          </p:cNvPr>
          <p:cNvSpPr/>
          <p:nvPr/>
        </p:nvSpPr>
        <p:spPr>
          <a:xfrm>
            <a:off x="7544101" y="4005064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80">
            <a:extLst>
              <a:ext uri="{FF2B5EF4-FFF2-40B4-BE49-F238E27FC236}">
                <a16:creationId xmlns:a16="http://schemas.microsoft.com/office/drawing/2014/main" id="{6A8A1508-64FB-944F-98AC-6C7763DB9F4F}"/>
              </a:ext>
            </a:extLst>
          </p:cNvPr>
          <p:cNvSpPr/>
          <p:nvPr/>
        </p:nvSpPr>
        <p:spPr>
          <a:xfrm>
            <a:off x="4647582" y="5148481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(1 +0)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80">
            <a:extLst>
              <a:ext uri="{FF2B5EF4-FFF2-40B4-BE49-F238E27FC236}">
                <a16:creationId xmlns:a16="http://schemas.microsoft.com/office/drawing/2014/main" id="{A562D630-4234-734B-80E9-F0FD257E4649}"/>
              </a:ext>
            </a:extLst>
          </p:cNvPr>
          <p:cNvSpPr/>
          <p:nvPr/>
        </p:nvSpPr>
        <p:spPr>
          <a:xfrm>
            <a:off x="4647582" y="4538601"/>
            <a:ext cx="2804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x’  =  ?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80">
            <a:extLst>
              <a:ext uri="{FF2B5EF4-FFF2-40B4-BE49-F238E27FC236}">
                <a16:creationId xmlns:a16="http://schemas.microsoft.com/office/drawing/2014/main" id="{57FADAB2-886E-D74A-B3A9-34ABB9117F87}"/>
              </a:ext>
            </a:extLst>
          </p:cNvPr>
          <p:cNvSpPr/>
          <p:nvPr/>
        </p:nvSpPr>
        <p:spPr>
          <a:xfrm>
            <a:off x="7552942" y="4572417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5D35C09D-5B21-A64F-9873-D72E2FACA8CB}"/>
              </a:ext>
            </a:extLst>
          </p:cNvPr>
          <p:cNvSpPr/>
          <p:nvPr/>
        </p:nvSpPr>
        <p:spPr>
          <a:xfrm>
            <a:off x="7535842" y="5157192"/>
            <a:ext cx="6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l-GR" sz="32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81" grpId="0"/>
      <p:bldP spid="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3500" dirty="0">
                <a:latin typeface="Comic Sans MS" pitchFamily="66" charset="0"/>
              </a:rPr>
              <a:t>Υλοποίηση άλλων πυλών από </a:t>
            </a:r>
            <a:r>
              <a:rPr lang="en-US" sz="3500" dirty="0">
                <a:latin typeface="Comic Sans MS" pitchFamily="66" charset="0"/>
              </a:rPr>
              <a:t>NAND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" name="Flowchart: Connector 70"/>
          <p:cNvSpPr/>
          <p:nvPr/>
        </p:nvSpPr>
        <p:spPr>
          <a:xfrm>
            <a:off x="7000892" y="2058407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5857884" y="189308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7143768" y="212984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357818" y="153589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7572396" y="1359274"/>
            <a:ext cx="1357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(x . y) </a:t>
            </a:r>
          </a:p>
          <a:p>
            <a:pPr algn="ctr"/>
            <a:r>
              <a:rPr lang="el-GR" sz="3200" b="1" dirty="0">
                <a:latin typeface="Garamond" pitchFamily="18" charset="0"/>
              </a:rPr>
              <a:t>ή </a:t>
            </a:r>
            <a:endParaRPr lang="en-US" sz="3200" b="1" dirty="0">
              <a:latin typeface="Garamond" pitchFamily="18" charset="0"/>
            </a:endParaRPr>
          </a:p>
          <a:p>
            <a:r>
              <a:rPr lang="en-US" sz="3200" b="1" dirty="0">
                <a:latin typeface="Garamond" pitchFamily="18" charset="0"/>
              </a:rPr>
              <a:t>(x . y)</a:t>
            </a:r>
            <a:r>
              <a:rPr lang="el-GR" sz="3200" b="1" dirty="0">
                <a:latin typeface="Arial"/>
                <a:cs typeface="Arial"/>
              </a:rPr>
              <a:t>ʹ</a:t>
            </a:r>
            <a:endParaRPr lang="el-GR" sz="32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7786710" y="1443983"/>
            <a:ext cx="78581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5857884" y="228440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357818" y="198696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sp>
        <p:nvSpPr>
          <p:cNvPr id="64" name="Flowchart: Delay 63"/>
          <p:cNvSpPr/>
          <p:nvPr/>
        </p:nvSpPr>
        <p:spPr>
          <a:xfrm>
            <a:off x="6215074" y="1785926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5429256" y="3571892"/>
          <a:ext cx="311943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aramond" pitchFamily="18" charset="0"/>
                        </a:rPr>
                        <a:t>y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Garamond" pitchFamily="18" charset="0"/>
                        </a:rPr>
                        <a:t>(x . y)</a:t>
                      </a:r>
                      <a:r>
                        <a:rPr lang="el-GR" sz="2400" b="1" dirty="0">
                          <a:latin typeface="Arial"/>
                          <a:cs typeface="Arial"/>
                        </a:rPr>
                        <a:t>ʹ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357158" y="1357298"/>
            <a:ext cx="35719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Τι συμβαίνει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4000" dirty="0">
                <a:latin typeface="Comic Sans MS" pitchFamily="66" charset="0"/>
                <a:ea typeface="+mj-ea"/>
                <a:cs typeface="+mj-cs"/>
              </a:rPr>
              <a:t>ό</a:t>
            </a:r>
            <a:r>
              <a:rPr kumimoji="0" lang="el-GR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ταν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x=y ;</a:t>
            </a:r>
          </a:p>
        </p:txBody>
      </p:sp>
      <p:sp>
        <p:nvSpPr>
          <p:cNvPr id="72" name="Flowchart: Connector 71"/>
          <p:cNvSpPr/>
          <p:nvPr/>
        </p:nvSpPr>
        <p:spPr>
          <a:xfrm>
            <a:off x="2857488" y="3487167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7" name="Straight Connector 76"/>
          <p:cNvCxnSpPr/>
          <p:nvPr/>
        </p:nvCxnSpPr>
        <p:spPr>
          <a:xfrm rot="10800000">
            <a:off x="1714480" y="332184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3000364" y="355860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214414" y="296465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1857356" y="3714752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owchart: Delay 84"/>
          <p:cNvSpPr/>
          <p:nvPr/>
        </p:nvSpPr>
        <p:spPr>
          <a:xfrm>
            <a:off x="2071670" y="3214686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1678761" y="3536157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1285852" y="4214818"/>
            <a:ext cx="7500990" cy="1393041"/>
            <a:chOff x="1285852" y="4214818"/>
            <a:chExt cx="7500990" cy="1393041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5214942" y="4714884"/>
              <a:ext cx="35719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214942" y="5143512"/>
              <a:ext cx="35719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>
              <a:off x="2179621" y="4464057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Flowchart: Merge 94"/>
            <p:cNvSpPr/>
            <p:nvPr/>
          </p:nvSpPr>
          <p:spPr>
            <a:xfrm rot="16200000">
              <a:off x="2178827" y="5072074"/>
              <a:ext cx="500066" cy="571504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2714612" y="5286388"/>
              <a:ext cx="142876" cy="142876"/>
            </a:xfrm>
            <a:prstGeom prst="flowChartConnector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0800000">
              <a:off x="1785918" y="5357826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2857488" y="5357826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1285852" y="500063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</a:t>
              </a:r>
              <a:endParaRPr lang="el-GR" sz="3200" b="1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86116" y="5000636"/>
              <a:ext cx="13573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 </a:t>
              </a:r>
              <a:r>
                <a:rPr lang="el-GR" sz="3200" b="1" dirty="0">
                  <a:latin typeface="Garamond" pitchFamily="18" charset="0"/>
                </a:rPr>
                <a:t>ή </a:t>
              </a:r>
              <a:r>
                <a:rPr lang="en-US" sz="3200" b="1" dirty="0">
                  <a:latin typeface="Garamond" pitchFamily="18" charset="0"/>
                </a:rPr>
                <a:t>x</a:t>
              </a:r>
              <a:r>
                <a:rPr lang="el-GR" sz="3200" b="1" dirty="0">
                  <a:latin typeface="Arial"/>
                  <a:cs typeface="Arial"/>
                </a:rPr>
                <a:t>ʹ</a:t>
              </a:r>
              <a:endParaRPr lang="el-GR" sz="3200" b="1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357554" y="5141924"/>
              <a:ext cx="21431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3428992" y="3286124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atin typeface="Garamond" pitchFamily="18" charset="0"/>
              </a:rPr>
              <a:t>?</a:t>
            </a:r>
            <a:endParaRPr lang="el-GR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4746" y="3758838"/>
            <a:ext cx="1098378" cy="2283720"/>
            <a:chOff x="44746" y="3758838"/>
            <a:chExt cx="1098378" cy="2283720"/>
          </a:xfrm>
        </p:grpSpPr>
        <p:sp>
          <p:nvSpPr>
            <p:cNvPr id="35" name="Rectangle 34"/>
            <p:cNvSpPr/>
            <p:nvPr/>
          </p:nvSpPr>
          <p:spPr>
            <a:xfrm>
              <a:off x="44746" y="3758838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1 NAND</a:t>
              </a:r>
              <a:endParaRPr lang="el-G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915" y="5673226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NOT</a:t>
              </a:r>
              <a:endParaRPr lang="el-GR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>
              <a:off x="343107" y="4867763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8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3500" dirty="0">
                <a:latin typeface="Comic Sans MS" pitchFamily="66" charset="0"/>
              </a:rPr>
              <a:t>Υλοποίηση άλλων πυλών από </a:t>
            </a:r>
            <a:r>
              <a:rPr lang="en-US" sz="3500" dirty="0">
                <a:latin typeface="Comic Sans MS" pitchFamily="66" charset="0"/>
              </a:rPr>
              <a:t>NAND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" name="Flowchart: Connector 70"/>
          <p:cNvSpPr/>
          <p:nvPr/>
        </p:nvSpPr>
        <p:spPr>
          <a:xfrm>
            <a:off x="4286247" y="2973830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3143239" y="2808506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6"/>
          </p:cNvCxnSpPr>
          <p:nvPr/>
        </p:nvCxnSpPr>
        <p:spPr>
          <a:xfrm rot="10800000">
            <a:off x="4429123" y="3045268"/>
            <a:ext cx="642942" cy="265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3143239" y="3199827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643173" y="29023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sp>
        <p:nvSpPr>
          <p:cNvPr id="64" name="Flowchart: Delay 63"/>
          <p:cNvSpPr/>
          <p:nvPr/>
        </p:nvSpPr>
        <p:spPr>
          <a:xfrm>
            <a:off x="3500429" y="2701349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357158" y="1357298"/>
            <a:ext cx="82868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Τι συμβαίνει</a:t>
            </a:r>
            <a:r>
              <a:rPr kumimoji="0" lang="el-GR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2500" dirty="0">
                <a:latin typeface="Comic Sans MS" pitchFamily="66" charset="0"/>
                <a:ea typeface="+mj-ea"/>
                <a:cs typeface="+mj-cs"/>
              </a:rPr>
              <a:t>ό</a:t>
            </a:r>
            <a:r>
              <a:rPr kumimoji="0" lang="el-GR" sz="2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ταν</a:t>
            </a:r>
            <a:r>
              <a:rPr lang="el-GR" sz="2500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συνδέσουμε</a:t>
            </a:r>
            <a:r>
              <a:rPr lang="en-US" sz="2500" dirty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2500" dirty="0">
                <a:latin typeface="Comic Sans MS" pitchFamily="66" charset="0"/>
                <a:ea typeface="+mj-ea"/>
                <a:cs typeface="+mj-cs"/>
              </a:rPr>
              <a:t>μία ΝΟΤ με μία </a:t>
            </a:r>
            <a:r>
              <a:rPr lang="en-US" sz="2500" dirty="0">
                <a:latin typeface="Comic Sans MS" pitchFamily="66" charset="0"/>
                <a:ea typeface="+mj-ea"/>
                <a:cs typeface="+mj-cs"/>
              </a:rPr>
              <a:t>NAND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;</a:t>
            </a:r>
          </a:p>
        </p:txBody>
      </p:sp>
      <p:sp>
        <p:nvSpPr>
          <p:cNvPr id="72" name="Flowchart: Connector 71"/>
          <p:cNvSpPr/>
          <p:nvPr/>
        </p:nvSpPr>
        <p:spPr>
          <a:xfrm>
            <a:off x="5857884" y="3201415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8" name="Straight Connector 77"/>
          <p:cNvCxnSpPr/>
          <p:nvPr/>
        </p:nvCxnSpPr>
        <p:spPr>
          <a:xfrm rot="10800000">
            <a:off x="6000760" y="3272853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681919" y="24737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4857752" y="3429000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owchart: Delay 84"/>
          <p:cNvSpPr/>
          <p:nvPr/>
        </p:nvSpPr>
        <p:spPr>
          <a:xfrm>
            <a:off x="5072066" y="2928934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4679157" y="325040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429388" y="3000372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atin typeface="Garamond" pitchFamily="18" charset="0"/>
              </a:rPr>
              <a:t>?</a:t>
            </a:r>
            <a:endParaRPr lang="el-GR" sz="3200" b="1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28992" y="3857628"/>
            <a:ext cx="2966499" cy="1571636"/>
            <a:chOff x="1071538" y="4143380"/>
            <a:chExt cx="2966499" cy="1571636"/>
          </a:xfrm>
        </p:grpSpPr>
        <p:cxnSp>
          <p:nvCxnSpPr>
            <p:cNvPr id="94" name="Straight Arrow Connector 93"/>
            <p:cNvCxnSpPr/>
            <p:nvPr/>
          </p:nvCxnSpPr>
          <p:spPr>
            <a:xfrm rot="5400000">
              <a:off x="2036745" y="4392619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1571604" y="5036355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1571604" y="5427676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071538" y="5130241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y</a:t>
              </a:r>
              <a:endParaRPr lang="el-GR" sz="3200" b="1" dirty="0"/>
            </a:p>
          </p:txBody>
        </p:sp>
        <p:sp>
          <p:nvSpPr>
            <p:cNvPr id="42" name="Flowchart: Delay 41"/>
            <p:cNvSpPr/>
            <p:nvPr/>
          </p:nvSpPr>
          <p:spPr>
            <a:xfrm>
              <a:off x="1928794" y="4929198"/>
              <a:ext cx="785818" cy="64294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10284" y="470161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</a:t>
              </a:r>
              <a:endParaRPr lang="el-GR" sz="32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10800000">
              <a:off x="2714612" y="5286388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928794" y="5072074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AND</a:t>
              </a:r>
              <a:endParaRPr lang="el-GR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43240" y="492919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 . y</a:t>
              </a:r>
              <a:endParaRPr lang="el-GR" sz="3200" b="1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286248" y="2571744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 pitchFamily="18" charset="0"/>
              </a:rPr>
              <a:t>(x . y)</a:t>
            </a:r>
            <a:r>
              <a:rPr lang="el-GR" b="1" dirty="0">
                <a:latin typeface="Arial"/>
                <a:cs typeface="Arial"/>
              </a:rPr>
              <a:t>ʹ</a:t>
            </a:r>
            <a:endParaRPr lang="el-GR" b="1" dirty="0"/>
          </a:p>
        </p:txBody>
      </p:sp>
      <p:sp>
        <p:nvSpPr>
          <p:cNvPr id="30" name="Rectangle 29"/>
          <p:cNvSpPr/>
          <p:nvPr/>
        </p:nvSpPr>
        <p:spPr>
          <a:xfrm>
            <a:off x="919612" y="301073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2 NAND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1116781" y="4925126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AND</a:t>
            </a:r>
            <a:endParaRPr lang="el-GR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217973" y="411966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7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714349" y="3857628"/>
          <a:ext cx="4214841" cy="221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x'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y'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x‘ NAND y’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3500" dirty="0">
                <a:latin typeface="Comic Sans MS" pitchFamily="66" charset="0"/>
              </a:rPr>
              <a:t>Υλοποίηση άλλων πυλών από </a:t>
            </a:r>
            <a:r>
              <a:rPr lang="en-US" sz="3500" dirty="0">
                <a:latin typeface="Comic Sans MS" pitchFamily="66" charset="0"/>
              </a:rPr>
              <a:t>NAND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357158" y="1285860"/>
            <a:ext cx="82868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Τι συμβαίνει</a:t>
            </a:r>
            <a:r>
              <a:rPr kumimoji="0" lang="el-GR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2500" dirty="0">
                <a:latin typeface="Comic Sans MS" pitchFamily="66" charset="0"/>
                <a:ea typeface="+mj-ea"/>
                <a:cs typeface="+mj-cs"/>
              </a:rPr>
              <a:t>με την παρακάτω συνδεσμολογία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;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2688572" y="3085081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2831448" y="3156519"/>
            <a:ext cx="714380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688440" y="3299395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Delay 35"/>
          <p:cNvSpPr/>
          <p:nvPr/>
        </p:nvSpPr>
        <p:spPr>
          <a:xfrm>
            <a:off x="1902754" y="2799329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509845" y="3120800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59812" y="2942205"/>
            <a:ext cx="6429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59746" y="2656453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sp>
        <p:nvSpPr>
          <p:cNvPr id="51" name="Rectangle 50"/>
          <p:cNvSpPr/>
          <p:nvPr/>
        </p:nvSpPr>
        <p:spPr>
          <a:xfrm>
            <a:off x="2662532" y="3085081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r>
              <a:rPr lang="el-GR" sz="3200" b="1" dirty="0">
                <a:latin typeface="Arial"/>
                <a:cs typeface="Arial"/>
              </a:rPr>
              <a:t>ʹ</a:t>
            </a:r>
            <a:endParaRPr lang="el-GR" sz="3200" b="1" dirty="0"/>
          </a:p>
        </p:txBody>
      </p:sp>
      <p:sp>
        <p:nvSpPr>
          <p:cNvPr id="55" name="Flowchart: Connector 54"/>
          <p:cNvSpPr/>
          <p:nvPr/>
        </p:nvSpPr>
        <p:spPr>
          <a:xfrm>
            <a:off x="2688572" y="2357430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2831448" y="2428868"/>
            <a:ext cx="714380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1688440" y="2571744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Delay 58"/>
          <p:cNvSpPr/>
          <p:nvPr/>
        </p:nvSpPr>
        <p:spPr>
          <a:xfrm>
            <a:off x="1902754" y="2071678"/>
            <a:ext cx="785818" cy="64294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509845" y="239314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259812" y="2214554"/>
            <a:ext cx="6429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746" y="192880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sp>
        <p:nvSpPr>
          <p:cNvPr id="63" name="Rectangle 62"/>
          <p:cNvSpPr/>
          <p:nvPr/>
        </p:nvSpPr>
        <p:spPr>
          <a:xfrm>
            <a:off x="2662532" y="235743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r>
              <a:rPr lang="el-GR" sz="3200" b="1" dirty="0">
                <a:latin typeface="Arial"/>
                <a:cs typeface="Arial"/>
              </a:rPr>
              <a:t>ʹ</a:t>
            </a:r>
            <a:endParaRPr lang="el-GR" sz="3200" b="1" dirty="0"/>
          </a:p>
        </p:txBody>
      </p:sp>
      <p:sp>
        <p:nvSpPr>
          <p:cNvPr id="65" name="Flowchart: Connector 64"/>
          <p:cNvSpPr/>
          <p:nvPr/>
        </p:nvSpPr>
        <p:spPr>
          <a:xfrm>
            <a:off x="4331646" y="2727891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6" name="Straight Connector 65"/>
          <p:cNvCxnSpPr/>
          <p:nvPr/>
        </p:nvCxnSpPr>
        <p:spPr>
          <a:xfrm rot="10800000">
            <a:off x="4474522" y="2786058"/>
            <a:ext cx="714380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Delay 66"/>
          <p:cNvSpPr/>
          <p:nvPr/>
        </p:nvSpPr>
        <p:spPr>
          <a:xfrm>
            <a:off x="3545828" y="2370701"/>
            <a:ext cx="785818" cy="85725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Rectangle 68"/>
          <p:cNvSpPr/>
          <p:nvPr/>
        </p:nvSpPr>
        <p:spPr>
          <a:xfrm>
            <a:off x="5214942" y="2500306"/>
            <a:ext cx="356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?</a:t>
            </a:r>
            <a:endParaRPr lang="el-GR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429124" y="2358559"/>
            <a:ext cx="4500594" cy="3642209"/>
            <a:chOff x="4429124" y="2358559"/>
            <a:chExt cx="4500594" cy="3642209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4786314" y="5214950"/>
              <a:ext cx="500066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ight Brace 76"/>
            <p:cNvSpPr/>
            <p:nvPr/>
          </p:nvSpPr>
          <p:spPr>
            <a:xfrm>
              <a:off x="4429124" y="4429132"/>
              <a:ext cx="357190" cy="1571636"/>
            </a:xfrm>
            <a:prstGeom prst="rightBrac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>
              <a:off x="5929322" y="5000636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7072330" y="5237398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429256" y="464344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</a:t>
              </a:r>
              <a:endParaRPr lang="el-GR" sz="32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429552" y="4917903"/>
              <a:ext cx="15001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x + y 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0800000">
              <a:off x="5929322" y="5391957"/>
              <a:ext cx="35719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429256" y="5094522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y</a:t>
              </a:r>
              <a:endParaRPr lang="el-GR" sz="3200" b="1" dirty="0"/>
            </a:p>
          </p:txBody>
        </p:sp>
        <p:sp>
          <p:nvSpPr>
            <p:cNvPr id="89" name="Flowchart: Stored Data 88"/>
            <p:cNvSpPr/>
            <p:nvPr/>
          </p:nvSpPr>
          <p:spPr>
            <a:xfrm rot="10800000">
              <a:off x="6215074" y="4857760"/>
              <a:ext cx="857342" cy="71438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799 w 10132"/>
                <a:gd name="connsiteY0" fmla="*/ 0 h 10000"/>
                <a:gd name="connsiteX1" fmla="*/ 10132 w 10132"/>
                <a:gd name="connsiteY1" fmla="*/ 0 h 10000"/>
                <a:gd name="connsiteX2" fmla="*/ 8465 w 10132"/>
                <a:gd name="connsiteY2" fmla="*/ 5000 h 10000"/>
                <a:gd name="connsiteX3" fmla="*/ 10132 w 10132"/>
                <a:gd name="connsiteY3" fmla="*/ 10000 h 10000"/>
                <a:gd name="connsiteX4" fmla="*/ 5121 w 10132"/>
                <a:gd name="connsiteY4" fmla="*/ 8321 h 10000"/>
                <a:gd name="connsiteX5" fmla="*/ 132 w 10132"/>
                <a:gd name="connsiteY5" fmla="*/ 5000 h 10000"/>
                <a:gd name="connsiteX6" fmla="*/ 1799 w 10132"/>
                <a:gd name="connsiteY6" fmla="*/ 0 h 10000"/>
                <a:gd name="connsiteX0" fmla="*/ 1799 w 10132"/>
                <a:gd name="connsiteY0" fmla="*/ 0 h 10000"/>
                <a:gd name="connsiteX1" fmla="*/ 10132 w 10132"/>
                <a:gd name="connsiteY1" fmla="*/ 0 h 10000"/>
                <a:gd name="connsiteX2" fmla="*/ 8465 w 10132"/>
                <a:gd name="connsiteY2" fmla="*/ 5000 h 10000"/>
                <a:gd name="connsiteX3" fmla="*/ 10132 w 10132"/>
                <a:gd name="connsiteY3" fmla="*/ 10000 h 10000"/>
                <a:gd name="connsiteX4" fmla="*/ 5121 w 10132"/>
                <a:gd name="connsiteY4" fmla="*/ 8321 h 10000"/>
                <a:gd name="connsiteX5" fmla="*/ 132 w 10132"/>
                <a:gd name="connsiteY5" fmla="*/ 5000 h 10000"/>
                <a:gd name="connsiteX6" fmla="*/ 1799 w 10132"/>
                <a:gd name="connsiteY6" fmla="*/ 0 h 10000"/>
                <a:gd name="connsiteX0" fmla="*/ 4816 w 10001"/>
                <a:gd name="connsiteY0" fmla="*/ 2098 h 10000"/>
                <a:gd name="connsiteX1" fmla="*/ 10001 w 10001"/>
                <a:gd name="connsiteY1" fmla="*/ 0 h 10000"/>
                <a:gd name="connsiteX2" fmla="*/ 8334 w 10001"/>
                <a:gd name="connsiteY2" fmla="*/ 5000 h 10000"/>
                <a:gd name="connsiteX3" fmla="*/ 10001 w 10001"/>
                <a:gd name="connsiteY3" fmla="*/ 10000 h 10000"/>
                <a:gd name="connsiteX4" fmla="*/ 4990 w 10001"/>
                <a:gd name="connsiteY4" fmla="*/ 8321 h 10000"/>
                <a:gd name="connsiteX5" fmla="*/ 1 w 10001"/>
                <a:gd name="connsiteY5" fmla="*/ 5000 h 10000"/>
                <a:gd name="connsiteX6" fmla="*/ 4816 w 10001"/>
                <a:gd name="connsiteY6" fmla="*/ 209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" h="10000">
                  <a:moveTo>
                    <a:pt x="4816" y="2098"/>
                  </a:moveTo>
                  <a:lnTo>
                    <a:pt x="10001" y="0"/>
                  </a:lnTo>
                  <a:cubicBezTo>
                    <a:pt x="9080" y="0"/>
                    <a:pt x="8334" y="2239"/>
                    <a:pt x="8334" y="5000"/>
                  </a:cubicBezTo>
                  <a:cubicBezTo>
                    <a:pt x="8334" y="7761"/>
                    <a:pt x="9080" y="10000"/>
                    <a:pt x="10001" y="10000"/>
                  </a:cubicBezTo>
                  <a:cubicBezTo>
                    <a:pt x="7223" y="10000"/>
                    <a:pt x="7069" y="9160"/>
                    <a:pt x="4990" y="8321"/>
                  </a:cubicBezTo>
                  <a:cubicBezTo>
                    <a:pt x="4069" y="8321"/>
                    <a:pt x="30" y="6037"/>
                    <a:pt x="1" y="5000"/>
                  </a:cubicBezTo>
                  <a:cubicBezTo>
                    <a:pt x="-28" y="3963"/>
                    <a:pt x="3895" y="2098"/>
                    <a:pt x="4816" y="209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286512" y="4929198"/>
              <a:ext cx="7970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latin typeface="Garamond" pitchFamily="18" charset="0"/>
                </a:rPr>
                <a:t>OR</a:t>
              </a:r>
              <a:endParaRPr lang="el-GR" sz="32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97232" y="2358559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3 NAND</a:t>
              </a:r>
              <a:endParaRPr lang="el-G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94401" y="4272947"/>
              <a:ext cx="5132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mic Sans MS" pitchFamily="66" charset="0"/>
                </a:rPr>
                <a:t>OR</a:t>
              </a:r>
              <a:endParaRPr lang="el-GR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795593" y="3467484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54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Μία πύλη --&gt; όλες οι πράξεις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100134"/>
            <a:ext cx="7991500" cy="1757362"/>
          </a:xfrm>
        </p:spPr>
        <p:txBody>
          <a:bodyPr/>
          <a:lstStyle/>
          <a:p>
            <a:pPr algn="just" eaLnBrk="1" hangingPunct="1"/>
            <a:endParaRPr lang="el-GR" sz="1000" dirty="0">
              <a:latin typeface="Arial"/>
              <a:cs typeface="Arial"/>
            </a:endParaRPr>
          </a:p>
          <a:p>
            <a:pPr algn="just" eaLnBrk="1" hangingPunct="1"/>
            <a:r>
              <a:rPr lang="el-GR" sz="2200" dirty="0">
                <a:latin typeface="Arial"/>
                <a:cs typeface="Arial"/>
              </a:rPr>
              <a:t>Κάθε ψηφιακό κύκλωμα μπορεί να υλοποιηθεί μόνο με πύλες </a:t>
            </a:r>
            <a:r>
              <a:rPr lang="en-US" sz="2200" dirty="0">
                <a:latin typeface="Arial"/>
                <a:cs typeface="Arial"/>
              </a:rPr>
              <a:t>NAND </a:t>
            </a:r>
            <a:r>
              <a:rPr lang="el-GR" sz="2200" dirty="0">
                <a:latin typeface="Arial"/>
                <a:cs typeface="Arial"/>
              </a:rPr>
              <a:t>ή μόνο με πύλες </a:t>
            </a:r>
            <a:r>
              <a:rPr lang="en-US" sz="2200" dirty="0">
                <a:latin typeface="Arial"/>
                <a:cs typeface="Arial"/>
              </a:rPr>
              <a:t>NOR  (OIKOYMENIKE</a:t>
            </a:r>
            <a:r>
              <a:rPr lang="el-GR" sz="2200" dirty="0">
                <a:latin typeface="Arial"/>
                <a:cs typeface="Arial"/>
              </a:rPr>
              <a:t>Σ ΠΥΛΕΣ)  γιατί οι πύλες αυτές μπορούν να </a:t>
            </a:r>
            <a:r>
              <a:rPr lang="el-GR" sz="2200" dirty="0" err="1">
                <a:latin typeface="Arial"/>
                <a:cs typeface="Arial"/>
              </a:rPr>
              <a:t>παράξουν</a:t>
            </a:r>
            <a:r>
              <a:rPr lang="el-GR" sz="2200" dirty="0">
                <a:latin typeface="Arial"/>
                <a:cs typeface="Arial"/>
              </a:rPr>
              <a:t> όλα τα </a:t>
            </a:r>
            <a:r>
              <a:rPr lang="en-US" sz="2200" dirty="0">
                <a:latin typeface="Arial"/>
                <a:cs typeface="Arial"/>
              </a:rPr>
              <a:t>AND</a:t>
            </a:r>
            <a:r>
              <a:rPr lang="el-GR" sz="2200" dirty="0">
                <a:latin typeface="Arial"/>
                <a:cs typeface="Arial"/>
              </a:rPr>
              <a:t>, </a:t>
            </a:r>
            <a:r>
              <a:rPr lang="en-US" sz="2200" dirty="0">
                <a:latin typeface="Arial"/>
                <a:cs typeface="Arial"/>
              </a:rPr>
              <a:t>OR, NOT</a:t>
            </a:r>
          </a:p>
          <a:p>
            <a:pPr algn="just" eaLnBrk="1" hangingPunct="1"/>
            <a:endParaRPr lang="en-US" sz="2200" dirty="0">
              <a:latin typeface="Arial"/>
              <a:cs typeface="Arial"/>
            </a:endParaRPr>
          </a:p>
          <a:p>
            <a:pPr algn="just" eaLnBrk="1" hangingPunct="1">
              <a:buNone/>
            </a:pPr>
            <a:endParaRPr lang="el-GR" sz="2200" dirty="0">
              <a:latin typeface="Arial"/>
              <a:cs typeface="Arial"/>
            </a:endParaRPr>
          </a:p>
        </p:txBody>
      </p:sp>
      <p:pic>
        <p:nvPicPr>
          <p:cNvPr id="64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876"/>
            <a:ext cx="1466822" cy="4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02" y="3653972"/>
            <a:ext cx="1638267" cy="4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768" y="4705348"/>
            <a:ext cx="1581120" cy="41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292390"/>
            <a:ext cx="2628846" cy="5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4604" y="4769445"/>
            <a:ext cx="2762196" cy="91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6011" y="4055065"/>
            <a:ext cx="1619219" cy="5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00034" y="3579499"/>
            <a:ext cx="954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Garamond" pitchFamily="18" charset="0"/>
              </a:rPr>
              <a:t>NOT</a:t>
            </a:r>
            <a:endParaRPr lang="el-GR" sz="2600" b="1" dirty="0"/>
          </a:p>
        </p:txBody>
      </p:sp>
      <p:sp>
        <p:nvSpPr>
          <p:cNvPr id="17" name="Rectangle 16"/>
          <p:cNvSpPr/>
          <p:nvPr/>
        </p:nvSpPr>
        <p:spPr>
          <a:xfrm>
            <a:off x="334074" y="4633910"/>
            <a:ext cx="947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Garamond" pitchFamily="18" charset="0"/>
              </a:rPr>
              <a:t>AND</a:t>
            </a:r>
            <a:endParaRPr lang="el-GR" sz="2600" b="1" dirty="0"/>
          </a:p>
        </p:txBody>
      </p:sp>
      <p:sp>
        <p:nvSpPr>
          <p:cNvPr id="18" name="Rectangle 17"/>
          <p:cNvSpPr/>
          <p:nvPr/>
        </p:nvSpPr>
        <p:spPr>
          <a:xfrm>
            <a:off x="5924604" y="3694519"/>
            <a:ext cx="6815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Garamond" pitchFamily="18" charset="0"/>
              </a:rPr>
              <a:t>OR</a:t>
            </a:r>
            <a:endParaRPr lang="el-GR" sz="2600" b="1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3428992" y="2714620"/>
            <a:ext cx="2367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-- NAND --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3610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D3427-5323-4B07-8156-2AD9FBC2FABC}" type="slidenum">
              <a:rPr lang="en-US" smtClean="0">
                <a:latin typeface="Arial"/>
                <a:cs typeface="Arial"/>
              </a:rPr>
              <a:pPr/>
              <a:t>17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6275040" cy="725470"/>
          </a:xfrm>
        </p:spPr>
        <p:txBody>
          <a:bodyPr/>
          <a:lstStyle/>
          <a:p>
            <a:pPr eaLnBrk="1" hangingPunct="1"/>
            <a:r>
              <a:rPr lang="el-GR" sz="3600" dirty="0" err="1">
                <a:latin typeface="Arial"/>
                <a:cs typeface="Arial"/>
              </a:rPr>
              <a:t>Λογικ</a:t>
            </a:r>
            <a:r>
              <a:rPr lang="en-US" sz="3600" dirty="0" err="1">
                <a:latin typeface="Arial"/>
                <a:cs typeface="Arial"/>
              </a:rPr>
              <a:t>έ</a:t>
            </a:r>
            <a:r>
              <a:rPr lang="el-GR" sz="3600" dirty="0">
                <a:latin typeface="Arial"/>
                <a:cs typeface="Arial"/>
              </a:rPr>
              <a:t>ς συναρτήσεις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/>
        </p:nvGraphicFramePr>
        <p:xfrm>
          <a:off x="2843808" y="1702549"/>
          <a:ext cx="5435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1" name="Equation" r:id="rId4" imgW="3213100" imgH="254000" progId="Equation.3">
                  <p:embed/>
                </p:oleObj>
              </mc:Choice>
              <mc:Fallback>
                <p:oleObj name="Equation" r:id="rId4" imgW="3213100" imgH="254000" progId="Equation.3">
                  <p:embed/>
                  <p:pic>
                    <p:nvPicPr>
                      <p:cNvPr id="3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02549"/>
                        <a:ext cx="54356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611560" y="1672932"/>
            <a:ext cx="205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Arial"/>
                <a:cs typeface="Arial"/>
              </a:rPr>
              <a:t>Συναρτήσεις: </a:t>
            </a:r>
          </a:p>
        </p:txBody>
      </p:sp>
      <p:sp>
        <p:nvSpPr>
          <p:cNvPr id="17" name="Rectangle 80"/>
          <p:cNvSpPr/>
          <p:nvPr/>
        </p:nvSpPr>
        <p:spPr>
          <a:xfrm>
            <a:off x="626475" y="4156232"/>
            <a:ext cx="185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Z = x</a:t>
            </a:r>
            <a:r>
              <a:rPr lang="el-GR" sz="2400" dirty="0">
                <a:latin typeface="Arial"/>
                <a:cs typeface="Arial"/>
              </a:rPr>
              <a:t> • 1</a:t>
            </a:r>
          </a:p>
        </p:txBody>
      </p:sp>
      <p:sp>
        <p:nvSpPr>
          <p:cNvPr id="18" name="Rectangle 80"/>
          <p:cNvSpPr/>
          <p:nvPr/>
        </p:nvSpPr>
        <p:spPr>
          <a:xfrm>
            <a:off x="3203848" y="3861048"/>
            <a:ext cx="220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Z = x </a:t>
            </a:r>
            <a:r>
              <a:rPr lang="el-GR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Arial"/>
                <a:cs typeface="Arial"/>
              </a:rPr>
              <a:t> y'</a:t>
            </a:r>
            <a:endParaRPr lang="el-GR" sz="2400" dirty="0">
              <a:latin typeface="Arial"/>
              <a:cs typeface="Arial"/>
            </a:endParaRPr>
          </a:p>
        </p:txBody>
      </p:sp>
      <p:sp>
        <p:nvSpPr>
          <p:cNvPr id="19" name="Rectangle 80"/>
          <p:cNvSpPr/>
          <p:nvPr/>
        </p:nvSpPr>
        <p:spPr>
          <a:xfrm>
            <a:off x="5940152" y="4043383"/>
            <a:ext cx="186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Z = x </a:t>
            </a:r>
            <a:r>
              <a:rPr lang="el-GR" sz="2400" dirty="0">
                <a:latin typeface="Arial"/>
                <a:cs typeface="Arial"/>
              </a:rPr>
              <a:t>+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0</a:t>
            </a:r>
          </a:p>
        </p:txBody>
      </p:sp>
      <p:sp>
        <p:nvSpPr>
          <p:cNvPr id="20" name="Rectangle 80"/>
          <p:cNvSpPr/>
          <p:nvPr/>
        </p:nvSpPr>
        <p:spPr>
          <a:xfrm>
            <a:off x="1902289" y="4940587"/>
            <a:ext cx="2603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Z = x </a:t>
            </a:r>
            <a:r>
              <a:rPr lang="el-GR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Arial"/>
                <a:cs typeface="Arial"/>
              </a:rPr>
              <a:t> y </a:t>
            </a:r>
            <a:r>
              <a:rPr lang="el-GR" sz="2400" dirty="0">
                <a:latin typeface="Arial"/>
                <a:cs typeface="Arial"/>
              </a:rPr>
              <a:t>•</a:t>
            </a:r>
            <a:r>
              <a:rPr lang="en-US" sz="2400" dirty="0">
                <a:latin typeface="Arial"/>
                <a:cs typeface="Arial"/>
              </a:rPr>
              <a:t> 1</a:t>
            </a:r>
            <a:endParaRPr lang="el-GR" sz="2400" dirty="0">
              <a:latin typeface="Arial"/>
              <a:cs typeface="Arial"/>
            </a:endParaRPr>
          </a:p>
        </p:txBody>
      </p:sp>
      <p:sp>
        <p:nvSpPr>
          <p:cNvPr id="21" name="Rectangle 80"/>
          <p:cNvSpPr/>
          <p:nvPr/>
        </p:nvSpPr>
        <p:spPr>
          <a:xfrm>
            <a:off x="989269" y="5786454"/>
            <a:ext cx="2844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Z = x</a:t>
            </a:r>
            <a:r>
              <a:rPr lang="el-GR" sz="2400" dirty="0">
                <a:latin typeface="Arial"/>
                <a:cs typeface="Arial"/>
              </a:rPr>
              <a:t> • (</a:t>
            </a:r>
            <a:r>
              <a:rPr lang="en-US" sz="2400" dirty="0">
                <a:latin typeface="Arial"/>
                <a:cs typeface="Arial"/>
              </a:rPr>
              <a:t>y</a:t>
            </a:r>
            <a:r>
              <a:rPr lang="el-GR" sz="2400" dirty="0">
                <a:latin typeface="Arial"/>
                <a:cs typeface="Arial"/>
              </a:rPr>
              <a:t>+</a:t>
            </a:r>
            <a:r>
              <a:rPr lang="en-US" sz="2400" dirty="0">
                <a:latin typeface="Arial"/>
                <a:cs typeface="Arial"/>
              </a:rPr>
              <a:t>c</a:t>
            </a:r>
            <a:r>
              <a:rPr lang="el-GR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2350621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Arial"/>
                <a:cs typeface="Arial"/>
              </a:rPr>
              <a:t>Η λογική συνάρτηση </a:t>
            </a:r>
            <a:r>
              <a:rPr lang="en-US" sz="2400" i="1" dirty="0">
                <a:latin typeface="Arial"/>
                <a:cs typeface="Arial"/>
              </a:rPr>
              <a:t>z </a:t>
            </a:r>
            <a:r>
              <a:rPr lang="el-GR" sz="2400" dirty="0">
                <a:latin typeface="Arial"/>
                <a:cs typeface="Arial"/>
              </a:rPr>
              <a:t>των </a:t>
            </a:r>
            <a:r>
              <a:rPr lang="en-US" sz="2400" i="1" dirty="0">
                <a:latin typeface="Arial"/>
                <a:cs typeface="Arial"/>
              </a:rPr>
              <a:t>n</a:t>
            </a:r>
            <a:r>
              <a:rPr lang="el-GR" sz="2400" dirty="0">
                <a:latin typeface="Arial"/>
                <a:cs typeface="Arial"/>
              </a:rPr>
              <a:t> μεταβλητών ορίζεται σε </a:t>
            </a:r>
            <a:r>
              <a:rPr lang="en-US" sz="2400" dirty="0">
                <a:latin typeface="Arial"/>
                <a:cs typeface="Arial"/>
              </a:rPr>
              <a:t>2^n </a:t>
            </a:r>
            <a:r>
              <a:rPr lang="el-GR" sz="2400" dirty="0">
                <a:latin typeface="Arial"/>
                <a:cs typeface="Arial"/>
              </a:rPr>
              <a:t>σημεία που αντιστοιχούν στους </a:t>
            </a:r>
            <a:r>
              <a:rPr lang="en-US" sz="2400" i="1" dirty="0">
                <a:latin typeface="Arial"/>
                <a:cs typeface="Arial"/>
              </a:rPr>
              <a:t>n</a:t>
            </a:r>
            <a:r>
              <a:rPr lang="el-GR" sz="2400" dirty="0">
                <a:latin typeface="Arial"/>
                <a:cs typeface="Arial"/>
              </a:rPr>
              <a:t> συνδυασμούς τους. </a:t>
            </a:r>
          </a:p>
        </p:txBody>
      </p:sp>
      <p:sp>
        <p:nvSpPr>
          <p:cNvPr id="23" name="Rectangle 80"/>
          <p:cNvSpPr/>
          <p:nvPr/>
        </p:nvSpPr>
        <p:spPr>
          <a:xfrm>
            <a:off x="0" y="14197"/>
            <a:ext cx="25557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AND 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 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>
                <a:latin typeface="Garamond" pitchFamily="18" charset="0"/>
              </a:rPr>
              <a:t>.</a:t>
            </a:r>
          </a:p>
          <a:p>
            <a:r>
              <a:rPr lang="en-US" sz="3200" b="1" dirty="0">
                <a:latin typeface="Garamond" pitchFamily="18" charset="0"/>
              </a:rPr>
              <a:t>OR </a:t>
            </a:r>
            <a:r>
              <a:rPr lang="el-GR" sz="3200" b="1" dirty="0">
                <a:latin typeface="Garamond" pitchFamily="18" charset="0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+</a:t>
            </a:r>
          </a:p>
          <a:p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NOT 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΄ </a:t>
            </a:r>
            <a:r>
              <a:rPr lang="en-US" sz="3200" b="1" dirty="0">
                <a:latin typeface="Garamond" pitchFamily="18" charset="0"/>
              </a:rPr>
              <a:t> </a:t>
            </a:r>
            <a:endParaRPr lang="el-GR" sz="3200" b="1" dirty="0"/>
          </a:p>
        </p:txBody>
      </p:sp>
      <p:cxnSp>
        <p:nvCxnSpPr>
          <p:cNvPr id="24" name="Ευθεία γραμμή σύνδεσης 2"/>
          <p:cNvCxnSpPr/>
          <p:nvPr/>
        </p:nvCxnSpPr>
        <p:spPr>
          <a:xfrm>
            <a:off x="0" y="1583857"/>
            <a:ext cx="2555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4"/>
          <p:cNvCxnSpPr/>
          <p:nvPr/>
        </p:nvCxnSpPr>
        <p:spPr>
          <a:xfrm flipV="1">
            <a:off x="2411760" y="14197"/>
            <a:ext cx="0" cy="1657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4"/>
          <p:cNvSpPr/>
          <p:nvPr/>
        </p:nvSpPr>
        <p:spPr>
          <a:xfrm>
            <a:off x="3633622" y="4953177"/>
            <a:ext cx="486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  <a:sym typeface="Wingdings"/>
              </a:rPr>
              <a:t> </a:t>
            </a:r>
            <a:r>
              <a:rPr lang="el-GR" sz="2400" dirty="0">
                <a:latin typeface="Arial"/>
                <a:cs typeface="Arial"/>
              </a:rPr>
              <a:t>Σε πόσα σημεία ορίζεται η </a:t>
            </a:r>
            <a:r>
              <a:rPr lang="en-US" sz="2400" dirty="0">
                <a:latin typeface="Arial"/>
                <a:cs typeface="Arial"/>
              </a:rPr>
              <a:t>Z?</a:t>
            </a:r>
            <a:r>
              <a:rPr lang="el-GR" sz="2400" dirty="0"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20FFE-3E00-1D4D-8DC4-317DF19F0F69}"/>
              </a:ext>
            </a:extLst>
          </p:cNvPr>
          <p:cNvSpPr/>
          <p:nvPr/>
        </p:nvSpPr>
        <p:spPr>
          <a:xfrm>
            <a:off x="3494898" y="3121853"/>
            <a:ext cx="2121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Arial"/>
                <a:cs typeface="Arial"/>
              </a:rPr>
              <a:t>Παραδείγματα</a:t>
            </a:r>
            <a:endParaRPr lang="en-GR" sz="2400" dirty="0"/>
          </a:p>
        </p:txBody>
      </p:sp>
      <p:sp>
        <p:nvSpPr>
          <p:cNvPr id="22" name="Ορθογώνιο 4">
            <a:extLst>
              <a:ext uri="{FF2B5EF4-FFF2-40B4-BE49-F238E27FC236}">
                <a16:creationId xmlns:a16="http://schemas.microsoft.com/office/drawing/2014/main" id="{7080F8B3-0D17-9B46-8C35-CC3DA243493C}"/>
              </a:ext>
            </a:extLst>
          </p:cNvPr>
          <p:cNvSpPr/>
          <p:nvPr/>
        </p:nvSpPr>
        <p:spPr>
          <a:xfrm>
            <a:off x="2746376" y="5801883"/>
            <a:ext cx="4867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cs typeface="Arial"/>
                <a:sym typeface="Wingdings"/>
              </a:rPr>
              <a:t> </a:t>
            </a:r>
            <a:r>
              <a:rPr lang="el-GR" sz="2400" dirty="0">
                <a:latin typeface="Arial"/>
                <a:cs typeface="Arial"/>
              </a:rPr>
              <a:t>Σε πόσα σημεία ορίζεται η </a:t>
            </a:r>
            <a:r>
              <a:rPr lang="en-US" sz="2400" dirty="0">
                <a:latin typeface="Arial"/>
                <a:cs typeface="Arial"/>
              </a:rPr>
              <a:t>Z?</a:t>
            </a:r>
            <a:r>
              <a:rPr lang="el-GR" sz="24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0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C717C-D77C-41AD-88CF-4AAD34CDB35A}" type="slidenum">
              <a:rPr lang="en-US" smtClean="0">
                <a:latin typeface=""/>
                <a:cs typeface=""/>
              </a:rPr>
              <a:pPr/>
              <a:t>18</a:t>
            </a:fld>
            <a:endParaRPr lang="en-US">
              <a:latin typeface=""/>
              <a:cs typeface=""/>
            </a:endParaRPr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eaLnBrk="1" hangingPunct="1"/>
            <a:r>
              <a:rPr lang="el-GR" sz="3000" dirty="0">
                <a:latin typeface=""/>
                <a:cs typeface=""/>
              </a:rPr>
              <a:t>Λογικές Μεταβλητές, Πύλες, Πράξεις, Συναρτήσεις</a:t>
            </a:r>
            <a:endParaRPr lang="en-US" sz="3000" dirty="0">
              <a:latin typeface=""/>
              <a:cs typeface="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49355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endParaRPr lang="el-GR" sz="2000" dirty="0"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CC0099"/>
                </a:solidFill>
                <a:latin typeface=""/>
                <a:cs typeface=""/>
              </a:rPr>
              <a:t>Λογικές μεταβλητές: </a:t>
            </a:r>
            <a:r>
              <a:rPr lang="en-US" sz="2000" b="1" dirty="0">
                <a:solidFill>
                  <a:srgbClr val="CC0099"/>
                </a:solidFill>
                <a:latin typeface=""/>
                <a:cs typeface=""/>
              </a:rPr>
              <a:t>x</a:t>
            </a:r>
            <a:r>
              <a:rPr lang="en-US" sz="2000" b="1" baseline="-25000" dirty="0">
                <a:solidFill>
                  <a:srgbClr val="CC0099"/>
                </a:solidFill>
                <a:latin typeface=""/>
                <a:cs typeface=""/>
              </a:rPr>
              <a:t>i</a:t>
            </a:r>
            <a:r>
              <a:rPr lang="en-US" sz="2000" b="1" dirty="0">
                <a:solidFill>
                  <a:srgbClr val="CC0099"/>
                </a:solidFill>
                <a:latin typeface=""/>
                <a:cs typeface=""/>
              </a:rPr>
              <a:t>  </a:t>
            </a:r>
            <a:r>
              <a:rPr lang="en-US" sz="2000" b="1" dirty="0" err="1">
                <a:solidFill>
                  <a:srgbClr val="CC0099"/>
                </a:solidFill>
                <a:latin typeface=""/>
                <a:cs typeface=""/>
              </a:rPr>
              <a:t>ό</a:t>
            </a:r>
            <a:r>
              <a:rPr lang="el-GR" sz="2000" b="1" dirty="0">
                <a:solidFill>
                  <a:srgbClr val="CC0099"/>
                </a:solidFill>
                <a:latin typeface=""/>
                <a:cs typeface=""/>
              </a:rPr>
              <a:t>που  </a:t>
            </a:r>
            <a:r>
              <a:rPr lang="en-US" sz="2000" b="1" dirty="0">
                <a:solidFill>
                  <a:srgbClr val="CC0099"/>
                </a:solidFill>
                <a:latin typeface=""/>
                <a:cs typeface=""/>
              </a:rPr>
              <a:t>x</a:t>
            </a:r>
            <a:r>
              <a:rPr lang="en-US" sz="2000" b="1" baseline="-25000" dirty="0">
                <a:solidFill>
                  <a:srgbClr val="CC0099"/>
                </a:solidFill>
                <a:latin typeface=""/>
                <a:cs typeface=""/>
              </a:rPr>
              <a:t>i</a:t>
            </a:r>
            <a:r>
              <a:rPr lang="el-GR" sz="2000" b="1" dirty="0">
                <a:solidFill>
                  <a:srgbClr val="CC0099"/>
                </a:solidFill>
                <a:latin typeface=""/>
                <a:cs typeface=""/>
              </a:rPr>
              <a:t> </a:t>
            </a:r>
            <a:r>
              <a:rPr lang="en-US" sz="2000" b="1" dirty="0">
                <a:solidFill>
                  <a:srgbClr val="CC0099"/>
                </a:solidFill>
                <a:latin typeface=""/>
                <a:cs typeface=""/>
              </a:rPr>
              <a:t> </a:t>
            </a:r>
            <a:r>
              <a:rPr lang="el-GR" sz="2000" b="1" dirty="0">
                <a:latin typeface=""/>
                <a:cs typeface=""/>
              </a:rPr>
              <a:t>0</a:t>
            </a:r>
            <a:r>
              <a:rPr lang="el-GR" sz="2000" dirty="0">
                <a:latin typeface=""/>
                <a:cs typeface=""/>
              </a:rPr>
              <a:t> </a:t>
            </a:r>
            <a:r>
              <a:rPr lang="en-US" sz="2000" dirty="0" err="1">
                <a:latin typeface=""/>
                <a:cs typeface=""/>
              </a:rPr>
              <a:t>ή</a:t>
            </a:r>
            <a:r>
              <a:rPr lang="el-GR" sz="2000" dirty="0">
                <a:latin typeface=""/>
                <a:cs typeface=""/>
              </a:rPr>
              <a:t> </a:t>
            </a:r>
            <a:r>
              <a:rPr lang="el-GR" sz="2000" b="1" dirty="0">
                <a:latin typeface=""/>
                <a:cs typeface=""/>
              </a:rPr>
              <a:t>1</a:t>
            </a:r>
            <a:endParaRPr lang="el-GR" sz="2000" b="1" dirty="0">
              <a:solidFill>
                <a:srgbClr val="CC0099"/>
              </a:solidFill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b="1" dirty="0">
              <a:solidFill>
                <a:srgbClr val="CC0099"/>
              </a:solidFill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CC0099"/>
                </a:solidFill>
                <a:latin typeface=""/>
                <a:cs typeface=""/>
              </a:rPr>
              <a:t>Λογικές πύλες: </a:t>
            </a:r>
            <a:r>
              <a:rPr lang="el-GR" sz="2000" b="1" u="sng" dirty="0">
                <a:latin typeface=""/>
                <a:cs typeface=""/>
              </a:rPr>
              <a:t>απλές</a:t>
            </a:r>
            <a:r>
              <a:rPr lang="el-GR" sz="2000" dirty="0">
                <a:latin typeface=""/>
                <a:cs typeface=""/>
              </a:rPr>
              <a:t> και </a:t>
            </a:r>
            <a:r>
              <a:rPr lang="el-GR" sz="2000" b="1" u="sng" dirty="0">
                <a:latin typeface=""/>
                <a:cs typeface=""/>
              </a:rPr>
              <a:t>παράγωγες</a:t>
            </a:r>
            <a:r>
              <a:rPr lang="el-GR" sz="2000" dirty="0">
                <a:latin typeface=""/>
                <a:cs typeface="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l-GR" sz="2000" b="1" dirty="0">
              <a:solidFill>
                <a:srgbClr val="CC0099"/>
              </a:solidFill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CC0099"/>
                </a:solidFill>
                <a:latin typeface=""/>
                <a:cs typeface=""/>
              </a:rPr>
              <a:t>Λογικές πράξεις</a:t>
            </a:r>
            <a:r>
              <a:rPr lang="el-GR" sz="2000" dirty="0">
                <a:solidFill>
                  <a:srgbClr val="CC0099"/>
                </a:solidFill>
                <a:latin typeface=""/>
                <a:cs typeface=""/>
              </a:rPr>
              <a:t>:</a:t>
            </a:r>
            <a:r>
              <a:rPr lang="el-GR" sz="2000" dirty="0">
                <a:latin typeface=""/>
                <a:cs typeface=""/>
              </a:rPr>
              <a:t> απλές λογικές συναρτήσεις της μαθηματικής λογικής στις οποίες ανάγονται όλες οι λογικές συναρτήσεις. </a:t>
            </a:r>
            <a:endParaRPr lang="en-US" sz="2000" dirty="0"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b="1" dirty="0">
              <a:solidFill>
                <a:srgbClr val="339933"/>
              </a:solidFill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339933"/>
                </a:solidFill>
                <a:latin typeface=""/>
                <a:cs typeface=""/>
              </a:rPr>
              <a:t>Λογικές συναρτήσεις:</a:t>
            </a:r>
            <a:r>
              <a:rPr lang="el-GR" sz="2000" dirty="0">
                <a:latin typeface=""/>
                <a:cs typeface=""/>
              </a:rPr>
              <a:t> συναρτήσεις όπου τόσο οι ανεξάρτητες μεταβλητές όσο και η εξαρτημένη μεταβλητή είναι όλες λογικές μεταβλητές, δηλαδή</a:t>
            </a: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"/>
                <a:cs typeface=""/>
              </a:rPr>
              <a:t>Επειδή κάθε μεταβλητή</a:t>
            </a:r>
            <a:r>
              <a:rPr lang="en-US" sz="2000" dirty="0">
                <a:latin typeface=""/>
                <a:cs typeface=""/>
              </a:rPr>
              <a:t> x</a:t>
            </a:r>
            <a:r>
              <a:rPr lang="el-GR" sz="2000" dirty="0">
                <a:latin typeface=""/>
                <a:cs typeface=""/>
              </a:rPr>
              <a:t> μπορεί να λάβει 2 τιμές, η λογική συνάρτηση </a:t>
            </a:r>
            <a:r>
              <a:rPr lang="en-US" sz="2000" i="1" dirty="0">
                <a:latin typeface=""/>
                <a:cs typeface=""/>
              </a:rPr>
              <a:t>z </a:t>
            </a:r>
            <a:r>
              <a:rPr lang="el-GR" sz="2000" dirty="0">
                <a:latin typeface=""/>
                <a:cs typeface=""/>
              </a:rPr>
              <a:t>των</a:t>
            </a:r>
            <a:r>
              <a:rPr lang="en-US" sz="2000" dirty="0">
                <a:latin typeface=""/>
                <a:cs typeface=""/>
              </a:rPr>
              <a:t>  </a:t>
            </a:r>
            <a:r>
              <a:rPr lang="en-US" sz="2000" i="1" dirty="0">
                <a:latin typeface=""/>
                <a:cs typeface=""/>
              </a:rPr>
              <a:t>n</a:t>
            </a:r>
            <a:r>
              <a:rPr lang="el-GR" sz="2000" dirty="0">
                <a:latin typeface=""/>
                <a:cs typeface=""/>
              </a:rPr>
              <a:t> </a:t>
            </a:r>
            <a:r>
              <a:rPr lang="en-US" sz="2000" dirty="0">
                <a:latin typeface=""/>
                <a:cs typeface=""/>
              </a:rPr>
              <a:t> </a:t>
            </a:r>
            <a:r>
              <a:rPr lang="el-GR" sz="2000" dirty="0">
                <a:latin typeface=""/>
                <a:cs typeface=""/>
              </a:rPr>
              <a:t>μεταβλητών ορίζεται σε  </a:t>
            </a:r>
            <a:r>
              <a:rPr lang="en-US" sz="2000" dirty="0">
                <a:latin typeface=""/>
                <a:cs typeface=""/>
              </a:rPr>
              <a:t>    </a:t>
            </a:r>
            <a:r>
              <a:rPr lang="el-GR" sz="2000" dirty="0">
                <a:latin typeface=""/>
                <a:cs typeface=""/>
              </a:rPr>
              <a:t>σημεία. </a:t>
            </a:r>
          </a:p>
          <a:p>
            <a:pPr algn="just" eaLnBrk="1" hangingPunct="1">
              <a:lnSpc>
                <a:spcPct val="90000"/>
              </a:lnSpc>
            </a:pPr>
            <a:endParaRPr lang="el-GR" sz="2000" b="1" dirty="0">
              <a:solidFill>
                <a:schemeClr val="accent2"/>
              </a:solidFill>
              <a:latin typeface=""/>
              <a:cs typeface="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000" b="1" dirty="0">
                <a:solidFill>
                  <a:schemeClr val="accent2"/>
                </a:solidFill>
                <a:latin typeface=""/>
                <a:cs typeface=""/>
              </a:rPr>
              <a:t>Πίνακας αληθείας</a:t>
            </a:r>
            <a:r>
              <a:rPr lang="el-GR" sz="2000" dirty="0">
                <a:solidFill>
                  <a:schemeClr val="accent2"/>
                </a:solidFill>
                <a:latin typeface=""/>
                <a:cs typeface=""/>
              </a:rPr>
              <a:t>:</a:t>
            </a:r>
            <a:r>
              <a:rPr lang="el-GR" sz="2000" dirty="0">
                <a:latin typeface=""/>
                <a:cs typeface=""/>
              </a:rPr>
              <a:t> εργαλείο συστηματικής παράστασης όλων των    τιμών μιας λογικής συνάρτησης που αντιστοιχούν στους</a:t>
            </a:r>
            <a:r>
              <a:rPr lang="en-US" sz="2000" dirty="0">
                <a:latin typeface=""/>
                <a:cs typeface=""/>
              </a:rPr>
              <a:t> </a:t>
            </a:r>
            <a:r>
              <a:rPr lang="el-GR" sz="2000" dirty="0">
                <a:latin typeface=""/>
                <a:cs typeface=""/>
              </a:rPr>
              <a:t>   συνδυασμούς των</a:t>
            </a:r>
            <a:r>
              <a:rPr lang="en-US" sz="2000" dirty="0">
                <a:latin typeface=""/>
                <a:cs typeface=""/>
              </a:rPr>
              <a:t> </a:t>
            </a:r>
            <a:r>
              <a:rPr lang="el-GR" sz="2000" dirty="0">
                <a:latin typeface=""/>
                <a:cs typeface=""/>
              </a:rPr>
              <a:t>  </a:t>
            </a:r>
            <a:r>
              <a:rPr lang="en-US" sz="2000" dirty="0">
                <a:latin typeface=""/>
                <a:cs typeface=""/>
              </a:rPr>
              <a:t> </a:t>
            </a:r>
            <a:r>
              <a:rPr lang="el-GR" sz="2000" dirty="0">
                <a:latin typeface=""/>
                <a:cs typeface=""/>
              </a:rPr>
              <a:t>μεταβλητών της.</a:t>
            </a:r>
            <a:endParaRPr lang="el-GR" sz="2000" b="1" dirty="0">
              <a:latin typeface=""/>
              <a:cs typeface="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b="1" dirty="0">
              <a:solidFill>
                <a:srgbClr val="CC0099"/>
              </a:solidFill>
              <a:latin typeface=""/>
              <a:cs typeface=""/>
            </a:endParaRPr>
          </a:p>
        </p:txBody>
      </p:sp>
      <p:sp>
        <p:nvSpPr>
          <p:cNvPr id="4110" name="Line 4"/>
          <p:cNvSpPr>
            <a:spLocks noChangeShapeType="1"/>
          </p:cNvSpPr>
          <p:nvPr/>
        </p:nvSpPr>
        <p:spPr bwMode="auto">
          <a:xfrm>
            <a:off x="395536" y="764704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246461" y="3939749"/>
          <a:ext cx="53498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5" name="Equation" r:id="rId4" imgW="3162300" imgH="292100" progId="Equation.3">
                  <p:embed/>
                </p:oleObj>
              </mc:Choice>
              <mc:Fallback>
                <p:oleObj name="Equation" r:id="rId4" imgW="3162300" imgH="292100" progId="Equation.3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461" y="3939749"/>
                        <a:ext cx="534987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966541" y="5976515"/>
          <a:ext cx="2698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6" name="Equation" r:id="rId6" imgW="152334" imgH="228501" progId="">
                  <p:embed/>
                </p:oleObj>
              </mc:Choice>
              <mc:Fallback>
                <p:oleObj name="Equation" r:id="rId6" imgW="152334" imgH="228501" progId="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541" y="5976515"/>
                        <a:ext cx="26987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4" name="Rectangle 1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988967" y="4725144"/>
          <a:ext cx="361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77" name="Equation" r:id="rId8" imgW="177646" imgH="190335" progId="">
                  <p:embed/>
                </p:oleObj>
              </mc:Choice>
              <mc:Fallback>
                <p:oleObj name="Equation" r:id="rId8" imgW="177646" imgH="190335" progId="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967" y="4725144"/>
                        <a:ext cx="3619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1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D3427-5323-4B07-8156-2AD9FBC2FABC}" type="slidenum">
              <a:rPr lang="en-US" smtClean="0">
                <a:latin typeface="Arial"/>
                <a:cs typeface="Arial"/>
              </a:rPr>
              <a:pPr/>
              <a:t>19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/>
          <a:lstStyle/>
          <a:p>
            <a:pPr eaLnBrk="1" hangingPunct="1"/>
            <a:r>
              <a:rPr lang="el-GR" sz="3600" dirty="0">
                <a:latin typeface="Arial"/>
                <a:cs typeface="Arial"/>
              </a:rPr>
              <a:t>Λογικές Συναρτήσεις σε λογικό διάγραμμα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/>
        </p:nvGraphicFramePr>
        <p:xfrm>
          <a:off x="1907704" y="2636912"/>
          <a:ext cx="59515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79" name="Equation" r:id="rId4" imgW="3517900" imgH="292100" progId="Equation.3">
                  <p:embed/>
                </p:oleObj>
              </mc:Choice>
              <mc:Fallback>
                <p:oleObj name="Equation" r:id="rId4" imgW="3517900" imgH="292100" progId="Equation.3">
                  <p:embed/>
                  <p:pic>
                    <p:nvPicPr>
                      <p:cNvPr id="3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59515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95536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Η λογική συνάρτηση </a:t>
            </a:r>
            <a:r>
              <a:rPr lang="en-US" i="1" dirty="0">
                <a:latin typeface="Arial"/>
                <a:cs typeface="Arial"/>
              </a:rPr>
              <a:t>z </a:t>
            </a:r>
            <a:r>
              <a:rPr lang="el-GR" dirty="0">
                <a:latin typeface="Arial"/>
                <a:cs typeface="Arial"/>
              </a:rPr>
              <a:t>των </a:t>
            </a:r>
            <a:r>
              <a:rPr lang="en-US" i="1" dirty="0">
                <a:latin typeface="Arial"/>
                <a:cs typeface="Arial"/>
              </a:rPr>
              <a:t>n</a:t>
            </a:r>
            <a:r>
              <a:rPr lang="el-GR" dirty="0">
                <a:latin typeface="Arial"/>
                <a:cs typeface="Arial"/>
              </a:rPr>
              <a:t> μεταβλητών ορίζεται σε </a:t>
            </a:r>
            <a:r>
              <a:rPr lang="en-US" dirty="0">
                <a:latin typeface="Arial"/>
                <a:cs typeface="Arial"/>
              </a:rPr>
              <a:t>2^n </a:t>
            </a:r>
            <a:r>
              <a:rPr lang="el-GR" dirty="0">
                <a:latin typeface="Arial"/>
                <a:cs typeface="Arial"/>
              </a:rPr>
              <a:t>σημεία που αντιστοιχούν στους </a:t>
            </a:r>
            <a:r>
              <a:rPr lang="en-US" i="1" dirty="0">
                <a:latin typeface="Arial"/>
                <a:cs typeface="Arial"/>
              </a:rPr>
              <a:t>n</a:t>
            </a:r>
            <a:r>
              <a:rPr lang="el-GR" dirty="0">
                <a:latin typeface="Arial"/>
                <a:cs typeface="Arial"/>
              </a:rPr>
              <a:t> συνδυασμούς τους.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406" r="4588"/>
          <a:stretch/>
        </p:blipFill>
        <p:spPr>
          <a:xfrm>
            <a:off x="2411760" y="3789040"/>
            <a:ext cx="4455243" cy="1797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054" y="3645024"/>
            <a:ext cx="428460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x1</a:t>
            </a:r>
          </a:p>
          <a:p>
            <a:r>
              <a:rPr lang="en-US" dirty="0">
                <a:latin typeface="Arial"/>
                <a:cs typeface="Arial"/>
              </a:rPr>
              <a:t>x2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x3</a:t>
            </a:r>
          </a:p>
          <a:p>
            <a:r>
              <a:rPr lang="en-US" dirty="0">
                <a:latin typeface="Arial"/>
                <a:cs typeface="Arial"/>
              </a:rPr>
              <a:t>x4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6590" y="40770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z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24262" y="3861048"/>
            <a:ext cx="7199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i="1" dirty="0">
                <a:latin typeface="Arial"/>
                <a:cs typeface="Arial"/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412776"/>
            <a:ext cx="792088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400" dirty="0">
                <a:latin typeface=""/>
                <a:cs typeface=""/>
              </a:rPr>
              <a:t>Συναρτήσεις όπου τόσο οι ανεξάρτητες μεταβλητές όσο και η εξαρτημένη μεταβλητή είναι όλες λογικές μεταβλητές, δηλαδή</a:t>
            </a:r>
          </a:p>
        </p:txBody>
      </p:sp>
    </p:spTree>
    <p:extLst>
      <p:ext uri="{BB962C8B-B14F-4D97-AF65-F5344CB8AC3E}">
        <p14:creationId xmlns:p14="http://schemas.microsoft.com/office/powerpoint/2010/main" val="161821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1E340D-A94B-4F5A-95B0-457730B1F7D5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953" y="188640"/>
            <a:ext cx="8496944" cy="64807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800" dirty="0">
                <a:latin typeface="Arial"/>
                <a:cs typeface="Arial"/>
              </a:rPr>
              <a:t>Σ</a:t>
            </a:r>
            <a:r>
              <a:rPr lang="en-US" sz="2800" dirty="0" err="1">
                <a:latin typeface="Arial"/>
                <a:cs typeface="Arial"/>
              </a:rPr>
              <a:t>ύ</a:t>
            </a:r>
            <a:r>
              <a:rPr lang="el-GR" sz="2800" dirty="0" err="1">
                <a:latin typeface="Arial"/>
                <a:cs typeface="Arial"/>
              </a:rPr>
              <a:t>νοψη</a:t>
            </a:r>
            <a:r>
              <a:rPr lang="el-GR" sz="2800" dirty="0">
                <a:latin typeface="Arial"/>
                <a:cs typeface="Arial"/>
              </a:rPr>
              <a:t> Μέχρι Σήμερα:</a:t>
            </a:r>
            <a:endParaRPr lang="en-US" sz="2800" dirty="0"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400" b="1" dirty="0">
                <a:solidFill>
                  <a:srgbClr val="FF0000"/>
                </a:solidFill>
                <a:latin typeface="Arial"/>
                <a:cs typeface="Arial"/>
              </a:rPr>
              <a:t>Δυαδικό Σύστημα 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l-GR" sz="2400" dirty="0">
                <a:cs typeface="Arial"/>
              </a:rPr>
              <a:t>Κωδικοποίηση </a:t>
            </a:r>
            <a:r>
              <a:rPr lang="en-US" sz="2400" dirty="0">
                <a:cs typeface="Arial"/>
              </a:rPr>
              <a:t>–</a:t>
            </a:r>
            <a:r>
              <a:rPr lang="el-GR" sz="2400" dirty="0">
                <a:cs typeface="Arial"/>
              </a:rPr>
              <a:t> Επεξεργασία – Αποκωδικοποίηση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400" dirty="0">
                <a:cs typeface="Arial"/>
              </a:rPr>
              <a:t>Bit/Byte/Word</a:t>
            </a:r>
            <a:endParaRPr lang="el-GR" sz="2400" dirty="0">
              <a:cs typeface="Arial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l-GR" sz="2400" dirty="0">
                <a:cs typeface="Arial"/>
              </a:rPr>
              <a:t>Κωδικοποίηση αριθμών</a:t>
            </a:r>
            <a:r>
              <a:rPr lang="en-US" sz="2400" dirty="0">
                <a:cs typeface="Arial"/>
              </a:rPr>
              <a:t>&amp; </a:t>
            </a:r>
            <a:r>
              <a:rPr lang="el-GR" sz="2400" dirty="0">
                <a:cs typeface="Arial"/>
              </a:rPr>
              <a:t>άλλων δεδομένων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l-GR" sz="2400" dirty="0">
                <a:cs typeface="Arial"/>
              </a:rPr>
              <a:t>Μετατροπή Αναλογικού Σήματος σε Ψηφιακό (</a:t>
            </a:r>
            <a:r>
              <a:rPr lang="en-GB" sz="2400" dirty="0">
                <a:cs typeface="Arial"/>
              </a:rPr>
              <a:t>ADC/DAC)</a:t>
            </a:r>
            <a:r>
              <a:rPr lang="el-GR" sz="2400" dirty="0">
                <a:cs typeface="Arial"/>
              </a:rPr>
              <a:t>, </a:t>
            </a:r>
            <a:r>
              <a:rPr lang="el" sz="2400" dirty="0">
                <a:cs typeface="Arial"/>
              </a:rPr>
              <a:t>Μέθοδοι Επαλήθευσης Δεδομένων</a:t>
            </a:r>
            <a:endParaRPr lang="en-US" sz="2400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Hardware:</a:t>
            </a:r>
            <a:endParaRPr lang="el-GR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2400" dirty="0">
                <a:cs typeface="Arial"/>
                <a:sym typeface="Wingdings" pitchFamily="2" charset="2"/>
              </a:rPr>
              <a:t> </a:t>
            </a:r>
            <a:r>
              <a:rPr lang="en-US" sz="2400" dirty="0">
                <a:cs typeface="Arial"/>
              </a:rPr>
              <a:t>Transistors, </a:t>
            </a:r>
            <a:r>
              <a:rPr lang="el-GR" sz="2400" dirty="0">
                <a:cs typeface="Arial"/>
              </a:rPr>
              <a:t>Υλοποίηση</a:t>
            </a:r>
            <a:r>
              <a:rPr lang="en-US" sz="2400" dirty="0">
                <a:cs typeface="Arial"/>
              </a:rPr>
              <a:t> Boolean logic </a:t>
            </a:r>
            <a:r>
              <a:rPr lang="el-GR" sz="2400" dirty="0">
                <a:cs typeface="Arial"/>
              </a:rPr>
              <a:t>με </a:t>
            </a:r>
            <a:r>
              <a:rPr lang="en-GB" sz="2400" dirty="0">
                <a:cs typeface="Arial"/>
              </a:rPr>
              <a:t>Transistor</a:t>
            </a:r>
            <a:endParaRPr lang="el-GR" sz="2400" dirty="0">
              <a:cs typeface="Arial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>
                <a:cs typeface="Arial"/>
              </a:rPr>
              <a:t>Κατασκευή </a:t>
            </a:r>
            <a:r>
              <a:rPr lang="en-GB" sz="2400" dirty="0">
                <a:cs typeface="Arial"/>
              </a:rPr>
              <a:t>Transistor</a:t>
            </a:r>
            <a:r>
              <a:rPr lang="en-US" sz="2400" dirty="0">
                <a:cs typeface="Arial"/>
              </a:rPr>
              <a:t>s</a:t>
            </a:r>
            <a:r>
              <a:rPr lang="el-GR" sz="240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(</a:t>
            </a:r>
            <a:r>
              <a:rPr lang="el-GR" sz="2400" dirty="0">
                <a:cs typeface="Arial"/>
              </a:rPr>
              <a:t>εκτός ύλης)</a:t>
            </a:r>
            <a:endParaRPr lang="en-US" sz="2400" b="1" dirty="0">
              <a:solidFill>
                <a:srgbClr val="FF0000"/>
              </a:solidFill>
              <a:cs typeface="Arial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l-GR" sz="2400" b="1" dirty="0">
                <a:solidFill>
                  <a:srgbClr val="FF0000"/>
                </a:solidFill>
                <a:cs typeface="Arial"/>
              </a:rPr>
              <a:t>ΣΗΜΕΡΑ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l-GR" sz="2400" dirty="0">
                <a:solidFill>
                  <a:srgbClr val="FF0000"/>
                </a:solidFill>
                <a:cs typeface="Arial"/>
                <a:sym typeface="Wingdings" pitchFamily="2" charset="2"/>
              </a:rPr>
              <a:t> Άλγεβρα </a:t>
            </a:r>
            <a:r>
              <a:rPr lang="el-GR" sz="2400" dirty="0" err="1">
                <a:solidFill>
                  <a:srgbClr val="FF0000"/>
                </a:solidFill>
                <a:cs typeface="Arial"/>
                <a:sym typeface="Wingdings" pitchFamily="2" charset="2"/>
              </a:rPr>
              <a:t>Μπουλ</a:t>
            </a:r>
            <a:endParaRPr lang="el-GR" sz="2400" dirty="0">
              <a:cs typeface="Arial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>
                <a:solidFill>
                  <a:srgbClr val="FF0000"/>
                </a:solidFill>
                <a:cs typeface="Arial"/>
              </a:rPr>
              <a:t>Λογικές μεταβλητές, πύλες, συναρτήσεις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>
                <a:solidFill>
                  <a:srgbClr val="FF0000"/>
                </a:solidFill>
                <a:cs typeface="Arial"/>
              </a:rPr>
              <a:t>Πίνακας αληθείας, Σύνθεση/ Ανάλυση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>
                <a:solidFill>
                  <a:srgbClr val="FF0000"/>
                </a:solidFill>
              </a:rPr>
              <a:t>Συνδυαστικά Κυκλώματα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 err="1">
                <a:solidFill>
                  <a:srgbClr val="FF0000"/>
                </a:solidFill>
              </a:rPr>
              <a:t>Ακολουθιακά</a:t>
            </a:r>
            <a:r>
              <a:rPr lang="el-GR" sz="2400" dirty="0">
                <a:solidFill>
                  <a:srgbClr val="FF0000"/>
                </a:solidFill>
              </a:rPr>
              <a:t> Λογικά Κυκλώματα. </a:t>
            </a:r>
            <a:r>
              <a:rPr lang="en-US" sz="2400" dirty="0">
                <a:solidFill>
                  <a:srgbClr val="FF0000"/>
                </a:solidFill>
              </a:rPr>
              <a:t>RS Flip-Flop</a:t>
            </a:r>
            <a:endParaRPr lang="el-GR" sz="2400" dirty="0">
              <a:solidFill>
                <a:srgbClr val="FF0000"/>
              </a:solidFill>
              <a:cs typeface="Arial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el-GR" sz="2400" dirty="0">
                <a:solidFill>
                  <a:srgbClr val="FF0000"/>
                </a:solidFill>
                <a:cs typeface="Arial"/>
              </a:rPr>
              <a:t>Παραδείγματα / Ασκήσεις </a:t>
            </a:r>
            <a:endParaRPr lang="en-US" sz="2400" dirty="0">
              <a:solidFill>
                <a:srgbClr val="FF0000"/>
              </a:solidFill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6" name="Line 34">
            <a:extLst>
              <a:ext uri="{FF2B5EF4-FFF2-40B4-BE49-F238E27FC236}">
                <a16:creationId xmlns:a16="http://schemas.microsoft.com/office/drawing/2014/main" id="{52AF3F29-01CC-914A-81D6-4125BAC44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7" y="764704"/>
            <a:ext cx="8353425" cy="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3B14D-FFCF-0A47-AA84-F7DE8783DD40}"/>
              </a:ext>
            </a:extLst>
          </p:cNvPr>
          <p:cNvSpPr/>
          <p:nvPr/>
        </p:nvSpPr>
        <p:spPr>
          <a:xfrm>
            <a:off x="7085423" y="836712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Σήμερα: </a:t>
            </a:r>
            <a:r>
              <a:rPr lang="en-US" dirty="0" err="1">
                <a:latin typeface="Arial"/>
                <a:cs typeface="Arial"/>
              </a:rPr>
              <a:t>Forouzan</a:t>
            </a:r>
            <a:endParaRPr lang="en-US" dirty="0">
              <a:latin typeface="Arial"/>
              <a:cs typeface="Arial"/>
            </a:endParaRPr>
          </a:p>
          <a:p>
            <a:r>
              <a:rPr lang="el-GR" dirty="0">
                <a:latin typeface="Arial"/>
                <a:cs typeface="Arial"/>
              </a:rPr>
              <a:t>Παράρτημα Ε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6862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C717C-D77C-41AD-88CF-4AAD34CDB35A}" type="slidenum">
              <a:rPr lang="en-US" smtClean="0">
                <a:latin typeface=""/>
                <a:cs typeface=""/>
              </a:rPr>
              <a:pPr/>
              <a:t>20</a:t>
            </a:fld>
            <a:endParaRPr lang="en-US">
              <a:latin typeface=""/>
              <a:cs typeface=""/>
            </a:endParaRPr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"/>
                <a:cs typeface=""/>
              </a:rPr>
              <a:t>Πινακες Αληθείας</a:t>
            </a:r>
            <a:endParaRPr lang="en-US" sz="4000" dirty="0">
              <a:latin typeface=""/>
              <a:cs typeface="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9355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endParaRPr lang="el-GR" sz="2400" dirty="0">
              <a:latin typeface=""/>
              <a:cs typeface="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l-GR" sz="2400" dirty="0">
                <a:latin typeface=""/>
                <a:cs typeface=""/>
              </a:rPr>
              <a:t>Πίνακας </a:t>
            </a:r>
            <a:r>
              <a:rPr lang="el-GR" sz="2400" b="1" dirty="0">
                <a:latin typeface=""/>
                <a:cs typeface=""/>
              </a:rPr>
              <a:t>όλων</a:t>
            </a:r>
            <a:r>
              <a:rPr lang="el-GR" sz="2400" dirty="0">
                <a:latin typeface=""/>
                <a:cs typeface=""/>
              </a:rPr>
              <a:t> των τιμών μιας λογικής συνάρτησης που αντιστοιχούν στους συνδυασμούς των</a:t>
            </a:r>
            <a:r>
              <a:rPr lang="en-US" sz="2400" dirty="0">
                <a:latin typeface=""/>
                <a:cs typeface=""/>
              </a:rPr>
              <a:t> </a:t>
            </a:r>
            <a:r>
              <a:rPr lang="el-GR" sz="2400" dirty="0">
                <a:latin typeface=""/>
                <a:cs typeface=""/>
              </a:rPr>
              <a:t>μεταβλητών της.</a:t>
            </a:r>
            <a:endParaRPr lang="el-GR" sz="2400" b="1" dirty="0">
              <a:latin typeface=""/>
              <a:cs typeface=""/>
            </a:endParaRPr>
          </a:p>
        </p:txBody>
      </p:sp>
      <p:sp>
        <p:nvSpPr>
          <p:cNvPr id="4110" name="Line 4"/>
          <p:cNvSpPr>
            <a:spLocks noChangeShapeType="1"/>
          </p:cNvSpPr>
          <p:nvPr/>
        </p:nvSpPr>
        <p:spPr bwMode="auto">
          <a:xfrm>
            <a:off x="395536" y="764704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sp>
        <p:nvSpPr>
          <p:cNvPr id="4114" name="Rectangle 1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"/>
              <a:cs typeface="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588224" y="3212976"/>
          <a:ext cx="1743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924944"/>
            <a:ext cx="543017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3491880" y="5949280"/>
          <a:ext cx="2468381" cy="51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3" name="Equation" r:id="rId5" imgW="914400" imgH="190440" progId="Equation.3">
                  <p:embed/>
                </p:oleObj>
              </mc:Choice>
              <mc:Fallback>
                <p:oleObj name="Equation" r:id="rId5" imgW="914400" imgH="190440" progId="Equation.3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949280"/>
                        <a:ext cx="2468381" cy="514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5949280"/>
            <a:ext cx="2909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Λογική Συνάρτηση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187624" y="2420888"/>
            <a:ext cx="2870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Λογικό Διάγραμμα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156176" y="2492896"/>
            <a:ext cx="2766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/>
                <a:cs typeface="Arial"/>
              </a:rPr>
              <a:t>Πίνακας Αληθείας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1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4.10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0"/>
            <a:ext cx="673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aseline="0">
                <a:solidFill>
                  <a:schemeClr val="hlink"/>
                </a:solidFill>
              </a:rPr>
              <a:t>Λογικές πράξεις σε επίπεδο σχήματος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6200" y="685800"/>
            <a:ext cx="891540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800" b="0" baseline="0" dirty="0"/>
              <a:t>Και οι τέσσερις τελεστές (NOT, AND, OR, και XOR) μπορούν να εφαρμοστούν σε ένα σχήμα με </a:t>
            </a:r>
            <a:r>
              <a:rPr lang="el-GR" sz="2800" b="0" i="1" baseline="0" dirty="0"/>
              <a:t>n</a:t>
            </a:r>
            <a:r>
              <a:rPr lang="el-GR" sz="2800" b="0" baseline="0" dirty="0"/>
              <a:t>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. Το αποτέλεσμα είναι το ίδιο όπως αν εφαρμόζαμε κάθε τελεστή σε κάθε μεμονωμένο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 για τον τελεστή NOT, και σε κάθε αντίστοιχο ζεύγος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 για τους άλλους τρεις τελεστές.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3571876"/>
            <a:ext cx="80834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854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4.10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0"/>
            <a:ext cx="673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3200" baseline="0">
                <a:solidFill>
                  <a:schemeClr val="hlink"/>
                </a:solidFill>
              </a:rPr>
              <a:t>Λογικές πράξεις σε επίπεδο σχήματος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6200" y="685800"/>
            <a:ext cx="891540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800" b="0" baseline="0" dirty="0"/>
              <a:t>Και οι τέσσερις τελεστές (NOT, AND, OR, και XOR) μπορούν να εφαρμοστούν σε ένα σχήμα με </a:t>
            </a:r>
            <a:r>
              <a:rPr lang="el-GR" sz="2800" b="0" i="1" baseline="0" dirty="0"/>
              <a:t>n</a:t>
            </a:r>
            <a:r>
              <a:rPr lang="el-GR" sz="2800" b="0" baseline="0" dirty="0"/>
              <a:t>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. Το αποτέλεσμα είναι το ίδιο όπως αν εφαρμόζαμε κάθε τελεστή σε κάθε μεμονωμένο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 για τον τελεστή NOT, και σε κάθε αντίστοιχο ζεύγος </a:t>
            </a:r>
            <a:r>
              <a:rPr lang="el-GR" sz="2800" b="0" baseline="0" dirty="0" err="1"/>
              <a:t>bit</a:t>
            </a:r>
            <a:r>
              <a:rPr lang="el-GR" sz="2800" b="0" baseline="0" dirty="0"/>
              <a:t> για τους άλλους τρεις τελεστές.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3571876"/>
            <a:ext cx="80834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3C1BA9B-56A6-B440-9215-7647512C01C9}"/>
              </a:ext>
            </a:extLst>
          </p:cNvPr>
          <p:cNvGrpSpPr/>
          <p:nvPr/>
        </p:nvGrpSpPr>
        <p:grpSpPr>
          <a:xfrm>
            <a:off x="2987824" y="3356992"/>
            <a:ext cx="5688632" cy="2817604"/>
            <a:chOff x="2987824" y="3356992"/>
            <a:chExt cx="5688632" cy="2817604"/>
          </a:xfrm>
        </p:grpSpPr>
        <p:sp>
          <p:nvSpPr>
            <p:cNvPr id="3" name="Rectangle 2"/>
            <p:cNvSpPr/>
            <p:nvPr/>
          </p:nvSpPr>
          <p:spPr>
            <a:xfrm>
              <a:off x="4139952" y="5805264"/>
              <a:ext cx="114135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ΜΑΣΚΕΣ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46C8C-D04A-1B42-BDAE-85E914C621E2}"/>
                </a:ext>
              </a:extLst>
            </p:cNvPr>
            <p:cNvGrpSpPr/>
            <p:nvPr/>
          </p:nvGrpSpPr>
          <p:grpSpPr>
            <a:xfrm>
              <a:off x="2987824" y="3356992"/>
              <a:ext cx="5688632" cy="2448272"/>
              <a:chOff x="2987824" y="3356992"/>
              <a:chExt cx="5688632" cy="244827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987824" y="3356992"/>
                <a:ext cx="936104" cy="936104"/>
              </a:xfrm>
              <a:prstGeom prst="ellipse">
                <a:avLst/>
              </a:prstGeom>
              <a:noFill/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364088" y="3356992"/>
                <a:ext cx="936104" cy="936104"/>
              </a:xfrm>
              <a:prstGeom prst="ellipse">
                <a:avLst/>
              </a:prstGeom>
              <a:noFill/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740352" y="3356992"/>
                <a:ext cx="936104" cy="936104"/>
              </a:xfrm>
              <a:prstGeom prst="ellipse">
                <a:avLst/>
              </a:prstGeom>
              <a:noFill/>
              <a:ln w="762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2" idx="5"/>
              </p:cNvCxnSpPr>
              <p:nvPr/>
            </p:nvCxnSpPr>
            <p:spPr>
              <a:xfrm flipH="1" flipV="1">
                <a:off x="3786839" y="4156007"/>
                <a:ext cx="923792" cy="1649257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3" idx="0"/>
                <a:endCxn id="9" idx="4"/>
              </p:cNvCxnSpPr>
              <p:nvPr/>
            </p:nvCxnSpPr>
            <p:spPr>
              <a:xfrm flipV="1">
                <a:off x="4710631" y="4293096"/>
                <a:ext cx="1121509" cy="1512168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3" idx="0"/>
                <a:endCxn id="10" idx="3"/>
              </p:cNvCxnSpPr>
              <p:nvPr/>
            </p:nvCxnSpPr>
            <p:spPr>
              <a:xfrm flipV="1">
                <a:off x="4710631" y="4156007"/>
                <a:ext cx="3166810" cy="1649257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2031822" y="29941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141" y="32185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140" y="53611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(1 1 0)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16883" y="29941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9513" y="530794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3991" y="29941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9052" y="29941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(1 1 1)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8787" y="533351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(1 </a:t>
            </a:r>
            <a:r>
              <a:rPr lang="en-US" dirty="0"/>
              <a:t>1</a:t>
            </a:r>
            <a:r>
              <a:rPr lang="en-US"/>
              <a:t> </a:t>
            </a:r>
            <a:r>
              <a:rPr lang="en-US" dirty="0"/>
              <a:t>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519" y="297696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(0 0 1)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9580" y="297696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(1 1 1)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95605" y="533346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(1 1 0)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12" y="2904958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61470" y="5283805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76363" y="3433482"/>
            <a:ext cx="1117849" cy="1936446"/>
          </a:xfrm>
          <a:custGeom>
            <a:avLst/>
            <a:gdLst>
              <a:gd name="connsiteX0" fmla="*/ 526178 w 1117849"/>
              <a:gd name="connsiteY0" fmla="*/ 0 h 1936446"/>
              <a:gd name="connsiteX1" fmla="*/ 15190 w 1117849"/>
              <a:gd name="connsiteY1" fmla="*/ 466165 h 1936446"/>
              <a:gd name="connsiteX2" fmla="*/ 140696 w 1117849"/>
              <a:gd name="connsiteY2" fmla="*/ 797859 h 1936446"/>
              <a:gd name="connsiteX3" fmla="*/ 203449 w 1117849"/>
              <a:gd name="connsiteY3" fmla="*/ 1084730 h 1936446"/>
              <a:gd name="connsiteX4" fmla="*/ 6225 w 1117849"/>
              <a:gd name="connsiteY4" fmla="*/ 1461247 h 1936446"/>
              <a:gd name="connsiteX5" fmla="*/ 427566 w 1117849"/>
              <a:gd name="connsiteY5" fmla="*/ 1649506 h 1936446"/>
              <a:gd name="connsiteX6" fmla="*/ 149661 w 1117849"/>
              <a:gd name="connsiteY6" fmla="*/ 1936377 h 1936446"/>
              <a:gd name="connsiteX7" fmla="*/ 750296 w 1117849"/>
              <a:gd name="connsiteY7" fmla="*/ 1622612 h 1936446"/>
              <a:gd name="connsiteX8" fmla="*/ 1117849 w 1117849"/>
              <a:gd name="connsiteY8" fmla="*/ 1873624 h 19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49" h="1936446">
                <a:moveTo>
                  <a:pt x="526178" y="0"/>
                </a:moveTo>
                <a:cubicBezTo>
                  <a:pt x="302807" y="166594"/>
                  <a:pt x="79437" y="333189"/>
                  <a:pt x="15190" y="466165"/>
                </a:cubicBezTo>
                <a:cubicBezTo>
                  <a:pt x="-49057" y="599141"/>
                  <a:pt x="109319" y="694765"/>
                  <a:pt x="140696" y="797859"/>
                </a:cubicBezTo>
                <a:cubicBezTo>
                  <a:pt x="172072" y="900953"/>
                  <a:pt x="225861" y="974166"/>
                  <a:pt x="203449" y="1084730"/>
                </a:cubicBezTo>
                <a:cubicBezTo>
                  <a:pt x="181037" y="1195294"/>
                  <a:pt x="-31128" y="1367118"/>
                  <a:pt x="6225" y="1461247"/>
                </a:cubicBezTo>
                <a:cubicBezTo>
                  <a:pt x="43578" y="1555376"/>
                  <a:pt x="403660" y="1570318"/>
                  <a:pt x="427566" y="1649506"/>
                </a:cubicBezTo>
                <a:cubicBezTo>
                  <a:pt x="451472" y="1728694"/>
                  <a:pt x="95873" y="1940859"/>
                  <a:pt x="149661" y="1936377"/>
                </a:cubicBezTo>
                <a:cubicBezTo>
                  <a:pt x="203449" y="1931895"/>
                  <a:pt x="588932" y="1633071"/>
                  <a:pt x="750296" y="1622612"/>
                </a:cubicBezTo>
                <a:cubicBezTo>
                  <a:pt x="911660" y="1612153"/>
                  <a:pt x="1117849" y="1873624"/>
                  <a:pt x="1117849" y="18736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55147" y="2904958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95498" y="5297327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251798" y="3433482"/>
            <a:ext cx="1226989" cy="2149132"/>
          </a:xfrm>
          <a:custGeom>
            <a:avLst/>
            <a:gdLst>
              <a:gd name="connsiteX0" fmla="*/ 526178 w 1117849"/>
              <a:gd name="connsiteY0" fmla="*/ 0 h 1936446"/>
              <a:gd name="connsiteX1" fmla="*/ 15190 w 1117849"/>
              <a:gd name="connsiteY1" fmla="*/ 466165 h 1936446"/>
              <a:gd name="connsiteX2" fmla="*/ 140696 w 1117849"/>
              <a:gd name="connsiteY2" fmla="*/ 797859 h 1936446"/>
              <a:gd name="connsiteX3" fmla="*/ 203449 w 1117849"/>
              <a:gd name="connsiteY3" fmla="*/ 1084730 h 1936446"/>
              <a:gd name="connsiteX4" fmla="*/ 6225 w 1117849"/>
              <a:gd name="connsiteY4" fmla="*/ 1461247 h 1936446"/>
              <a:gd name="connsiteX5" fmla="*/ 427566 w 1117849"/>
              <a:gd name="connsiteY5" fmla="*/ 1649506 h 1936446"/>
              <a:gd name="connsiteX6" fmla="*/ 149661 w 1117849"/>
              <a:gd name="connsiteY6" fmla="*/ 1936377 h 1936446"/>
              <a:gd name="connsiteX7" fmla="*/ 750296 w 1117849"/>
              <a:gd name="connsiteY7" fmla="*/ 1622612 h 1936446"/>
              <a:gd name="connsiteX8" fmla="*/ 1117849 w 1117849"/>
              <a:gd name="connsiteY8" fmla="*/ 1873624 h 19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49" h="1936446">
                <a:moveTo>
                  <a:pt x="526178" y="0"/>
                </a:moveTo>
                <a:cubicBezTo>
                  <a:pt x="302807" y="166594"/>
                  <a:pt x="79437" y="333189"/>
                  <a:pt x="15190" y="466165"/>
                </a:cubicBezTo>
                <a:cubicBezTo>
                  <a:pt x="-49057" y="599141"/>
                  <a:pt x="109319" y="694765"/>
                  <a:pt x="140696" y="797859"/>
                </a:cubicBezTo>
                <a:cubicBezTo>
                  <a:pt x="172072" y="900953"/>
                  <a:pt x="225861" y="974166"/>
                  <a:pt x="203449" y="1084730"/>
                </a:cubicBezTo>
                <a:cubicBezTo>
                  <a:pt x="181037" y="1195294"/>
                  <a:pt x="-31128" y="1367118"/>
                  <a:pt x="6225" y="1461247"/>
                </a:cubicBezTo>
                <a:cubicBezTo>
                  <a:pt x="43578" y="1555376"/>
                  <a:pt x="403660" y="1570318"/>
                  <a:pt x="427566" y="1649506"/>
                </a:cubicBezTo>
                <a:cubicBezTo>
                  <a:pt x="451472" y="1728694"/>
                  <a:pt x="95873" y="1940859"/>
                  <a:pt x="149661" y="1936377"/>
                </a:cubicBezTo>
                <a:cubicBezTo>
                  <a:pt x="203449" y="1931895"/>
                  <a:pt x="588932" y="1633071"/>
                  <a:pt x="750296" y="1622612"/>
                </a:cubicBezTo>
                <a:cubicBezTo>
                  <a:pt x="911660" y="1612153"/>
                  <a:pt x="1117849" y="1873624"/>
                  <a:pt x="1117849" y="18736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37090" y="2941093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77741" y="5274634"/>
            <a:ext cx="903625" cy="524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633742" y="3469617"/>
            <a:ext cx="736932" cy="2149132"/>
          </a:xfrm>
          <a:custGeom>
            <a:avLst/>
            <a:gdLst>
              <a:gd name="connsiteX0" fmla="*/ 526178 w 1117849"/>
              <a:gd name="connsiteY0" fmla="*/ 0 h 1936446"/>
              <a:gd name="connsiteX1" fmla="*/ 15190 w 1117849"/>
              <a:gd name="connsiteY1" fmla="*/ 466165 h 1936446"/>
              <a:gd name="connsiteX2" fmla="*/ 140696 w 1117849"/>
              <a:gd name="connsiteY2" fmla="*/ 797859 h 1936446"/>
              <a:gd name="connsiteX3" fmla="*/ 203449 w 1117849"/>
              <a:gd name="connsiteY3" fmla="*/ 1084730 h 1936446"/>
              <a:gd name="connsiteX4" fmla="*/ 6225 w 1117849"/>
              <a:gd name="connsiteY4" fmla="*/ 1461247 h 1936446"/>
              <a:gd name="connsiteX5" fmla="*/ 427566 w 1117849"/>
              <a:gd name="connsiteY5" fmla="*/ 1649506 h 1936446"/>
              <a:gd name="connsiteX6" fmla="*/ 149661 w 1117849"/>
              <a:gd name="connsiteY6" fmla="*/ 1936377 h 1936446"/>
              <a:gd name="connsiteX7" fmla="*/ 750296 w 1117849"/>
              <a:gd name="connsiteY7" fmla="*/ 1622612 h 1936446"/>
              <a:gd name="connsiteX8" fmla="*/ 1117849 w 1117849"/>
              <a:gd name="connsiteY8" fmla="*/ 1873624 h 19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849" h="1936446">
                <a:moveTo>
                  <a:pt x="526178" y="0"/>
                </a:moveTo>
                <a:cubicBezTo>
                  <a:pt x="302807" y="166594"/>
                  <a:pt x="79437" y="333189"/>
                  <a:pt x="15190" y="466165"/>
                </a:cubicBezTo>
                <a:cubicBezTo>
                  <a:pt x="-49057" y="599141"/>
                  <a:pt x="109319" y="694765"/>
                  <a:pt x="140696" y="797859"/>
                </a:cubicBezTo>
                <a:cubicBezTo>
                  <a:pt x="172072" y="900953"/>
                  <a:pt x="225861" y="974166"/>
                  <a:pt x="203449" y="1084730"/>
                </a:cubicBezTo>
                <a:cubicBezTo>
                  <a:pt x="181037" y="1195294"/>
                  <a:pt x="-31128" y="1367118"/>
                  <a:pt x="6225" y="1461247"/>
                </a:cubicBezTo>
                <a:cubicBezTo>
                  <a:pt x="43578" y="1555376"/>
                  <a:pt x="403660" y="1570318"/>
                  <a:pt x="427566" y="1649506"/>
                </a:cubicBezTo>
                <a:cubicBezTo>
                  <a:pt x="451472" y="1728694"/>
                  <a:pt x="95873" y="1940859"/>
                  <a:pt x="149661" y="1936377"/>
                </a:cubicBezTo>
                <a:cubicBezTo>
                  <a:pt x="203449" y="1931895"/>
                  <a:pt x="588932" y="1633071"/>
                  <a:pt x="750296" y="1622612"/>
                </a:cubicBezTo>
                <a:cubicBezTo>
                  <a:pt x="911660" y="1612153"/>
                  <a:pt x="1117849" y="1873624"/>
                  <a:pt x="1117849" y="18736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9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4.15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6200" y="0"/>
            <a:ext cx="3048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3200" baseline="0">
                <a:solidFill>
                  <a:srgbClr val="660066"/>
                </a:solidFill>
              </a:rPr>
              <a:t>Εφαρμογές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882650"/>
            <a:ext cx="89154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800" b="0" baseline="0"/>
              <a:t>Για την τροποποίηση ενός σχήματος bit μπορούν να εφαρμοστούν οι τέσσερις λογικές πράξεις.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2209800"/>
            <a:ext cx="8915400" cy="3081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100000"/>
              </a:spcAft>
              <a:buFont typeface="Wingdings" pitchFamily="2" charset="2"/>
              <a:buChar char="q"/>
            </a:pPr>
            <a:r>
              <a:rPr lang="el-GR" sz="2800" b="0" baseline="0" dirty="0"/>
              <a:t> </a:t>
            </a:r>
            <a:r>
              <a:rPr lang="el-GR" sz="2800" baseline="0" dirty="0">
                <a:solidFill>
                  <a:schemeClr val="folHlink"/>
                </a:solidFill>
              </a:rPr>
              <a:t>Συμπλήρωμα (NOT)</a:t>
            </a:r>
          </a:p>
          <a:p>
            <a:pPr algn="just">
              <a:spcAft>
                <a:spcPct val="100000"/>
              </a:spcAft>
              <a:buFont typeface="Wingdings" pitchFamily="2" charset="2"/>
              <a:buChar char="q"/>
            </a:pPr>
            <a:r>
              <a:rPr lang="el-GR" sz="2800" b="0" baseline="0" dirty="0"/>
              <a:t> </a:t>
            </a:r>
            <a:r>
              <a:rPr lang="el-GR" sz="2800" baseline="0" dirty="0">
                <a:solidFill>
                  <a:schemeClr val="folHlink"/>
                </a:solidFill>
              </a:rPr>
              <a:t>Απενεργοποίηση (AND)</a:t>
            </a:r>
          </a:p>
          <a:p>
            <a:pPr algn="just">
              <a:spcAft>
                <a:spcPct val="100000"/>
              </a:spcAft>
              <a:buFont typeface="Wingdings" pitchFamily="2" charset="2"/>
              <a:buChar char="q"/>
            </a:pPr>
            <a:r>
              <a:rPr lang="el-GR" sz="2800" b="0" baseline="0" dirty="0"/>
              <a:t> </a:t>
            </a:r>
            <a:r>
              <a:rPr lang="el-GR" sz="2800" baseline="0" dirty="0">
                <a:solidFill>
                  <a:schemeClr val="folHlink"/>
                </a:solidFill>
              </a:rPr>
              <a:t>Ενεργοποίηση (OR)</a:t>
            </a:r>
          </a:p>
          <a:p>
            <a:pPr algn="just">
              <a:spcAft>
                <a:spcPct val="100000"/>
              </a:spcAft>
              <a:buFont typeface="Wingdings" pitchFamily="2" charset="2"/>
              <a:buChar char="q"/>
            </a:pPr>
            <a:r>
              <a:rPr lang="el-GR" sz="2800" b="0" baseline="0" dirty="0"/>
              <a:t> </a:t>
            </a:r>
            <a:r>
              <a:rPr lang="el-GR" sz="2800" baseline="0" dirty="0">
                <a:solidFill>
                  <a:schemeClr val="folHlink"/>
                </a:solidFill>
              </a:rPr>
              <a:t>Αντιστροφή (XOR)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3255" y="3131676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</a:t>
            </a:r>
            <a:r>
              <a:rPr lang="el-GR"/>
              <a:t>η μάσκα είναι 0)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005092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η μάσκα </a:t>
            </a:r>
            <a:r>
              <a:rPr lang="el-GR"/>
              <a:t>είναι 1)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4851487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η μάσκα είναι 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4.16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7166705" cy="40011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0" dirty="0">
                <a:solidFill>
                  <a:schemeClr val="bg1"/>
                </a:solidFill>
              </a:rPr>
              <a:t>Παράδειγμα </a:t>
            </a:r>
            <a:r>
              <a:rPr lang="en-US" baseline="0" dirty="0">
                <a:solidFill>
                  <a:schemeClr val="bg1"/>
                </a:solidFill>
              </a:rPr>
              <a:t>AND – </a:t>
            </a:r>
            <a:r>
              <a:rPr lang="el-GR" baseline="0" dirty="0">
                <a:solidFill>
                  <a:schemeClr val="bg1"/>
                </a:solidFill>
              </a:rPr>
              <a:t>ΑΠΕΝΕΡΓΟΠΟΙΗΣΗ</a:t>
            </a:r>
            <a:r>
              <a:rPr lang="en-US" baseline="0" dirty="0">
                <a:solidFill>
                  <a:schemeClr val="bg1"/>
                </a:solidFill>
              </a:rPr>
              <a:t> (OTAN </a:t>
            </a:r>
            <a:r>
              <a:rPr lang="el-GR" baseline="0" dirty="0">
                <a:solidFill>
                  <a:schemeClr val="bg1"/>
                </a:solidFill>
              </a:rPr>
              <a:t>ΜΑΣΚΑ</a:t>
            </a:r>
            <a:r>
              <a:rPr lang="el-GR" dirty="0">
                <a:solidFill>
                  <a:schemeClr val="bg1"/>
                </a:solidFill>
              </a:rPr>
              <a:t> ΕΊΝΑΙ 0)</a:t>
            </a:r>
            <a:endParaRPr lang="el-GR" sz="2000" i="1" baseline="0" dirty="0">
              <a:solidFill>
                <a:schemeClr val="bg1"/>
              </a:solidFill>
            </a:endParaRPr>
          </a:p>
        </p:txBody>
      </p:sp>
      <p:sp>
        <p:nvSpPr>
          <p:cNvPr id="1224707" name="Rectangle 3"/>
          <p:cNvSpPr>
            <a:spLocks noChangeArrowheads="1"/>
          </p:cNvSpPr>
          <p:nvPr/>
        </p:nvSpPr>
        <p:spPr bwMode="auto">
          <a:xfrm>
            <a:off x="76200" y="688975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Χρησιμοποιήστε μια μάσκα για να απενεργοποιήσετε τα πέντε αριστερότερα </a:t>
            </a:r>
            <a:r>
              <a:rPr lang="el-GR" b="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bit</a:t>
            </a: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ενός σχήματος. Ελέγξτε τη μάσκα με το σχήμα 10100110.</a:t>
            </a:r>
          </a:p>
        </p:txBody>
      </p:sp>
      <p:sp>
        <p:nvSpPr>
          <p:cNvPr id="1224708" name="Rectangle 4"/>
          <p:cNvSpPr>
            <a:spLocks noChangeArrowheads="1"/>
          </p:cNvSpPr>
          <p:nvPr/>
        </p:nvSpPr>
        <p:spPr bwMode="auto">
          <a:xfrm>
            <a:off x="76200" y="192405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aseline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Λύση</a:t>
            </a:r>
          </a:p>
          <a:p>
            <a:pPr algn="just" eaLnBrk="1" hangingPunct="1">
              <a:defRPr/>
            </a:pPr>
            <a:r>
              <a:rPr lang="el-GR" b="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Η μάσκα είναι 00000111. Το αποτέλεσμα της εφαρμογής της μάσκας είναι το εξής: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304800" y="3429000"/>
          <a:ext cx="7162800" cy="1600200"/>
        </p:xfrm>
        <a:graphic>
          <a:graphicData uri="http://schemas.openxmlformats.org/drawingml/2006/table">
            <a:tbl>
              <a:tblPr/>
              <a:tblGrid>
                <a:gridCol w="102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Είσοδος  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AND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Μάσκα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Έξοδος	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/>
          <a:srcRect l="19191" t="-60" r="55453" b="-786"/>
          <a:stretch/>
        </p:blipFill>
        <p:spPr bwMode="auto">
          <a:xfrm>
            <a:off x="7380312" y="3501008"/>
            <a:ext cx="162183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8077" y="5530350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</a:t>
            </a:r>
            <a:r>
              <a:rPr lang="el-GR"/>
              <a:t>η μάσκα είναι 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4.17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6752746" cy="40011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0" dirty="0">
                <a:solidFill>
                  <a:schemeClr val="bg1"/>
                </a:solidFill>
              </a:rPr>
              <a:t>Παράδειγμα </a:t>
            </a:r>
            <a:r>
              <a:rPr lang="en-US" dirty="0">
                <a:solidFill>
                  <a:schemeClr val="bg1"/>
                </a:solidFill>
              </a:rPr>
              <a:t>OR – </a:t>
            </a:r>
            <a:r>
              <a:rPr lang="el-GR" dirty="0">
                <a:solidFill>
                  <a:schemeClr val="bg1"/>
                </a:solidFill>
              </a:rPr>
              <a:t>ΕΝΕΡΓΟΠΟΙΗΣΗ </a:t>
            </a:r>
            <a:r>
              <a:rPr lang="en-US" sz="2000" dirty="0">
                <a:solidFill>
                  <a:schemeClr val="bg1"/>
                </a:solidFill>
              </a:rPr>
              <a:t>(OTAN </a:t>
            </a:r>
            <a:r>
              <a:rPr lang="el-GR" sz="2000" dirty="0">
                <a:solidFill>
                  <a:schemeClr val="bg1"/>
                </a:solidFill>
              </a:rPr>
              <a:t>ΜΑΣΚΑ ΕΊΝΑΙ 1)</a:t>
            </a:r>
            <a:endParaRPr lang="el-GR" sz="2400" i="1" dirty="0">
              <a:solidFill>
                <a:schemeClr val="bg1"/>
              </a:solidFill>
            </a:endParaRPr>
          </a:p>
        </p:txBody>
      </p:sp>
      <p:sp>
        <p:nvSpPr>
          <p:cNvPr id="1226755" name="Rectangle 3"/>
          <p:cNvSpPr>
            <a:spLocks noChangeArrowheads="1"/>
          </p:cNvSpPr>
          <p:nvPr/>
        </p:nvSpPr>
        <p:spPr bwMode="auto">
          <a:xfrm>
            <a:off x="76200" y="60960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Χρησιμοποιήστε μια μάσκα για να ενεργοποιήσετε τα πέντε αριστερότερα </a:t>
            </a:r>
            <a:r>
              <a:rPr lang="el-GR" b="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bit</a:t>
            </a: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ενός σχήματος. Ελέγξτε τη μάσκα με το σχήμα 10100110.</a:t>
            </a:r>
          </a:p>
        </p:txBody>
      </p:sp>
      <p:sp>
        <p:nvSpPr>
          <p:cNvPr id="1226756" name="Rectangle 4"/>
          <p:cNvSpPr>
            <a:spLocks noChangeArrowheads="1"/>
          </p:cNvSpPr>
          <p:nvPr/>
        </p:nvSpPr>
        <p:spPr bwMode="auto">
          <a:xfrm>
            <a:off x="76200" y="1844675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Λύση</a:t>
            </a:r>
          </a:p>
          <a:p>
            <a:pPr algn="just" eaLnBrk="1" hangingPunct="1">
              <a:defRPr/>
            </a:pP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Η μάσκα είναι 11111000. Το αποτέλεσμα της εφαρμογής της μάσκας είναι το εξής: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609600" y="3581400"/>
          <a:ext cx="7086600" cy="1524001"/>
        </p:xfrm>
        <a:graphic>
          <a:graphicData uri="http://schemas.openxmlformats.org/drawingml/2006/table">
            <a:tbl>
              <a:tblPr/>
              <a:tblGrid>
                <a:gridCol w="10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Είσοδος  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Μάσκα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Έξοδος	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/>
          <a:srcRect l="48391" r="26253"/>
          <a:stretch/>
        </p:blipFill>
        <p:spPr bwMode="auto">
          <a:xfrm>
            <a:off x="7452320" y="3717032"/>
            <a:ext cx="1483171" cy="12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1288" y="5632304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η μάσκα </a:t>
            </a:r>
            <a:r>
              <a:rPr lang="el-GR"/>
              <a:t>είναι 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5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αριθμού διαφάνειας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l-GR">
                <a:latin typeface="Arial" pitchFamily="34" charset="0"/>
              </a:rPr>
              <a:t>4.18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6786538" cy="40011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aseline="0" dirty="0">
                <a:solidFill>
                  <a:schemeClr val="bg1"/>
                </a:solidFill>
              </a:rPr>
              <a:t>Παράδειγμα </a:t>
            </a:r>
            <a:r>
              <a:rPr lang="en-US" baseline="0" dirty="0">
                <a:solidFill>
                  <a:schemeClr val="bg1"/>
                </a:solidFill>
              </a:rPr>
              <a:t>XOR</a:t>
            </a:r>
            <a:r>
              <a:rPr lang="el-GR" baseline="0" dirty="0">
                <a:solidFill>
                  <a:schemeClr val="bg1"/>
                </a:solidFill>
              </a:rPr>
              <a:t> </a:t>
            </a:r>
            <a:r>
              <a:rPr lang="mr-IN" baseline="0" dirty="0">
                <a:solidFill>
                  <a:schemeClr val="bg1"/>
                </a:solidFill>
              </a:rPr>
              <a:t>–</a:t>
            </a:r>
            <a:r>
              <a:rPr lang="el-GR" baseline="0" dirty="0">
                <a:solidFill>
                  <a:schemeClr val="bg1"/>
                </a:solidFill>
              </a:rPr>
              <a:t> ΑΝΤΙΣΤΡΟΦΗΣ (</a:t>
            </a:r>
            <a:r>
              <a:rPr lang="en-US" sz="2000" dirty="0">
                <a:solidFill>
                  <a:schemeClr val="bg1"/>
                </a:solidFill>
              </a:rPr>
              <a:t>OTAN </a:t>
            </a:r>
            <a:r>
              <a:rPr lang="el-GR" sz="2000" dirty="0">
                <a:solidFill>
                  <a:schemeClr val="bg1"/>
                </a:solidFill>
              </a:rPr>
              <a:t>ΜΑΣΚΑ ΕΊΝΑΙ 1)</a:t>
            </a:r>
            <a:endParaRPr lang="el-GR" sz="2000" i="1" baseline="0" dirty="0">
              <a:solidFill>
                <a:schemeClr val="bg1"/>
              </a:solidFill>
            </a:endParaRPr>
          </a:p>
        </p:txBody>
      </p:sp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76200" y="612775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Χρησιμοποιήστε μια μάσκα για να αντιστρέψετε τα πέντε αριστερότερα </a:t>
            </a:r>
            <a:r>
              <a:rPr lang="el-GR" b="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bit</a:t>
            </a: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ενός σχήματος. Ελέγξτε τη μάσκα με το σχήμα 10100110.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76200" y="2124759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l-GR" baseline="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Λύση</a:t>
            </a:r>
          </a:p>
          <a:p>
            <a:pPr algn="just" eaLnBrk="1" hangingPunct="1">
              <a:defRPr/>
            </a:pPr>
            <a:r>
              <a:rPr lang="el-GR" b="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Η μάσκα είναι 11111000. Το αποτέλεσμα της εφαρμογής της μάσκας είναι το εξής:</a:t>
            </a:r>
            <a:endParaRPr lang="en-US" b="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457200" y="3429000"/>
          <a:ext cx="7086600" cy="1600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Είσοδος 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XOR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 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Μάσκα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Έξοδος	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288" y="5530350"/>
            <a:ext cx="248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(όταν η μάσκα </a:t>
            </a:r>
            <a:r>
              <a:rPr lang="el-GR"/>
              <a:t>είναι 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551C3-9EBC-48B1-B250-F12473AD893B}" type="slidenum">
              <a:rPr lang="en-US" smtClean="0">
                <a:latin typeface="Arial"/>
                <a:cs typeface="Arial"/>
              </a:rPr>
              <a:pPr/>
              <a:t>27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Συνδυαστικά Λογικά Κυκλώματα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Τα 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Συνδυαστικά Λογικά Κυκλώματα</a:t>
            </a:r>
            <a:r>
              <a:rPr lang="el-GR" sz="2000" dirty="0">
                <a:latin typeface="Arial"/>
                <a:cs typeface="Arial"/>
              </a:rPr>
              <a:t> υλοποιούν στατικές λογικές συναρτήσεις δηλαδή  σχέσεις εισόδων - εξόδων του τύπου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000" b="1" i="1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l-GR" sz="2000" dirty="0">
                <a:latin typeface="Arial"/>
                <a:cs typeface="Arial"/>
              </a:rPr>
              <a:t>	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i="1" dirty="0">
                <a:latin typeface="Arial"/>
                <a:cs typeface="Arial"/>
              </a:rPr>
              <a:t>                            </a:t>
            </a:r>
            <a:r>
              <a:rPr lang="en-US" sz="2400" b="1" i="1" dirty="0">
                <a:solidFill>
                  <a:srgbClr val="339933"/>
                </a:solidFill>
                <a:latin typeface="Arial"/>
                <a:cs typeface="Arial"/>
              </a:rPr>
              <a:t>x </a:t>
            </a:r>
            <a:r>
              <a:rPr lang="en-US" sz="2000" i="1" dirty="0">
                <a:latin typeface="Arial"/>
                <a:cs typeface="Arial"/>
              </a:rPr>
              <a:t>                                               </a:t>
            </a:r>
            <a:r>
              <a:rPr lang="en-US" sz="2400" b="1" i="1" dirty="0">
                <a:solidFill>
                  <a:schemeClr val="accent2"/>
                </a:solidFill>
                <a:latin typeface="Arial"/>
                <a:cs typeface="Arial"/>
              </a:rPr>
              <a:t>z</a:t>
            </a:r>
            <a:endParaRPr lang="el-GR" sz="2400" b="1" i="1" dirty="0">
              <a:solidFill>
                <a:schemeClr val="accent2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000" i="1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el-GR" sz="2000" dirty="0">
                <a:latin typeface="Arial"/>
                <a:cs typeface="Arial"/>
              </a:rPr>
              <a:t>	όπου το </a:t>
            </a:r>
            <a:r>
              <a:rPr lang="en-GB" sz="2000" b="1" i="1" dirty="0">
                <a:latin typeface="Arial"/>
                <a:cs typeface="Arial"/>
              </a:rPr>
              <a:t>z</a:t>
            </a:r>
            <a:r>
              <a:rPr lang="el-GR" sz="2000" dirty="0">
                <a:latin typeface="Arial"/>
                <a:cs typeface="Arial"/>
              </a:rPr>
              <a:t> εξαρτάται μόνο από το </a:t>
            </a:r>
            <a:r>
              <a:rPr lang="en-GB" sz="2000" b="1" i="1" dirty="0">
                <a:latin typeface="Arial"/>
                <a:cs typeface="Arial"/>
              </a:rPr>
              <a:t>x</a:t>
            </a:r>
            <a:r>
              <a:rPr lang="el-GR" sz="2000" dirty="0">
                <a:latin typeface="Arial"/>
                <a:cs typeface="Arial"/>
              </a:rPr>
              <a:t> με μια </a:t>
            </a:r>
            <a:r>
              <a:rPr lang="el-GR" sz="2000" b="1" dirty="0">
                <a:latin typeface="Arial"/>
                <a:cs typeface="Arial"/>
              </a:rPr>
              <a:t>στατική </a:t>
            </a:r>
            <a:r>
              <a:rPr lang="el-GR" sz="2000" dirty="0">
                <a:latin typeface="Arial"/>
                <a:cs typeface="Arial"/>
              </a:rPr>
              <a:t>(δηλ. μη χρονικά εξαρτώμενη) </a:t>
            </a:r>
            <a:r>
              <a:rPr lang="el-GR" sz="2000" b="1" dirty="0">
                <a:latin typeface="Arial"/>
                <a:cs typeface="Arial"/>
              </a:rPr>
              <a:t>σχέση</a:t>
            </a:r>
            <a:r>
              <a:rPr lang="el-GR" sz="2000" dirty="0">
                <a:latin typeface="Arial"/>
                <a:cs typeface="Arial"/>
              </a:rPr>
              <a:t> εισόδου / εξόδου. Π.χ. αποκωδικοποιητές:</a:t>
            </a:r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395288" y="1412875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43914"/>
              </p:ext>
            </p:extLst>
          </p:nvPr>
        </p:nvGraphicFramePr>
        <p:xfrm>
          <a:off x="2570163" y="2066925"/>
          <a:ext cx="36766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09" name="Equation" r:id="rId4" imgW="2057400" imgH="279400" progId="Equation.3">
                  <p:embed/>
                </p:oleObj>
              </mc:Choice>
              <mc:Fallback>
                <p:oleObj name="Equation" r:id="rId4" imgW="2057400" imgH="279400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2066925"/>
                        <a:ext cx="367665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816350" y="2514600"/>
            <a:ext cx="9144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latin typeface="Arial"/>
                <a:cs typeface="Arial"/>
              </a:rPr>
              <a:t>f(x)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843808" y="2726383"/>
            <a:ext cx="976312" cy="144016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843808" y="2870398"/>
            <a:ext cx="976312" cy="144016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843808" y="3014414"/>
            <a:ext cx="976312" cy="144016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716016" y="2870398"/>
            <a:ext cx="976313" cy="141486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716016" y="3014414"/>
            <a:ext cx="976313" cy="141486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716016" y="3158430"/>
            <a:ext cx="976313" cy="141486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716016" y="2582366"/>
            <a:ext cx="976313" cy="141486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4716016" y="2726382"/>
            <a:ext cx="976313" cy="141486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250B37-1EA7-544F-A79D-0F88D08FF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3980384"/>
            <a:ext cx="2215964" cy="27183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9F27AB-7C09-194E-AFAD-98789ECBF78F}"/>
              </a:ext>
            </a:extLst>
          </p:cNvPr>
          <p:cNvSpPr/>
          <p:nvPr/>
        </p:nvSpPr>
        <p:spPr>
          <a:xfrm>
            <a:off x="2283664" y="4888468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n</a:t>
            </a:r>
            <a:r>
              <a:rPr lang="el-GR" dirty="0">
                <a:latin typeface="Arial"/>
                <a:cs typeface="Arial"/>
              </a:rPr>
              <a:t>=2</a:t>
            </a:r>
            <a:endParaRPr lang="en-G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EABEE1-BD8F-BA46-8DE1-AFA523AE3F5B}"/>
              </a:ext>
            </a:extLst>
          </p:cNvPr>
          <p:cNvSpPr/>
          <p:nvPr/>
        </p:nvSpPr>
        <p:spPr>
          <a:xfrm>
            <a:off x="6020575" y="4987402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m</a:t>
            </a:r>
            <a:r>
              <a:rPr lang="el-GR" dirty="0">
                <a:latin typeface="Arial"/>
                <a:cs typeface="Arial"/>
              </a:rPr>
              <a:t>=</a:t>
            </a:r>
            <a:r>
              <a:rPr lang="en-US" dirty="0">
                <a:latin typeface="Arial"/>
                <a:cs typeface="Arial"/>
              </a:rPr>
              <a:t>4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29488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D7331F-0948-4F02-B500-B71AC7EA0FB1}" type="slidenum">
              <a:rPr lang="en-US" smtClean="0">
                <a:latin typeface="Arial"/>
                <a:cs typeface="Arial"/>
              </a:rPr>
              <a:pPr/>
              <a:t>28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19175"/>
          </a:xfrm>
        </p:spPr>
        <p:txBody>
          <a:bodyPr/>
          <a:lstStyle/>
          <a:p>
            <a:pPr eaLnBrk="1" hangingPunct="1"/>
            <a:r>
              <a:rPr lang="el-GR" sz="4000" dirty="0" err="1">
                <a:latin typeface="Arial"/>
                <a:cs typeface="Arial"/>
              </a:rPr>
              <a:t>Ακολουθιακά</a:t>
            </a:r>
            <a:r>
              <a:rPr lang="el-GR" sz="4000" dirty="0">
                <a:latin typeface="Arial"/>
                <a:cs typeface="Arial"/>
              </a:rPr>
              <a:t> Λογικά Κυκλώματα</a:t>
            </a:r>
            <a:endParaRPr lang="en-US" sz="4000" u="sng" dirty="0">
              <a:latin typeface="Arial"/>
              <a:cs typeface="Arial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229600" cy="50212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Στα 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Συνδυαστικά Λογικά Κυκλώματα</a:t>
            </a:r>
            <a:r>
              <a:rPr lang="el-GR" sz="2000" dirty="0">
                <a:latin typeface="Arial"/>
                <a:cs typeface="Arial"/>
              </a:rPr>
              <a:t> οι σχέσεις εισόδων - εξόδων αποδίδεται από το δομικό διάγραμμα: </a:t>
            </a: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Στα </a:t>
            </a:r>
            <a:r>
              <a:rPr lang="el-GR" sz="2000" b="1" dirty="0">
                <a:solidFill>
                  <a:srgbClr val="0000FF"/>
                </a:solidFill>
                <a:latin typeface="Arial"/>
                <a:cs typeface="Arial"/>
              </a:rPr>
              <a:t>Ακολουθιακά (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sequential</a:t>
            </a:r>
            <a:r>
              <a:rPr lang="el-GR" sz="2000" b="1" dirty="0">
                <a:solidFill>
                  <a:srgbClr val="0000FF"/>
                </a:solidFill>
                <a:latin typeface="Arial"/>
                <a:cs typeface="Arial"/>
              </a:rPr>
              <a:t>) Λογικά Κυκλώματα</a:t>
            </a:r>
            <a:r>
              <a:rPr lang="el-GR" sz="2000" dirty="0">
                <a:latin typeface="Arial"/>
                <a:cs typeface="Arial"/>
              </a:rPr>
              <a:t>, η έξοδος </a:t>
            </a:r>
            <a:r>
              <a:rPr lang="en-US" sz="2000" i="1" dirty="0">
                <a:latin typeface="Arial"/>
                <a:cs typeface="Arial"/>
              </a:rPr>
              <a:t>z(t+1)</a:t>
            </a:r>
            <a:r>
              <a:rPr lang="el-GR" sz="2000" dirty="0">
                <a:latin typeface="Arial"/>
                <a:cs typeface="Arial"/>
              </a:rPr>
              <a:t> του συστήματος εξαρτάται από τη τρέχουσα είσοδο </a:t>
            </a:r>
            <a:r>
              <a:rPr lang="en-US" sz="2000" i="1" dirty="0">
                <a:latin typeface="Arial"/>
                <a:cs typeface="Arial"/>
              </a:rPr>
              <a:t>x(t)</a:t>
            </a:r>
            <a:r>
              <a:rPr lang="el-GR" sz="2000" dirty="0">
                <a:latin typeface="Arial"/>
                <a:cs typeface="Arial"/>
              </a:rPr>
              <a:t> και την τρέχουσα έξοδο </a:t>
            </a:r>
            <a:r>
              <a:rPr lang="en-US" sz="2000" i="1" dirty="0">
                <a:latin typeface="Arial"/>
                <a:cs typeface="Arial"/>
              </a:rPr>
              <a:t>z(t)</a:t>
            </a:r>
            <a:r>
              <a:rPr lang="el-GR" sz="2000" dirty="0">
                <a:latin typeface="Arial"/>
                <a:cs typeface="Arial"/>
              </a:rPr>
              <a:t>. Δηλαδή η έξοδος «</a:t>
            </a:r>
            <a:r>
              <a:rPr lang="el-GR" sz="2000" dirty="0">
                <a:solidFill>
                  <a:srgbClr val="3333CC"/>
                </a:solidFill>
                <a:latin typeface="Arial"/>
                <a:cs typeface="Arial"/>
              </a:rPr>
              <a:t>αναδρά</a:t>
            </a:r>
            <a:r>
              <a:rPr lang="el-GR" sz="2000" dirty="0">
                <a:latin typeface="Arial"/>
                <a:cs typeface="Arial"/>
              </a:rPr>
              <a:t>» στον </a:t>
            </a:r>
            <a:r>
              <a:rPr lang="en-US" sz="2000" dirty="0">
                <a:latin typeface="Arial"/>
                <a:cs typeface="Arial"/>
              </a:rPr>
              <a:t>(</a:t>
            </a:r>
            <a:r>
              <a:rPr lang="el-GR" sz="2000" dirty="0">
                <a:latin typeface="Arial"/>
                <a:cs typeface="Arial"/>
              </a:rPr>
              <a:t>ανατροφοδοτεί τον) εαυτό της δρώντας ως (μερική) είσοδος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Επομένως, ένα ακολουθιακό λογικό κύκλωμα είναι ένα σύστημα που έχει </a:t>
            </a:r>
            <a:r>
              <a:rPr lang="el-GR" sz="2000" b="1" dirty="0">
                <a:solidFill>
                  <a:srgbClr val="00CC00"/>
                </a:solidFill>
                <a:latin typeface="Arial"/>
                <a:cs typeface="Arial"/>
              </a:rPr>
              <a:t>μνήμη</a:t>
            </a:r>
            <a:r>
              <a:rPr lang="el-GR" sz="2000" dirty="0">
                <a:latin typeface="Arial"/>
                <a:cs typeface="Arial"/>
              </a:rPr>
              <a:t> και γι’ αυτό χρησιμοποιείται στους Η/Υ για την υλοποίηση συσκευών μνήμης.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Η βασικότερη και απλούστερη διάταξη μνήμης είναι το </a:t>
            </a:r>
            <a:r>
              <a:rPr lang="en-US" sz="2000" b="1" dirty="0">
                <a:solidFill>
                  <a:srgbClr val="CC3399"/>
                </a:solidFill>
                <a:latin typeface="Arial"/>
                <a:cs typeface="Arial"/>
              </a:rPr>
              <a:t>RS</a:t>
            </a:r>
            <a:r>
              <a:rPr lang="el-GR" sz="2000" b="1" dirty="0">
                <a:solidFill>
                  <a:srgbClr val="CC3399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CC3399"/>
                </a:solidFill>
                <a:latin typeface="Arial"/>
                <a:cs typeface="Arial"/>
              </a:rPr>
              <a:t>Flip</a:t>
            </a:r>
            <a:r>
              <a:rPr lang="el-GR" sz="2000" b="1" dirty="0">
                <a:solidFill>
                  <a:srgbClr val="CC3399"/>
                </a:solidFill>
                <a:latin typeface="Arial"/>
                <a:cs typeface="Arial"/>
              </a:rPr>
              <a:t>-</a:t>
            </a:r>
            <a:r>
              <a:rPr lang="en-US" sz="2000" b="1" dirty="0">
                <a:solidFill>
                  <a:srgbClr val="CC3399"/>
                </a:solidFill>
                <a:latin typeface="Arial"/>
                <a:cs typeface="Arial"/>
              </a:rPr>
              <a:t>Flop</a:t>
            </a:r>
            <a:r>
              <a:rPr lang="el-GR" sz="200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357188" y="917575"/>
            <a:ext cx="835342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971600" y="4149080"/>
          <a:ext cx="25431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97" name="Equation" r:id="rId4" imgW="1473200" imgH="254000" progId="">
                  <p:embed/>
                </p:oleObj>
              </mc:Choice>
              <mc:Fallback>
                <p:oleObj name="Equation" r:id="rId4" imgW="1473200" imgH="254000" progId="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149080"/>
                        <a:ext cx="254317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0" y="2577584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139952" y="3645024"/>
          <a:ext cx="3357637" cy="157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98" name="Visio" r:id="rId6" imgW="3388462" imgH="1571549" progId="">
                  <p:embed/>
                </p:oleObj>
              </mc:Choice>
              <mc:Fallback>
                <p:oleObj name="Visio" r:id="rId6" imgW="3388462" imgH="1571549" progId="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645024"/>
                        <a:ext cx="3357637" cy="157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83300" y="1287463"/>
            <a:ext cx="9144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1">
                <a:latin typeface="Arial"/>
                <a:cs typeface="Arial"/>
              </a:rPr>
              <a:t>f(x)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100638" y="15017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x</a:t>
            </a:r>
            <a:endParaRPr lang="el-GR" b="1" i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000875" y="15017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/>
                <a:cs typeface="Arial"/>
              </a:rPr>
              <a:t>          </a:t>
            </a:r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z</a:t>
            </a:r>
            <a:endParaRPr lang="el-GR" b="1" i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6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551C3-9EBC-48B1-B250-F12473AD893B}" type="slidenum">
              <a:rPr lang="en-US" smtClean="0">
                <a:latin typeface="Arial"/>
                <a:cs typeface="Arial"/>
              </a:rPr>
              <a:pPr/>
              <a:t>29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latin typeface="Arial"/>
                <a:cs typeface="Arial"/>
              </a:rPr>
              <a:t>ΑΝΑΛΥΣΗ &amp; ΣΥΝΘΕΣΗ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sz="2000" dirty="0">
                <a:latin typeface="Arial"/>
                <a:cs typeface="Arial"/>
              </a:rPr>
              <a:t>Υπάρχουν 2 προβλήματα που σχετίζονται με τα λογικά κυκλώματα:</a:t>
            </a:r>
          </a:p>
          <a:p>
            <a:pPr algn="just" eaLnBrk="1" hangingPunct="1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ανάλυση: </a:t>
            </a:r>
            <a:r>
              <a:rPr lang="el-GR" sz="2000" dirty="0">
                <a:latin typeface="Arial"/>
                <a:cs typeface="Arial"/>
              </a:rPr>
              <a:t>Δεδομένου ενός ψηφιακού κυκλώματος να κατανοηθεί η λειτουργία του (δηλ. η μαθηματική λογική συνάρτησή του και ο πίνακας αληθείας του). </a:t>
            </a:r>
            <a:endParaRPr lang="en-US" sz="2000" dirty="0">
              <a:latin typeface="Arial"/>
              <a:cs typeface="Arial"/>
            </a:endParaRPr>
          </a:p>
          <a:p>
            <a:pPr lvl="1" algn="just" eaLnBrk="1" hangingPunct="1">
              <a:lnSpc>
                <a:spcPct val="80000"/>
              </a:lnSpc>
            </a:pPr>
            <a:endParaRPr lang="en-US" sz="2000" dirty="0">
              <a:latin typeface="Arial"/>
              <a:cs typeface="Arial"/>
            </a:endParaRPr>
          </a:p>
          <a:p>
            <a:pPr lvl="1" algn="just" eaLnBrk="1" hangingPunct="1">
              <a:lnSpc>
                <a:spcPct val="80000"/>
              </a:lnSpc>
            </a:pPr>
            <a:endParaRPr lang="en-GB" sz="2000" dirty="0">
              <a:latin typeface="Arial"/>
              <a:cs typeface="Arial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σύνθεση: </a:t>
            </a:r>
            <a:r>
              <a:rPr lang="el-GR" sz="2000" dirty="0">
                <a:latin typeface="Arial"/>
                <a:cs typeface="Arial"/>
              </a:rPr>
              <a:t>Δεδομένων των προδιαγραφών λειτουργίας ενός λογικού κυκλώματος να βρεθεί η μαθηματική λογική συνάρτησή του και το κύκλωμα που την υλοποιεί).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74E86F61-00A0-8C48-9299-0216BE5FA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412875"/>
            <a:ext cx="8353425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04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AD0FA4-A106-E345-9941-E9B68E7E0FE5}"/>
              </a:ext>
            </a:extLst>
          </p:cNvPr>
          <p:cNvSpPr/>
          <p:nvPr/>
        </p:nvSpPr>
        <p:spPr>
          <a:xfrm>
            <a:off x="107504" y="1830143"/>
            <a:ext cx="4351745" cy="2304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4C6E0-B294-5B4D-B9B1-C68E7B5FFF59}"/>
              </a:ext>
            </a:extLst>
          </p:cNvPr>
          <p:cNvSpPr/>
          <p:nvPr/>
        </p:nvSpPr>
        <p:spPr>
          <a:xfrm>
            <a:off x="4563016" y="1839521"/>
            <a:ext cx="4351745" cy="2304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D3427-5323-4B07-8156-2AD9FBC2FABC}" type="slidenum">
              <a:rPr lang="en-US" smtClean="0">
                <a:latin typeface="Arial"/>
                <a:cs typeface="Arial"/>
              </a:rPr>
              <a:pPr/>
              <a:t>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725470"/>
          </a:xfrm>
        </p:spPr>
        <p:txBody>
          <a:bodyPr/>
          <a:lstStyle/>
          <a:p>
            <a:pPr eaLnBrk="1" hangingPunct="1"/>
            <a:r>
              <a:rPr lang="el-GR" sz="3600" dirty="0">
                <a:latin typeface="Arial"/>
                <a:cs typeface="Arial"/>
              </a:rPr>
              <a:t>Άλγεβρα </a:t>
            </a:r>
            <a:r>
              <a:rPr lang="en-US" sz="3600" dirty="0">
                <a:latin typeface="Arial"/>
                <a:cs typeface="Arial"/>
              </a:rPr>
              <a:t>Boole </a:t>
            </a:r>
            <a:r>
              <a:rPr lang="el-GR" sz="3600" dirty="0">
                <a:latin typeface="Arial"/>
                <a:cs typeface="Arial"/>
              </a:rPr>
              <a:t>&amp; Λογικά Κυκλώματα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357158" y="764704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1271" y="2047488"/>
            <a:ext cx="4041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Arial"/>
                <a:cs typeface="Arial"/>
              </a:rPr>
              <a:t>“0”</a:t>
            </a:r>
            <a:r>
              <a:rPr lang="en-US" sz="2400" dirty="0">
                <a:latin typeface="Arial"/>
                <a:cs typeface="Arial"/>
              </a:rPr>
              <a:t>:</a:t>
            </a:r>
            <a:r>
              <a:rPr lang="el-GR" sz="2400" dirty="0">
                <a:latin typeface="Arial"/>
                <a:cs typeface="Arial"/>
              </a:rPr>
              <a:t>  ψευδές</a:t>
            </a:r>
          </a:p>
          <a:p>
            <a:r>
              <a:rPr lang="el-GR" sz="2400" dirty="0">
                <a:latin typeface="Arial"/>
                <a:cs typeface="Arial"/>
              </a:rPr>
              <a:t>       θεση </a:t>
            </a:r>
            <a:r>
              <a:rPr lang="en-US" sz="2400" dirty="0">
                <a:latin typeface="Arial"/>
                <a:cs typeface="Arial"/>
              </a:rPr>
              <a:t>OFF</a:t>
            </a:r>
            <a:endParaRPr lang="el-GR" sz="2400" dirty="0">
              <a:latin typeface="Arial"/>
              <a:cs typeface="Arial"/>
            </a:endParaRPr>
          </a:p>
          <a:p>
            <a:r>
              <a:rPr lang="el-GR" sz="2400" dirty="0">
                <a:latin typeface="Arial"/>
                <a:cs typeface="Arial"/>
              </a:rPr>
              <a:t>       0</a:t>
            </a:r>
            <a:r>
              <a:rPr lang="en-US" sz="2400" dirty="0">
                <a:latin typeface="Arial"/>
                <a:cs typeface="Arial"/>
              </a:rPr>
              <a:t>V</a:t>
            </a:r>
            <a:endParaRPr lang="el-GR" sz="2400" dirty="0">
              <a:latin typeface="Arial"/>
              <a:cs typeface="Arial"/>
            </a:endParaRPr>
          </a:p>
          <a:p>
            <a:r>
              <a:rPr lang="el-GR" sz="2400" dirty="0">
                <a:latin typeface="Arial"/>
                <a:cs typeface="Arial"/>
              </a:rPr>
              <a:t>       Ανοιχτός διακόπτης</a:t>
            </a:r>
          </a:p>
          <a:p>
            <a:r>
              <a:rPr lang="el-GR" sz="2400" dirty="0">
                <a:latin typeface="Arial"/>
                <a:cs typeface="Arial"/>
              </a:rPr>
              <a:t>       Σβηστή </a:t>
            </a:r>
            <a:r>
              <a:rPr lang="el-GR" sz="2400" dirty="0" err="1">
                <a:latin typeface="Arial"/>
                <a:cs typeface="Arial"/>
              </a:rPr>
              <a:t>λαμπα</a:t>
            </a:r>
            <a:endParaRPr lang="el-GR" sz="2400" dirty="0">
              <a:latin typeface="Arial"/>
              <a:cs typeface="Arial"/>
            </a:endParaRPr>
          </a:p>
        </p:txBody>
      </p:sp>
      <p:sp>
        <p:nvSpPr>
          <p:cNvPr id="13" name="Rectangle 32"/>
          <p:cNvSpPr/>
          <p:nvPr/>
        </p:nvSpPr>
        <p:spPr>
          <a:xfrm>
            <a:off x="457200" y="4590322"/>
            <a:ext cx="8100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/>
                <a:cs typeface="Arial"/>
              </a:rPr>
              <a:t>Μεταβλητές Άλγεβρας </a:t>
            </a:r>
            <a:r>
              <a:rPr lang="en-US" sz="3200" b="1" dirty="0">
                <a:latin typeface="Arial"/>
                <a:cs typeface="Arial"/>
              </a:rPr>
              <a:t>Boole</a:t>
            </a:r>
            <a:endParaRPr lang="el-GR" sz="3200" b="1" dirty="0">
              <a:latin typeface="Arial"/>
              <a:cs typeface="Arial"/>
            </a:endParaRPr>
          </a:p>
          <a:p>
            <a:pPr algn="ctr"/>
            <a:r>
              <a:rPr lang="en-US" sz="3200" b="1" dirty="0">
                <a:latin typeface="Arial"/>
                <a:cs typeface="Arial"/>
              </a:rPr>
              <a:t> </a:t>
            </a:r>
            <a:endParaRPr lang="el-GR" sz="3200" b="1" dirty="0">
              <a:latin typeface="Arial"/>
              <a:cs typeface="Arial"/>
            </a:endParaRPr>
          </a:p>
          <a:p>
            <a:pPr algn="ctr"/>
            <a:r>
              <a:rPr lang="en-US" sz="2400" dirty="0" err="1">
                <a:latin typeface="Arial"/>
                <a:cs typeface="Arial"/>
              </a:rPr>
              <a:t>x,y,z</a:t>
            </a:r>
            <a:r>
              <a:rPr lang="el-GR" sz="2400" dirty="0">
                <a:latin typeface="Arial"/>
                <a:cs typeface="Arial"/>
              </a:rPr>
              <a:t>.... Όπου παίρνουν τιμές 0 /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84752" y="197548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Arial"/>
                <a:cs typeface="Arial"/>
              </a:rPr>
              <a:t>“1”: Αληθές</a:t>
            </a:r>
          </a:p>
          <a:p>
            <a:r>
              <a:rPr lang="el-GR" sz="2400" dirty="0">
                <a:latin typeface="Arial"/>
                <a:cs typeface="Arial"/>
              </a:rPr>
              <a:t>     θέση </a:t>
            </a:r>
            <a:r>
              <a:rPr lang="en-US" sz="2400" dirty="0">
                <a:latin typeface="Arial"/>
                <a:cs typeface="Arial"/>
              </a:rPr>
              <a:t>ON</a:t>
            </a:r>
            <a:endParaRPr lang="el-GR" sz="2400" dirty="0">
              <a:latin typeface="Arial"/>
              <a:cs typeface="Arial"/>
            </a:endParaRPr>
          </a:p>
          <a:p>
            <a:r>
              <a:rPr lang="el-GR" sz="2400" dirty="0">
                <a:latin typeface="Arial"/>
                <a:cs typeface="Arial"/>
              </a:rPr>
              <a:t>     5</a:t>
            </a:r>
            <a:r>
              <a:rPr lang="en-US" sz="2400" dirty="0">
                <a:latin typeface="Arial"/>
                <a:cs typeface="Arial"/>
              </a:rPr>
              <a:t>V</a:t>
            </a:r>
            <a:endParaRPr lang="el-GR" sz="2400" dirty="0">
              <a:latin typeface="Arial"/>
              <a:cs typeface="Arial"/>
            </a:endParaRPr>
          </a:p>
          <a:p>
            <a:r>
              <a:rPr lang="el-GR" sz="2400" dirty="0">
                <a:latin typeface="Arial"/>
                <a:cs typeface="Arial"/>
              </a:rPr>
              <a:t>     κλειστός διακόπτης</a:t>
            </a:r>
          </a:p>
          <a:p>
            <a:r>
              <a:rPr lang="el-GR" sz="2400" dirty="0">
                <a:latin typeface="Arial"/>
                <a:cs typeface="Arial"/>
              </a:rPr>
              <a:t>     αναμένη λάμπα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l-GR" sz="2400" dirty="0">
              <a:latin typeface="Arial"/>
              <a:cs typeface="Arial"/>
            </a:endParaRPr>
          </a:p>
          <a:p>
            <a:pPr algn="r"/>
            <a:endParaRPr lang="el-GR" sz="240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7968B-41F3-BD40-A565-2B411F2A455A}"/>
              </a:ext>
            </a:extLst>
          </p:cNvPr>
          <p:cNvSpPr/>
          <p:nvPr/>
        </p:nvSpPr>
        <p:spPr>
          <a:xfrm>
            <a:off x="2031621" y="843423"/>
            <a:ext cx="5306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>
                <a:latin typeface="Arial"/>
                <a:cs typeface="Arial"/>
              </a:rPr>
              <a:t>Σταθερές Άλγεβρας </a:t>
            </a:r>
            <a:r>
              <a:rPr lang="en-US" sz="3200" b="1" dirty="0">
                <a:latin typeface="Arial"/>
                <a:cs typeface="Arial"/>
              </a:rPr>
              <a:t>Boole </a:t>
            </a:r>
            <a:endParaRPr lang="en-GR" sz="3200" b="1" dirty="0"/>
          </a:p>
        </p:txBody>
      </p:sp>
    </p:spTree>
    <p:extLst>
      <p:ext uri="{BB962C8B-B14F-4D97-AF65-F5344CB8AC3E}">
        <p14:creationId xmlns:p14="http://schemas.microsoft.com/office/powerpoint/2010/main" val="1792678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D9F67-7647-4FFB-9E59-93B276242DFD}" type="slidenum">
              <a:rPr lang="en-US" smtClean="0">
                <a:latin typeface="Arial"/>
                <a:cs typeface="Arial"/>
              </a:rPr>
              <a:pPr/>
              <a:t>30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73175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Arial"/>
                <a:cs typeface="Arial"/>
              </a:rPr>
              <a:t>Παράδειγμα Ανάλυσης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59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sz="2000" dirty="0">
                <a:latin typeface="Arial"/>
                <a:cs typeface="Arial"/>
              </a:rPr>
              <a:t>Δεδομένου του παρακάτω λογικού κυκλώματος να βρεθεί ο πίνακας αληθείας και η αντίστοιχη μαθηματική λογική συνάρτηση</a:t>
            </a: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l-GR" sz="2000" i="1" dirty="0">
                <a:latin typeface="Helvetica" pitchFamily="2" charset="0"/>
                <a:cs typeface="Arial"/>
              </a:rPr>
              <a:t>Ζ </a:t>
            </a:r>
            <a:r>
              <a:rPr lang="el-GR" sz="2000" i="1" dirty="0">
                <a:latin typeface="Arial"/>
                <a:cs typeface="Arial"/>
              </a:rPr>
              <a:t>=</a:t>
            </a: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sz="2000" dirty="0">
                <a:latin typeface="Arial"/>
                <a:cs typeface="Arial"/>
              </a:rPr>
              <a:t>Ο παραπάνω πίνακας αληθείας έχει 2</a:t>
            </a:r>
            <a:r>
              <a:rPr lang="en-US" sz="2000" i="1" baseline="30000" dirty="0">
                <a:latin typeface="Arial"/>
                <a:cs typeface="Arial"/>
              </a:rPr>
              <a:t>n</a:t>
            </a:r>
            <a:r>
              <a:rPr lang="en-US" sz="2000" baseline="30000" dirty="0">
                <a:latin typeface="Arial"/>
                <a:cs typeface="Arial"/>
              </a:rPr>
              <a:t>=</a:t>
            </a:r>
            <a:r>
              <a:rPr lang="el-GR" sz="2000" baseline="30000" dirty="0">
                <a:latin typeface="Arial"/>
                <a:cs typeface="Arial"/>
              </a:rPr>
              <a:t>3</a:t>
            </a:r>
            <a:r>
              <a:rPr lang="el-GR" sz="2000" dirty="0">
                <a:latin typeface="Arial"/>
                <a:cs typeface="Arial"/>
              </a:rPr>
              <a:t> = 8 σειρές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l-GR" sz="2000" dirty="0">
                <a:latin typeface="Arial"/>
                <a:cs typeface="Arial"/>
              </a:rPr>
              <a:t> όπου </a:t>
            </a:r>
            <a:r>
              <a:rPr lang="en-US" sz="2000" i="1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=</a:t>
            </a:r>
            <a:r>
              <a:rPr lang="el-GR" sz="2000" dirty="0">
                <a:latin typeface="Arial"/>
                <a:cs typeface="Arial"/>
              </a:rPr>
              <a:t>3 ο αριθμός των εισόδων</a:t>
            </a:r>
            <a:r>
              <a:rPr lang="en-US" sz="2000" dirty="0">
                <a:latin typeface="Arial"/>
                <a:cs typeface="Arial"/>
              </a:rPr>
              <a:t>,</a:t>
            </a:r>
            <a:r>
              <a:rPr lang="el-GR" sz="2000" dirty="0">
                <a:latin typeface="Arial"/>
                <a:cs typeface="Arial"/>
              </a:rPr>
              <a:t> και μας δείχνουν την έξοδο για κάθε περίπτωση εισόδου.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63" name="Line 4"/>
          <p:cNvSpPr>
            <a:spLocks noChangeShapeType="1"/>
          </p:cNvSpPr>
          <p:nvPr/>
        </p:nvSpPr>
        <p:spPr bwMode="auto">
          <a:xfrm>
            <a:off x="395288" y="962025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2064" name="Rectangle 5"/>
          <p:cNvSpPr>
            <a:spLocks noChangeArrowheads="1"/>
          </p:cNvSpPr>
          <p:nvPr/>
        </p:nvSpPr>
        <p:spPr bwMode="auto">
          <a:xfrm>
            <a:off x="0" y="3137971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60235"/>
              </p:ext>
            </p:extLst>
          </p:nvPr>
        </p:nvGraphicFramePr>
        <p:xfrm>
          <a:off x="0" y="2235200"/>
          <a:ext cx="465772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0" name="Visio" r:id="rId4" imgW="2358628" imgH="796350" progId="">
                  <p:embed/>
                </p:oleObj>
              </mc:Choice>
              <mc:Fallback>
                <p:oleObj name="Visio" r:id="rId4" imgW="2358628" imgH="7963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35200"/>
                        <a:ext cx="4657725" cy="15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25985"/>
              </p:ext>
            </p:extLst>
          </p:nvPr>
        </p:nvGraphicFramePr>
        <p:xfrm>
          <a:off x="3056731" y="1924051"/>
          <a:ext cx="6992938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1" name="Document" r:id="rId6" imgW="5548741" imgH="1841489" progId="Word.Document.8">
                  <p:embed/>
                </p:oleObj>
              </mc:Choice>
              <mc:Fallback>
                <p:oleObj name="Document" r:id="rId6" imgW="5548741" imgH="18414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731" y="1924051"/>
                        <a:ext cx="6992938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Rectangle 9"/>
          <p:cNvSpPr>
            <a:spLocks noChangeArrowheads="1"/>
          </p:cNvSpPr>
          <p:nvPr/>
        </p:nvSpPr>
        <p:spPr bwMode="auto">
          <a:xfrm>
            <a:off x="0" y="312844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968106" y="2220864"/>
            <a:ext cx="1314450" cy="17573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393556" y="2222451"/>
            <a:ext cx="890587" cy="1757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009506" y="2219276"/>
            <a:ext cx="266700" cy="1757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46106" y="2222451"/>
            <a:ext cx="1633537" cy="1757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23539"/>
              </p:ext>
            </p:extLst>
          </p:nvPr>
        </p:nvGraphicFramePr>
        <p:xfrm>
          <a:off x="1162050" y="2597150"/>
          <a:ext cx="3222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2" name="Visio" r:id="rId8" imgW="109597" imgH="136684" progId="">
                  <p:embed/>
                </p:oleObj>
              </mc:Choice>
              <mc:Fallback>
                <p:oleObj name="Visio" r:id="rId8" imgW="109597" imgH="1366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2597150"/>
                        <a:ext cx="3222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06587"/>
              </p:ext>
            </p:extLst>
          </p:nvPr>
        </p:nvGraphicFramePr>
        <p:xfrm>
          <a:off x="2522538" y="2266950"/>
          <a:ext cx="5381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3" name="Visio" r:id="rId10" imgW="214610" imgH="142935" progId="">
                  <p:embed/>
                </p:oleObj>
              </mc:Choice>
              <mc:Fallback>
                <p:oleObj name="Visio" r:id="rId10" imgW="214610" imgH="1429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266950"/>
                        <a:ext cx="5381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68693"/>
              </p:ext>
            </p:extLst>
          </p:nvPr>
        </p:nvGraphicFramePr>
        <p:xfrm>
          <a:off x="3854450" y="3008312"/>
          <a:ext cx="8763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4" name="Visio" r:id="rId12" imgW="350044" imgH="150019" progId="">
                  <p:embed/>
                </p:oleObj>
              </mc:Choice>
              <mc:Fallback>
                <p:oleObj name="Visio" r:id="rId12" imgW="350044" imgH="1500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008312"/>
                        <a:ext cx="8763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171556" y="2228801"/>
            <a:ext cx="1204912" cy="1757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7854181" y="2216101"/>
            <a:ext cx="500062" cy="1757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31" name="Object 20">
            <a:extLst>
              <a:ext uri="{FF2B5EF4-FFF2-40B4-BE49-F238E27FC236}">
                <a16:creationId xmlns:a16="http://schemas.microsoft.com/office/drawing/2014/main" id="{DF8725B9-84B2-CD47-AFE1-EB4131181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54161"/>
              </p:ext>
            </p:extLst>
          </p:nvPr>
        </p:nvGraphicFramePr>
        <p:xfrm>
          <a:off x="936747" y="4472631"/>
          <a:ext cx="1258989" cy="54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935" name="Visio" r:id="rId14" imgW="350044" imgH="150019" progId="">
                  <p:embed/>
                </p:oleObj>
              </mc:Choice>
              <mc:Fallback>
                <p:oleObj name="Visio" r:id="rId14" imgW="350044" imgH="150019" progId="">
                  <p:embed/>
                  <p:pic>
                    <p:nvPicPr>
                      <p:cNvPr id="19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747" y="4472631"/>
                        <a:ext cx="1258989" cy="54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5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  <p:bldP spid="19477" grpId="0" animBg="1"/>
      <p:bldP spid="19477" grpId="1" animBg="1"/>
      <p:bldP spid="19478" grpId="0" animBg="1"/>
      <p:bldP spid="194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D9F67-7647-4FFB-9E59-93B276242DFD}" type="slidenum">
              <a:rPr lang="en-US" smtClean="0">
                <a:latin typeface="Arial"/>
                <a:cs typeface="Arial"/>
              </a:rPr>
              <a:pPr/>
              <a:t>31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73175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Arial"/>
                <a:cs typeface="Arial"/>
              </a:rPr>
              <a:t>Άσκηση Ανάλυσης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959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l-GR" sz="2000" dirty="0">
              <a:latin typeface="Arial"/>
              <a:cs typeface="Arial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l-GR" sz="2000" dirty="0">
                <a:latin typeface="Arial"/>
                <a:cs typeface="Arial"/>
              </a:rPr>
              <a:t>Δεδομένων του παρακάτω λογικού κυκλώματος να βρεθεί ο πίνακας αληθείας:</a:t>
            </a: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  <a:p>
            <a:pPr algn="just" eaLnBrk="1" hangingPunct="1">
              <a:lnSpc>
                <a:spcPct val="90000"/>
              </a:lnSpc>
            </a:pPr>
            <a:endParaRPr lang="el-GR" sz="2000" dirty="0">
              <a:latin typeface="Arial"/>
              <a:cs typeface="Arial"/>
            </a:endParaRPr>
          </a:p>
        </p:txBody>
      </p:sp>
      <p:sp>
        <p:nvSpPr>
          <p:cNvPr id="2063" name="Line 4"/>
          <p:cNvSpPr>
            <a:spLocks noChangeShapeType="1"/>
          </p:cNvSpPr>
          <p:nvPr/>
        </p:nvSpPr>
        <p:spPr bwMode="auto">
          <a:xfrm>
            <a:off x="395288" y="962025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669130"/>
              </p:ext>
            </p:extLst>
          </p:nvPr>
        </p:nvGraphicFramePr>
        <p:xfrm>
          <a:off x="477838" y="2896394"/>
          <a:ext cx="4383087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89" name="Visio" r:id="rId4" imgW="1575197" imgH="597991" progId="">
                  <p:embed/>
                </p:oleObj>
              </mc:Choice>
              <mc:Fallback>
                <p:oleObj name="Visio" r:id="rId4" imgW="1575197" imgH="597991" progId="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896394"/>
                        <a:ext cx="4383087" cy="165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11428"/>
              </p:ext>
            </p:extLst>
          </p:nvPr>
        </p:nvGraphicFramePr>
        <p:xfrm>
          <a:off x="1765300" y="2797969"/>
          <a:ext cx="765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0" name="Visio" r:id="rId6" imgW="235863" imgH="155853" progId="">
                  <p:embed/>
                </p:oleObj>
              </mc:Choice>
              <mc:Fallback>
                <p:oleObj name="Visio" r:id="rId6" imgW="235863" imgH="155853" progId="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2797969"/>
                        <a:ext cx="7651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884590"/>
              </p:ext>
            </p:extLst>
          </p:nvPr>
        </p:nvGraphicFramePr>
        <p:xfrm>
          <a:off x="3560763" y="3710782"/>
          <a:ext cx="11763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1" name="Visio" r:id="rId8" imgW="375464" imgH="195441" progId="">
                  <p:embed/>
                </p:oleObj>
              </mc:Choice>
              <mc:Fallback>
                <p:oleObj name="Visio" r:id="rId8" imgW="375464" imgH="195441" progId="">
                  <p:embed/>
                  <p:pic>
                    <p:nvPicPr>
                      <p:cNvPr id="194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3" y="3710782"/>
                        <a:ext cx="117633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631269A2-C27C-DE47-9BD9-1DBDF56B3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94730"/>
              </p:ext>
            </p:extLst>
          </p:nvPr>
        </p:nvGraphicFramePr>
        <p:xfrm>
          <a:off x="4860925" y="2227783"/>
          <a:ext cx="41815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86">
                  <a:extLst>
                    <a:ext uri="{9D8B030D-6E8A-4147-A177-3AD203B41FA5}">
                      <a16:colId xmlns:a16="http://schemas.microsoft.com/office/drawing/2014/main" val="3240329073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5540716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P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Q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R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(P+Q)'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((P+Q)'</a:t>
                      </a:r>
                      <a:r>
                        <a:rPr lang="el-GR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•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 R)'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08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3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38771"/>
                  </a:ext>
                </a:extLst>
              </a:tr>
            </a:tbl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a16="http://schemas.microsoft.com/office/drawing/2014/main" id="{BEED6494-F415-6D40-BD7F-50556D0A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156" y="2621324"/>
            <a:ext cx="765174" cy="288861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«Α»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1D25C2EA-8D7B-C74C-8374-993A902D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627" y="2649105"/>
            <a:ext cx="1006154" cy="286083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 «Β»</a:t>
            </a:r>
          </a:p>
        </p:txBody>
      </p:sp>
    </p:spTree>
    <p:extLst>
      <p:ext uri="{BB962C8B-B14F-4D97-AF65-F5344CB8AC3E}">
        <p14:creationId xmlns:p14="http://schemas.microsoft.com/office/powerpoint/2010/main" val="28369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-35496" y="942896"/>
            <a:ext cx="9144000" cy="5438775"/>
          </a:xfrm>
        </p:spPr>
        <p:txBody>
          <a:bodyPr/>
          <a:lstStyle/>
          <a:p>
            <a:r>
              <a:rPr lang="el-GR" sz="2200" dirty="0">
                <a:latin typeface="Arial"/>
                <a:cs typeface="Arial"/>
              </a:rPr>
              <a:t>Δεδομένων των λειτουργικών προδιαγραφών που συνοψίζονται σε ένα πίνακα αληθείας να ευρεθούν οι σχετικές μαθηματικές λογικές συναρτήσεις και τα αντίστοιχα λογικά κυκλώματα που τις υλοποιούν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35496" y="2333546"/>
            <a:ext cx="3971925" cy="914400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700" dirty="0">
                <a:latin typeface="Arial"/>
                <a:cs typeface="Arial"/>
              </a:rPr>
              <a:t>Να ευρεθεί το ψηφιακό κύκλωμα που υλοποιεί τον παρακάτω πίνακα αληθείας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421704" y="9446"/>
            <a:ext cx="8229600" cy="981075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Παραδείγματα Σύνθεσης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7704" y="6365796"/>
            <a:ext cx="2133600" cy="365125"/>
          </a:xfrm>
          <a:noFill/>
        </p:spPr>
        <p:txBody>
          <a:bodyPr/>
          <a:lstStyle/>
          <a:p>
            <a:fld id="{0972FE65-693A-473C-BB6B-947860DCBDFC}" type="slidenum">
              <a:rPr lang="en-US" smtClean="0">
                <a:latin typeface="Arial"/>
                <a:cs typeface="Arial"/>
              </a:rPr>
              <a:pPr/>
              <a:t>32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3087" name="Line 4"/>
          <p:cNvSpPr>
            <a:spLocks noChangeShapeType="1"/>
          </p:cNvSpPr>
          <p:nvPr/>
        </p:nvSpPr>
        <p:spPr bwMode="auto">
          <a:xfrm>
            <a:off x="359792" y="971471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35496" y="3349546"/>
          <a:ext cx="1743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i="1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i="1" dirty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904" y="4152821"/>
            <a:ext cx="1495425" cy="24765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710754" y="4109959"/>
          <a:ext cx="11493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3" name="Equation" r:id="rId4" imgW="850680" imgH="253800" progId="">
                  <p:embed/>
                </p:oleObj>
              </mc:Choice>
              <mc:Fallback>
                <p:oleObj name="Equation" r:id="rId4" imgW="85068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754" y="4109959"/>
                        <a:ext cx="114935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796604" y="4106784"/>
          <a:ext cx="9953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4" name="Equation" r:id="rId6" imgW="736560" imgH="203040" progId="">
                  <p:embed/>
                </p:oleObj>
              </mc:Choice>
              <mc:Fallback>
                <p:oleObj name="Equation" r:id="rId6" imgW="73656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604" y="4106784"/>
                        <a:ext cx="995363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9592" y="5486321"/>
            <a:ext cx="209073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161729" y="5713334"/>
          <a:ext cx="75406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5" name="Equation" r:id="rId9" imgW="558720" imgH="203040" progId="">
                  <p:embed/>
                </p:oleObj>
              </mc:Choice>
              <mc:Fallback>
                <p:oleObj name="Equation" r:id="rId9" imgW="55872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729" y="5713334"/>
                        <a:ext cx="754063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7"/>
          <p:cNvSpPr>
            <a:spLocks noChangeShapeType="1"/>
          </p:cNvSpPr>
          <p:nvPr/>
        </p:nvSpPr>
        <p:spPr bwMode="auto">
          <a:xfrm rot="16200000">
            <a:off x="1943323" y="4313952"/>
            <a:ext cx="4114800" cy="14288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365429" y="3330496"/>
          <a:ext cx="1743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088829" y="2314496"/>
            <a:ext cx="5019675" cy="914400"/>
          </a:xfrm>
          <a:prstGeom prst="round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l-GR" dirty="0">
                <a:latin typeface="Arial"/>
                <a:cs typeface="Arial"/>
              </a:rPr>
              <a:t>Να ευρεθεί το ψηφιακό κύκλωμα που η έξοδός του </a:t>
            </a:r>
            <a:r>
              <a:rPr lang="en-US" sz="2400" b="1" i="1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είναι αληθής μόνο όταν οι 2 είσοδοί του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sz="2400" b="1" i="1" dirty="0" err="1">
                <a:solidFill>
                  <a:srgbClr val="92D050"/>
                </a:solidFill>
                <a:latin typeface="Arial"/>
                <a:cs typeface="Arial"/>
              </a:rPr>
              <a:t>x,y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l-GR" dirty="0">
                <a:latin typeface="Arial"/>
                <a:cs typeface="Arial"/>
              </a:rPr>
              <a:t>είναι ίσες (ΧΝΟ</a:t>
            </a:r>
            <a:r>
              <a:rPr lang="en-US" dirty="0">
                <a:latin typeface="Arial"/>
                <a:cs typeface="Arial"/>
              </a:rPr>
              <a:t>R)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98779" y="3762296"/>
            <a:ext cx="1495425" cy="247650"/>
          </a:xfrm>
          <a:prstGeom prst="roundRect">
            <a:avLst/>
          </a:prstGeom>
          <a:solidFill>
            <a:srgbClr val="FFCC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98779" y="4867196"/>
            <a:ext cx="1495425" cy="247650"/>
          </a:xfrm>
          <a:prstGeom prst="roundRect">
            <a:avLst/>
          </a:prstGeom>
          <a:solidFill>
            <a:srgbClr val="FFCCCC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6239892" y="3725784"/>
          <a:ext cx="11334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6" name="Equation" r:id="rId11" imgW="838080" imgH="253800" progId="">
                  <p:embed/>
                </p:oleObj>
              </mc:Choice>
              <mc:Fallback>
                <p:oleObj name="Equation" r:id="rId11" imgW="83808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892" y="3725784"/>
                        <a:ext cx="113347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6289104" y="4827509"/>
          <a:ext cx="10652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7" name="Equation" r:id="rId13" imgW="787320" imgH="253800" progId="">
                  <p:embed/>
                </p:oleObj>
              </mc:Choice>
              <mc:Fallback>
                <p:oleObj name="Equation" r:id="rId13" imgW="78732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104" y="4827509"/>
                        <a:ext cx="1065213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603304" y="3768646"/>
          <a:ext cx="6524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8" name="Equation" r:id="rId15" imgW="482400" imgH="190440" progId="">
                  <p:embed/>
                </p:oleObj>
              </mc:Choice>
              <mc:Fallback>
                <p:oleObj name="Equation" r:id="rId15" imgW="48240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304" y="3768646"/>
                        <a:ext cx="652463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5684267" y="4887834"/>
          <a:ext cx="63658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99" name="Equation" r:id="rId17" imgW="469800" imgH="177480" progId="">
                  <p:embed/>
                </p:oleObj>
              </mc:Choice>
              <mc:Fallback>
                <p:oleObj name="Equation" r:id="rId17" imgW="46980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267" y="4887834"/>
                        <a:ext cx="63658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3993579" y="4321096"/>
          <a:ext cx="14319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000" name="Equation" r:id="rId19" imgW="914400" imgH="190440" progId="Equation.3">
                  <p:embed/>
                </p:oleObj>
              </mc:Choice>
              <mc:Fallback>
                <p:oleObj name="Equation" r:id="rId19" imgW="914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579" y="4321096"/>
                        <a:ext cx="14319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eft Brace 23"/>
          <p:cNvSpPr/>
          <p:nvPr/>
        </p:nvSpPr>
        <p:spPr>
          <a:xfrm>
            <a:off x="5393754" y="3971846"/>
            <a:ext cx="212725" cy="10382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65017" y="5224384"/>
            <a:ext cx="3540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4317429" y="5267246"/>
            <a:ext cx="3067050" cy="1476375"/>
          </a:xfrm>
          <a:prstGeom prst="roundRect">
            <a:avLst/>
          </a:prstGeom>
          <a:noFill/>
          <a:ln>
            <a:solidFill>
              <a:srgbClr val="8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 rot="19114087">
            <a:off x="5271323" y="2985778"/>
            <a:ext cx="340945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**ΑΘΡΟΙΣΜΑ ΓΙΝΟΜΕΝΩΝ**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3" grpId="0" animBg="1"/>
      <p:bldP spid="16" grpId="0" animBg="1"/>
      <p:bldP spid="17" grpId="0" animBg="1"/>
      <p:bldP spid="18" grpId="0" animBg="1"/>
      <p:bldP spid="24" grpId="0" animBg="1"/>
      <p:bldP spid="28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475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Άσκηση Σύνθεσης 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C9DA5-7CA3-4C96-95F9-42E3328B6D1D}" type="slidenum">
              <a:rPr lang="en-US" smtClean="0">
                <a:latin typeface="Arial"/>
                <a:cs typeface="Arial"/>
              </a:rPr>
              <a:pPr/>
              <a:t>33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395288" y="704850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5191125" y="742950"/>
          <a:ext cx="40671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13" name="Visio" r:id="rId4" imgW="4619543" imgH="3903120" progId="">
                  <p:embed/>
                </p:oleObj>
              </mc:Choice>
              <mc:Fallback>
                <p:oleObj name="Visio" r:id="rId4" imgW="4619543" imgH="3903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742950"/>
                        <a:ext cx="406717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540625" y="5568950"/>
          <a:ext cx="9747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14" name="Equation" r:id="rId6" imgW="317160" imgH="164880" progId="">
                  <p:embed/>
                </p:oleObj>
              </mc:Choice>
              <mc:Fallback>
                <p:oleObj name="Equation" r:id="rId6" imgW="31716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25" y="5568950"/>
                        <a:ext cx="9747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489575" y="5641975"/>
          <a:ext cx="19875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15" name="Equation" r:id="rId8" imgW="647640" imgH="177480" progId="">
                  <p:embed/>
                </p:oleObj>
              </mc:Choice>
              <mc:Fallback>
                <p:oleObj name="Equation" r:id="rId8" imgW="64764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641975"/>
                        <a:ext cx="19875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164263" y="5518150"/>
          <a:ext cx="9350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16" name="Equation" r:id="rId10" imgW="304560" imgH="190440" progId="Equation.3">
                  <p:embed/>
                </p:oleObj>
              </mc:Choice>
              <mc:Fallback>
                <p:oleObj name="Equation" r:id="rId10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5518150"/>
                        <a:ext cx="93503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1835696" y="2924944"/>
            <a:ext cx="5541417" cy="2685281"/>
          </a:xfrm>
          <a:custGeom>
            <a:avLst/>
            <a:gdLst>
              <a:gd name="connsiteX0" fmla="*/ 0 w 2366962"/>
              <a:gd name="connsiteY0" fmla="*/ 0 h 2019300"/>
              <a:gd name="connsiteX1" fmla="*/ 495300 w 2366962"/>
              <a:gd name="connsiteY1" fmla="*/ 762000 h 2019300"/>
              <a:gd name="connsiteX2" fmla="*/ 2066925 w 2366962"/>
              <a:gd name="connsiteY2" fmla="*/ 1495425 h 2019300"/>
              <a:gd name="connsiteX3" fmla="*/ 2295525 w 2366962"/>
              <a:gd name="connsiteY3" fmla="*/ 2019300 h 2019300"/>
              <a:gd name="connsiteX4" fmla="*/ 2295525 w 2366962"/>
              <a:gd name="connsiteY4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962" h="2019300">
                <a:moveTo>
                  <a:pt x="0" y="0"/>
                </a:moveTo>
                <a:cubicBezTo>
                  <a:pt x="75406" y="256381"/>
                  <a:pt x="150813" y="512763"/>
                  <a:pt x="495300" y="762000"/>
                </a:cubicBezTo>
                <a:cubicBezTo>
                  <a:pt x="839787" y="1011237"/>
                  <a:pt x="1766888" y="1285875"/>
                  <a:pt x="2066925" y="1495425"/>
                </a:cubicBezTo>
                <a:cubicBezTo>
                  <a:pt x="2366962" y="1704975"/>
                  <a:pt x="2295525" y="2019300"/>
                  <a:pt x="2295525" y="2019300"/>
                </a:cubicBezTo>
                <a:lnTo>
                  <a:pt x="2295525" y="2019300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076056" y="3501008"/>
            <a:ext cx="1694632" cy="2013967"/>
          </a:xfrm>
          <a:custGeom>
            <a:avLst/>
            <a:gdLst>
              <a:gd name="connsiteX0" fmla="*/ 0 w 1884363"/>
              <a:gd name="connsiteY0" fmla="*/ 0 h 1304925"/>
              <a:gd name="connsiteX1" fmla="*/ 638175 w 1884363"/>
              <a:gd name="connsiteY1" fmla="*/ 676275 h 1304925"/>
              <a:gd name="connsiteX2" fmla="*/ 1685925 w 1884363"/>
              <a:gd name="connsiteY2" fmla="*/ 1000125 h 1304925"/>
              <a:gd name="connsiteX3" fmla="*/ 1828800 w 1884363"/>
              <a:gd name="connsiteY3" fmla="*/ 1304925 h 1304925"/>
              <a:gd name="connsiteX4" fmla="*/ 1828800 w 1884363"/>
              <a:gd name="connsiteY4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4363" h="1304925">
                <a:moveTo>
                  <a:pt x="0" y="0"/>
                </a:moveTo>
                <a:cubicBezTo>
                  <a:pt x="178594" y="254794"/>
                  <a:pt x="357188" y="509588"/>
                  <a:pt x="638175" y="676275"/>
                </a:cubicBezTo>
                <a:cubicBezTo>
                  <a:pt x="919162" y="842962"/>
                  <a:pt x="1487488" y="895350"/>
                  <a:pt x="1685925" y="1000125"/>
                </a:cubicBezTo>
                <a:cubicBezTo>
                  <a:pt x="1884363" y="1104900"/>
                  <a:pt x="1828800" y="1304925"/>
                  <a:pt x="1828800" y="1304925"/>
                </a:cubicBezTo>
                <a:lnTo>
                  <a:pt x="1828800" y="1304925"/>
                </a:lnTo>
              </a:path>
            </a:pathLst>
          </a:custGeom>
          <a:ln w="19050">
            <a:solidFill>
              <a:srgbClr val="FF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55976" y="4077072"/>
            <a:ext cx="3645024" cy="2325316"/>
          </a:xfrm>
          <a:custGeom>
            <a:avLst/>
            <a:gdLst>
              <a:gd name="connsiteX0" fmla="*/ 0 w 3086100"/>
              <a:gd name="connsiteY0" fmla="*/ 0 h 1563687"/>
              <a:gd name="connsiteX1" fmla="*/ 533400 w 3086100"/>
              <a:gd name="connsiteY1" fmla="*/ 1190625 h 1563687"/>
              <a:gd name="connsiteX2" fmla="*/ 2533650 w 3086100"/>
              <a:gd name="connsiteY2" fmla="*/ 1552575 h 1563687"/>
              <a:gd name="connsiteX3" fmla="*/ 3086100 w 3086100"/>
              <a:gd name="connsiteY3" fmla="*/ 1257300 h 156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6100" h="1563687">
                <a:moveTo>
                  <a:pt x="0" y="0"/>
                </a:moveTo>
                <a:cubicBezTo>
                  <a:pt x="55562" y="465931"/>
                  <a:pt x="111125" y="931863"/>
                  <a:pt x="533400" y="1190625"/>
                </a:cubicBezTo>
                <a:cubicBezTo>
                  <a:pt x="955675" y="1449387"/>
                  <a:pt x="2108200" y="1541463"/>
                  <a:pt x="2533650" y="1552575"/>
                </a:cubicBezTo>
                <a:cubicBezTo>
                  <a:pt x="2959100" y="1563687"/>
                  <a:pt x="3022600" y="1410493"/>
                  <a:pt x="3086100" y="125730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625" y="4994275"/>
            <a:ext cx="37719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10413" y="2043113"/>
            <a:ext cx="191928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305425" cy="5440363"/>
          </a:xfrm>
        </p:spPr>
        <p:txBody>
          <a:bodyPr/>
          <a:lstStyle/>
          <a:p>
            <a:r>
              <a:rPr lang="el-GR" sz="1600" dirty="0">
                <a:latin typeface="Arial"/>
                <a:cs typeface="Arial"/>
              </a:rPr>
              <a:t>Στο σχήμα απεικονίζεται μιά διάταξη «ειδοποίησης οδηγού αυτοκινήτου» που χρησιμοποιείται για την ανίχνευση ορισμένων ανεπιθύμητων καταστάσεων. Οι 3 διακόπτες χρησιμοποιούνται για την ανίχνευση της κατάστασης της θύρας του οδηγού, την κατάσταση λειτουργίας του κινήτήρα και τα φώτα. Να σχεδιασθεί το λογικό κύκλωμα που με είσοδο αυτά τα 3 σήματα ενεργοποιεί κατάλληλα τον συναγερμό όταν συμβαίνει </a:t>
            </a:r>
            <a:r>
              <a:rPr lang="el-GR" sz="1600" dirty="0">
                <a:solidFill>
                  <a:srgbClr val="FF0000"/>
                </a:solidFill>
                <a:latin typeface="Arial"/>
                <a:cs typeface="Arial"/>
              </a:rPr>
              <a:t>κάποια</a:t>
            </a:r>
            <a:r>
              <a:rPr lang="el-GR" sz="1600" dirty="0">
                <a:latin typeface="Arial"/>
                <a:cs typeface="Arial"/>
              </a:rPr>
              <a:t> από τις παρακάτω ανεπιθύμητες καταστάσεις :</a:t>
            </a:r>
            <a:endParaRPr lang="en-US" sz="1600" dirty="0">
              <a:latin typeface="Arial"/>
              <a:cs typeface="Arial"/>
            </a:endParaRPr>
          </a:p>
          <a:p>
            <a:pPr lvl="1"/>
            <a:r>
              <a:rPr lang="en-US" sz="1600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lang="el-GR" sz="1600" dirty="0">
                <a:solidFill>
                  <a:srgbClr val="FF00FF"/>
                </a:solidFill>
                <a:latin typeface="Arial"/>
                <a:cs typeface="Arial"/>
              </a:rPr>
              <a:t>α φώτα είναι ανοικτά (ΟΝ) ενώ κινητήρας είναι ανενεργός (</a:t>
            </a:r>
            <a:r>
              <a:rPr lang="en-US" sz="1600" dirty="0">
                <a:solidFill>
                  <a:srgbClr val="FF00FF"/>
                </a:solidFill>
                <a:latin typeface="Arial"/>
                <a:cs typeface="Arial"/>
              </a:rPr>
              <a:t>OFF</a:t>
            </a:r>
            <a:r>
              <a:rPr lang="el-GR" sz="1600" dirty="0">
                <a:solidFill>
                  <a:srgbClr val="FF00FF"/>
                </a:solidFill>
                <a:latin typeface="Arial"/>
                <a:cs typeface="Arial"/>
              </a:rPr>
              <a:t>)</a:t>
            </a:r>
            <a:endParaRPr lang="en-US" sz="1600" dirty="0">
              <a:solidFill>
                <a:srgbClr val="FF00FF"/>
              </a:solidFill>
              <a:latin typeface="Arial"/>
              <a:cs typeface="Arial"/>
            </a:endParaRPr>
          </a:p>
          <a:p>
            <a:pPr lvl="1"/>
            <a:r>
              <a:rPr lang="el-GR" sz="1600" dirty="0">
                <a:solidFill>
                  <a:srgbClr val="0000FF"/>
                </a:solidFill>
                <a:latin typeface="Arial"/>
                <a:cs typeface="Arial"/>
              </a:rPr>
              <a:t>Η θύρα οδηγού είναι ανοικτή (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OPEN</a:t>
            </a:r>
            <a:r>
              <a:rPr lang="el-GR" sz="1600" dirty="0">
                <a:solidFill>
                  <a:srgbClr val="0000FF"/>
                </a:solidFill>
                <a:latin typeface="Arial"/>
                <a:cs typeface="Arial"/>
              </a:rPr>
              <a:t>) ενώ ο κινητήρας είναι ενεργός (ΟΝ).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87DB44-5ECE-1440-9032-C4473299AC5B}"/>
              </a:ext>
            </a:extLst>
          </p:cNvPr>
          <p:cNvSpPr/>
          <p:nvPr/>
        </p:nvSpPr>
        <p:spPr>
          <a:xfrm>
            <a:off x="6164263" y="3896320"/>
            <a:ext cx="2985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Arial"/>
                <a:cs typeface="Arial"/>
              </a:rPr>
              <a:t>Η συνάρτηση </a:t>
            </a:r>
            <a:r>
              <a:rPr lang="en-US" dirty="0">
                <a:latin typeface="Arial"/>
                <a:cs typeface="Arial"/>
              </a:rPr>
              <a:t>Z</a:t>
            </a:r>
            <a:r>
              <a:rPr lang="el-GR" dirty="0">
                <a:latin typeface="Arial"/>
                <a:cs typeface="Arial"/>
              </a:rPr>
              <a:t> βρέθηκε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με «λογική» καταγραφή της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αληθούς συνθήκης </a:t>
            </a:r>
          </a:p>
        </p:txBody>
      </p:sp>
    </p:spTree>
    <p:extLst>
      <p:ext uri="{BB962C8B-B14F-4D97-AF65-F5344CB8AC3E}">
        <p14:creationId xmlns:p14="http://schemas.microsoft.com/office/powerpoint/2010/main" val="14806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59063 -0.4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7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itle 1"/>
          <p:cNvSpPr>
            <a:spLocks noGrp="1"/>
          </p:cNvSpPr>
          <p:nvPr>
            <p:ph type="title"/>
          </p:nvPr>
        </p:nvSpPr>
        <p:spPr>
          <a:xfrm>
            <a:off x="-1" y="9446"/>
            <a:ext cx="9143999" cy="981075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Άθροισμα γινομένων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7704" y="6365796"/>
            <a:ext cx="2133600" cy="365125"/>
          </a:xfrm>
          <a:noFill/>
        </p:spPr>
        <p:txBody>
          <a:bodyPr/>
          <a:lstStyle/>
          <a:p>
            <a:fld id="{0972FE65-693A-473C-BB6B-947860DCBDFC}" type="slidenum">
              <a:rPr lang="en-US" smtClean="0">
                <a:latin typeface="Arial"/>
                <a:cs typeface="Arial"/>
              </a:rPr>
              <a:pPr/>
              <a:t>34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3087" name="Line 4"/>
          <p:cNvSpPr>
            <a:spLocks noChangeShapeType="1"/>
          </p:cNvSpPr>
          <p:nvPr/>
        </p:nvSpPr>
        <p:spPr bwMode="auto">
          <a:xfrm>
            <a:off x="359792" y="971471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39885"/>
            <a:ext cx="5835775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1600" dirty="0"/>
              <a:t>Είναι μία γενική μέθοδος μετασχηματισμού πίνακα σε λογική έκφραση</a:t>
            </a:r>
          </a:p>
          <a:p>
            <a:pPr marL="342900" indent="-342900">
              <a:buFontTx/>
              <a:buChar char="-"/>
            </a:pPr>
            <a:r>
              <a:rPr lang="el-GR" sz="1600" dirty="0"/>
              <a:t>Κάθε πίνακας αληθείας με </a:t>
            </a:r>
            <a:r>
              <a:rPr lang="en-US" sz="1600" dirty="0"/>
              <a:t>n </a:t>
            </a:r>
            <a:r>
              <a:rPr lang="el-GR" sz="1600" dirty="0"/>
              <a:t>εισόδους (μεταβλητές) </a:t>
            </a:r>
            <a:r>
              <a:rPr lang="el-GR" sz="1600" dirty="0">
                <a:latin typeface="Arial"/>
                <a:cs typeface="Arial"/>
              </a:rPr>
              <a:t>έχει 2</a:t>
            </a:r>
            <a:r>
              <a:rPr lang="en-US" sz="1600" i="1" baseline="30000" dirty="0">
                <a:latin typeface="Arial"/>
                <a:cs typeface="Arial"/>
              </a:rPr>
              <a:t>n</a:t>
            </a:r>
            <a:r>
              <a:rPr lang="el-GR" sz="1600" dirty="0">
                <a:latin typeface="Arial"/>
                <a:cs typeface="Arial"/>
              </a:rPr>
              <a:t> γραμμές</a:t>
            </a:r>
            <a:endParaRPr lang="el-GR" sz="1600" dirty="0"/>
          </a:p>
          <a:p>
            <a:pPr marL="342900" indent="-342900">
              <a:buFontTx/>
              <a:buChar char="-"/>
            </a:pPr>
            <a:r>
              <a:rPr lang="el-GR" sz="1600" dirty="0"/>
              <a:t>Κάθε γραμμή του πίνακα είναι ένα μοναδικός συνδυασμός (0,1) των </a:t>
            </a:r>
            <a:r>
              <a:rPr lang="en-US" sz="1600" dirty="0"/>
              <a:t>n </a:t>
            </a:r>
            <a:r>
              <a:rPr lang="el-GR" sz="1600" dirty="0"/>
              <a:t>εισόδων του (μεταβλητών)</a:t>
            </a:r>
          </a:p>
          <a:p>
            <a:pPr marL="342900" indent="-342900">
              <a:buFontTx/>
              <a:buChar char="-"/>
            </a:pPr>
            <a:r>
              <a:rPr lang="el-GR" sz="1600" dirty="0" err="1"/>
              <a:t>Ελαχιστόρος</a:t>
            </a:r>
            <a:r>
              <a:rPr lang="el-GR" sz="1600" dirty="0"/>
              <a:t>  (</a:t>
            </a:r>
            <a:r>
              <a:rPr lang="en-GB" sz="1600" dirty="0" err="1"/>
              <a:t>minterm</a:t>
            </a:r>
            <a:r>
              <a:rPr lang="en-GB" sz="1600" dirty="0"/>
              <a:t>) </a:t>
            </a:r>
            <a:r>
              <a:rPr lang="el-GR" sz="1600" dirty="0"/>
              <a:t> είναι το γινόμενο (</a:t>
            </a:r>
            <a:r>
              <a:rPr lang="en-US" sz="1600" dirty="0"/>
              <a:t>AND, </a:t>
            </a:r>
            <a:r>
              <a:rPr lang="el-GR" sz="1600" b="1" dirty="0">
                <a:latin typeface="Arial"/>
                <a:cs typeface="Arial"/>
              </a:rPr>
              <a:t>•</a:t>
            </a:r>
            <a:r>
              <a:rPr lang="en-US" sz="1600" dirty="0"/>
              <a:t>) </a:t>
            </a:r>
            <a:r>
              <a:rPr lang="en-US" sz="1600" u="sng" dirty="0" err="1"/>
              <a:t>ό</a:t>
            </a:r>
            <a:r>
              <a:rPr lang="el-GR" sz="1600" u="sng" dirty="0" err="1"/>
              <a:t>λων</a:t>
            </a:r>
            <a:r>
              <a:rPr lang="el-GR" sz="1600" dirty="0"/>
              <a:t> των διαφορετικών μεταβλητών μιας συνάρτησης στην οποία κάθε μεταβλητή εμφανίζεται (ή αυτή ή το συμπλήρωμά της) μία φορά. Κάθε σειρά του πίνακα αποτελεί ένα </a:t>
            </a:r>
            <a:r>
              <a:rPr lang="el-GR" sz="1600" dirty="0" err="1"/>
              <a:t>ελαχιστόρο</a:t>
            </a:r>
            <a:r>
              <a:rPr lang="el-GR" sz="1600" dirty="0"/>
              <a:t>. Αν η τιμή της μεταβλητής είναι 0, τότε στο γινόμενο εμφανίζεται το συμπλήρωμά της.</a:t>
            </a:r>
          </a:p>
          <a:p>
            <a:pPr marL="342900" indent="-342900">
              <a:buFontTx/>
              <a:buChar char="-"/>
            </a:pPr>
            <a:r>
              <a:rPr lang="el-GR" sz="1600" dirty="0"/>
              <a:t>Πχ για δυο μεταβλητές,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l-GR" sz="1600" dirty="0"/>
              <a:t> &amp; 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r>
              <a:rPr lang="el-GR" sz="1600" dirty="0"/>
              <a:t>, οι </a:t>
            </a:r>
            <a:r>
              <a:rPr lang="el-GR" sz="1600" dirty="0" err="1"/>
              <a:t>ελαχιστόροι</a:t>
            </a:r>
            <a:r>
              <a:rPr lang="el-GR" sz="1600" dirty="0"/>
              <a:t> είναι </a:t>
            </a:r>
            <a:r>
              <a:rPr lang="en-US" sz="1600" dirty="0"/>
              <a:t>4: </a:t>
            </a:r>
          </a:p>
          <a:p>
            <a:pPr marL="342900" indent="-342900">
              <a:buFontTx/>
              <a:buChar char="-"/>
            </a:pPr>
            <a:r>
              <a:rPr lang="en-GB" sz="1600" dirty="0"/>
              <a:t>m0 =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l-GR" sz="1600" dirty="0">
                <a:solidFill>
                  <a:srgbClr val="FF0000"/>
                </a:solidFill>
              </a:rPr>
              <a:t>’</a:t>
            </a:r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r>
              <a:rPr lang="el-GR" sz="1600" dirty="0">
                <a:solidFill>
                  <a:srgbClr val="FF0000"/>
                </a:solidFill>
              </a:rPr>
              <a:t>’</a:t>
            </a:r>
            <a:r>
              <a:rPr lang="el-GR" sz="1600" dirty="0"/>
              <a:t>, </a:t>
            </a:r>
            <a:r>
              <a:rPr lang="en-GB" sz="1600" dirty="0"/>
              <a:t>m1 =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l-GR" sz="1600" dirty="0">
                <a:solidFill>
                  <a:srgbClr val="FF0000"/>
                </a:solidFill>
              </a:rPr>
              <a:t>’</a:t>
            </a:r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 •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r>
              <a:rPr lang="el-GR" sz="1600" dirty="0"/>
              <a:t>, </a:t>
            </a:r>
            <a:r>
              <a:rPr lang="en-GB" sz="1600" dirty="0"/>
              <a:t>m2 =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r>
              <a:rPr lang="el-GR" sz="1600" dirty="0">
                <a:solidFill>
                  <a:srgbClr val="FF0000"/>
                </a:solidFill>
              </a:rPr>
              <a:t>’</a:t>
            </a:r>
            <a:r>
              <a:rPr lang="el-GR" sz="1600" dirty="0"/>
              <a:t>, </a:t>
            </a:r>
            <a:r>
              <a:rPr lang="en-GB" sz="1600" dirty="0"/>
              <a:t>m3 = </a:t>
            </a:r>
            <a:r>
              <a:rPr lang="en-US" sz="1600" dirty="0">
                <a:solidFill>
                  <a:srgbClr val="FF0000"/>
                </a:solidFill>
              </a:rPr>
              <a:t>x</a:t>
            </a:r>
            <a:r>
              <a:rPr lang="el-GR" sz="16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1600" dirty="0">
                <a:solidFill>
                  <a:srgbClr val="FF0000"/>
                </a:solidFill>
              </a:rPr>
              <a:t>y</a:t>
            </a:r>
            <a:endParaRPr lang="el-GR" sz="16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el-GR" sz="16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1600" dirty="0"/>
              <a:t>Μια λογική συνάρτηση μπορεί πάντα να εκφραστεί ως άθροισμα ελάχιστων όρων (άθροισμα γινομένων). </a:t>
            </a:r>
          </a:p>
          <a:p>
            <a:pPr marL="342900" indent="-342900">
              <a:buFontTx/>
              <a:buChar char="-"/>
            </a:pPr>
            <a:r>
              <a:rPr lang="el-GR" sz="1600" dirty="0"/>
              <a:t>Για τον μετασχηματισμό ενός πίνακα σε αναπαράσταση αθροίσματος γινομένων χρησιμοποιείται η εξής μέθοδος: </a:t>
            </a:r>
          </a:p>
          <a:p>
            <a:pPr marL="342900" indent="-342900">
              <a:buFontTx/>
              <a:buChar char="-"/>
            </a:pPr>
            <a:endParaRPr lang="el-GR" sz="16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el-GR" sz="1600" dirty="0">
              <a:solidFill>
                <a:srgbClr val="FF0000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DA3F9C5-BFC3-754A-8137-6865CC0C5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07806"/>
              </p:ext>
            </p:extLst>
          </p:nvPr>
        </p:nvGraphicFramePr>
        <p:xfrm>
          <a:off x="6500514" y="1484784"/>
          <a:ext cx="17430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0F0057D-64DF-984B-A007-CEE134E84AC4}"/>
              </a:ext>
            </a:extLst>
          </p:cNvPr>
          <p:cNvGrpSpPr/>
          <p:nvPr/>
        </p:nvGrpSpPr>
        <p:grpSpPr>
          <a:xfrm>
            <a:off x="6633864" y="1916584"/>
            <a:ext cx="1508521" cy="1352550"/>
            <a:chOff x="6633864" y="1916584"/>
            <a:chExt cx="1508521" cy="135255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3AD5B1C-37B9-2042-A7F6-F51550C7B352}"/>
                </a:ext>
              </a:extLst>
            </p:cNvPr>
            <p:cNvSpPr/>
            <p:nvPr/>
          </p:nvSpPr>
          <p:spPr>
            <a:xfrm>
              <a:off x="6633864" y="1916584"/>
              <a:ext cx="1495425" cy="247650"/>
            </a:xfrm>
            <a:prstGeom prst="roundRect">
              <a:avLst/>
            </a:prstGeom>
            <a:solidFill>
              <a:srgbClr val="FFCCCC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956C6EB-AD20-6040-B94D-9B112D5CAD55}"/>
                </a:ext>
              </a:extLst>
            </p:cNvPr>
            <p:cNvSpPr/>
            <p:nvPr/>
          </p:nvSpPr>
          <p:spPr>
            <a:xfrm>
              <a:off x="6633864" y="3021484"/>
              <a:ext cx="1495425" cy="247650"/>
            </a:xfrm>
            <a:prstGeom prst="roundRect">
              <a:avLst/>
            </a:prstGeom>
            <a:solidFill>
              <a:srgbClr val="FFCCCC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E9109B3C-7CC2-B04E-A504-6BFF20609E21}"/>
                </a:ext>
              </a:extLst>
            </p:cNvPr>
            <p:cNvSpPr/>
            <p:nvPr/>
          </p:nvSpPr>
          <p:spPr>
            <a:xfrm>
              <a:off x="6646960" y="2296437"/>
              <a:ext cx="1495425" cy="247650"/>
            </a:xfrm>
            <a:prstGeom prst="roundRect">
              <a:avLst/>
            </a:prstGeom>
            <a:solidFill>
              <a:srgbClr val="FFCCCC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6F97CE2-AFC9-7843-A90A-DE887D8FD437}"/>
                </a:ext>
              </a:extLst>
            </p:cNvPr>
            <p:cNvSpPr/>
            <p:nvPr/>
          </p:nvSpPr>
          <p:spPr>
            <a:xfrm>
              <a:off x="6646959" y="2665649"/>
              <a:ext cx="1495425" cy="247650"/>
            </a:xfrm>
            <a:prstGeom prst="roundRect">
              <a:avLst/>
            </a:prstGeom>
            <a:solidFill>
              <a:srgbClr val="FFCCCC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3C8890-4F66-F047-8488-16037A54759E}"/>
              </a:ext>
            </a:extLst>
          </p:cNvPr>
          <p:cNvGrpSpPr/>
          <p:nvPr/>
        </p:nvGrpSpPr>
        <p:grpSpPr>
          <a:xfrm>
            <a:off x="8278638" y="1794902"/>
            <a:ext cx="653769" cy="1546141"/>
            <a:chOff x="8278638" y="1794902"/>
            <a:chExt cx="653769" cy="154614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9A205D-A353-2C4A-B627-72EA682A5443}"/>
                </a:ext>
              </a:extLst>
            </p:cNvPr>
            <p:cNvSpPr/>
            <p:nvPr/>
          </p:nvSpPr>
          <p:spPr>
            <a:xfrm>
              <a:off x="8278638" y="1794902"/>
              <a:ext cx="653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l-GR" dirty="0">
                  <a:solidFill>
                    <a:srgbClr val="FF0000"/>
                  </a:solidFill>
                </a:rPr>
                <a:t>’</a:t>
              </a:r>
              <a:r>
                <a:rPr lang="el-GR" b="1" dirty="0">
                  <a:solidFill>
                    <a:srgbClr val="FF0000"/>
                  </a:solidFill>
                  <a:latin typeface="Arial"/>
                  <a:cs typeface="Arial"/>
                </a:rPr>
                <a:t>•</a:t>
              </a:r>
              <a:r>
                <a:rPr lang="en-US" dirty="0">
                  <a:solidFill>
                    <a:srgbClr val="FF0000"/>
                  </a:solidFill>
                </a:rPr>
                <a:t>y</a:t>
              </a:r>
              <a:r>
                <a:rPr lang="el-GR" dirty="0">
                  <a:solidFill>
                    <a:srgbClr val="FF0000"/>
                  </a:solidFill>
                </a:rPr>
                <a:t>’</a:t>
              </a:r>
              <a:r>
                <a:rPr lang="el-GR" dirty="0"/>
                <a:t> </a:t>
              </a:r>
              <a:endParaRPr lang="en-G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C5EB4F-16C9-4F4A-8E22-8AE14954B8E6}"/>
                </a:ext>
              </a:extLst>
            </p:cNvPr>
            <p:cNvSpPr/>
            <p:nvPr/>
          </p:nvSpPr>
          <p:spPr>
            <a:xfrm>
              <a:off x="8288831" y="2235596"/>
              <a:ext cx="61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l-GR" dirty="0">
                  <a:solidFill>
                    <a:srgbClr val="FF0000"/>
                  </a:solidFill>
                </a:rPr>
                <a:t>’</a:t>
              </a:r>
              <a:r>
                <a:rPr lang="el-GR" b="1" dirty="0">
                  <a:solidFill>
                    <a:srgbClr val="FF0000"/>
                  </a:solidFill>
                  <a:latin typeface="Arial"/>
                  <a:cs typeface="Arial"/>
                </a:rPr>
                <a:t>•</a:t>
              </a:r>
              <a:r>
                <a:rPr lang="en-US" dirty="0">
                  <a:solidFill>
                    <a:srgbClr val="FF0000"/>
                  </a:solidFill>
                </a:rPr>
                <a:t>y</a:t>
              </a:r>
              <a:r>
                <a:rPr lang="el-GR" dirty="0"/>
                <a:t> </a:t>
              </a:r>
              <a:endParaRPr lang="en-GR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CA32C68-BEF0-9340-9902-30F0653AA2C3}"/>
                </a:ext>
              </a:extLst>
            </p:cNvPr>
            <p:cNvSpPr/>
            <p:nvPr/>
          </p:nvSpPr>
          <p:spPr>
            <a:xfrm>
              <a:off x="8288829" y="2604808"/>
              <a:ext cx="602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l-GR" b="1" dirty="0">
                  <a:solidFill>
                    <a:srgbClr val="FF0000"/>
                  </a:solidFill>
                  <a:latin typeface="Arial"/>
                  <a:cs typeface="Arial"/>
                </a:rPr>
                <a:t>•</a:t>
              </a:r>
              <a:r>
                <a:rPr lang="en-US" dirty="0">
                  <a:solidFill>
                    <a:srgbClr val="FF0000"/>
                  </a:solidFill>
                </a:rPr>
                <a:t>y</a:t>
              </a:r>
              <a:r>
                <a:rPr lang="el-GR" dirty="0">
                  <a:solidFill>
                    <a:srgbClr val="FF0000"/>
                  </a:solidFill>
                </a:rPr>
                <a:t>’</a:t>
              </a:r>
              <a:r>
                <a:rPr lang="el-GR" dirty="0"/>
                <a:t> </a:t>
              </a:r>
              <a:endParaRPr lang="en-GR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3065CF-407E-B248-ADD4-C576CE90AA27}"/>
                </a:ext>
              </a:extLst>
            </p:cNvPr>
            <p:cNvSpPr/>
            <p:nvPr/>
          </p:nvSpPr>
          <p:spPr>
            <a:xfrm>
              <a:off x="8281357" y="2971711"/>
              <a:ext cx="559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l-GR" b="1" dirty="0">
                  <a:solidFill>
                    <a:srgbClr val="FF0000"/>
                  </a:solidFill>
                  <a:latin typeface="Arial"/>
                  <a:cs typeface="Arial"/>
                </a:rPr>
                <a:t>•</a:t>
              </a:r>
              <a:r>
                <a:rPr lang="en-US" dirty="0">
                  <a:solidFill>
                    <a:srgbClr val="FF0000"/>
                  </a:solidFill>
                </a:rPr>
                <a:t>y</a:t>
              </a:r>
              <a:r>
                <a:rPr lang="el-GR" dirty="0"/>
                <a:t> </a:t>
              </a:r>
              <a:endParaRPr lang="en-GR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914B4-1504-0B42-AF0D-D7A22F6C3E01}"/>
              </a:ext>
            </a:extLst>
          </p:cNvPr>
          <p:cNvSpPr/>
          <p:nvPr/>
        </p:nvSpPr>
        <p:spPr>
          <a:xfrm>
            <a:off x="6015286" y="3756748"/>
            <a:ext cx="2825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l-GR" sz="1600" dirty="0"/>
              <a:t>ΒΡΙΣΚΟΥΜΕ ΤΟΥΣ ΕΛΑΧΙΣΤΟΡΟΥΣ ΓΙΑ ΚΑΘΕ ΓΡΑΜΜΗ ΓΙΑ ΤΗΝ ΟΠΟΙΑ Η ΣΥΝΑΡΤΗΣΗ ΕΧΕΙ ΤΙΜΗ 1 </a:t>
            </a:r>
          </a:p>
          <a:p>
            <a:pPr marL="342900" indent="-342900">
              <a:buAutoNum type="arabicPeriod"/>
            </a:pPr>
            <a:r>
              <a:rPr lang="el-GR" sz="1600" dirty="0"/>
              <a:t>ΧΡΗΣΙΜΟΠΟΙΟΥΜΕ ΤΟ ΑΘΡΟΙΣΜΑ (</a:t>
            </a:r>
            <a:r>
              <a:rPr lang="en-US" sz="1600" dirty="0"/>
              <a:t>OR)</a:t>
            </a:r>
            <a:r>
              <a:rPr lang="el-GR" sz="1600" dirty="0"/>
              <a:t> ΤΩΝ ΟΡΩΝ ΓΙΑ ΝΑ ΔΗΜΙΟΥΡΓΗΣΟΥΜΕ ΤΗΝ ΣΥΝΑΡΤΗΣΗ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z = x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FF0000"/>
                </a:solidFill>
              </a:rPr>
              <a:t>y</a:t>
            </a:r>
            <a:r>
              <a:rPr lang="el-GR" sz="2000" dirty="0"/>
              <a:t>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FF0000"/>
                </a:solidFill>
              </a:rPr>
              <a:t>x</a:t>
            </a:r>
            <a:r>
              <a:rPr lang="el-GR" sz="2000" dirty="0">
                <a:solidFill>
                  <a:srgbClr val="FF0000"/>
                </a:solidFill>
              </a:rPr>
              <a:t>’</a:t>
            </a:r>
            <a:r>
              <a:rPr lang="el-GR" sz="20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lang="en-US" sz="2000" dirty="0">
                <a:solidFill>
                  <a:srgbClr val="FF0000"/>
                </a:solidFill>
              </a:rPr>
              <a:t>y</a:t>
            </a:r>
            <a:r>
              <a:rPr lang="el-GR" sz="2000" dirty="0">
                <a:solidFill>
                  <a:srgbClr val="FF0000"/>
                </a:solidFill>
              </a:rPr>
              <a:t>’</a:t>
            </a:r>
            <a:r>
              <a:rPr lang="el-GR" sz="2000" dirty="0"/>
              <a:t> </a:t>
            </a:r>
            <a:endParaRPr lang="en-GR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6E2316-3758-7443-895F-3C9380311400}"/>
              </a:ext>
            </a:extLst>
          </p:cNvPr>
          <p:cNvGrpSpPr/>
          <p:nvPr/>
        </p:nvGrpSpPr>
        <p:grpSpPr>
          <a:xfrm>
            <a:off x="7758357" y="1794902"/>
            <a:ext cx="1174050" cy="1570736"/>
            <a:chOff x="7758357" y="1794902"/>
            <a:chExt cx="1174050" cy="157073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9967B5C-9EC5-DC41-84B7-1C1412827104}"/>
                </a:ext>
              </a:extLst>
            </p:cNvPr>
            <p:cNvSpPr/>
            <p:nvPr/>
          </p:nvSpPr>
          <p:spPr>
            <a:xfrm>
              <a:off x="7758358" y="1794902"/>
              <a:ext cx="1174049" cy="440694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CED07539-84A4-7844-BC48-6D56C233D071}"/>
                </a:ext>
              </a:extLst>
            </p:cNvPr>
            <p:cNvSpPr/>
            <p:nvPr/>
          </p:nvSpPr>
          <p:spPr>
            <a:xfrm>
              <a:off x="7758357" y="2924944"/>
              <a:ext cx="1174049" cy="440694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</p:spTree>
    <p:extLst>
      <p:ext uri="{BB962C8B-B14F-4D97-AF65-F5344CB8AC3E}">
        <p14:creationId xmlns:p14="http://schemas.microsoft.com/office/powerpoint/2010/main" val="15574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  <p:bldP spid="1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3600" dirty="0">
                <a:latin typeface="Arial"/>
                <a:cs typeface="Arial"/>
              </a:rPr>
              <a:t>Βήματα Σύνθεσης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504947" y="1412776"/>
            <a:ext cx="83534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Comic Sans MS" pitchFamily="66" charset="0"/>
              </a:rPr>
              <a:t>Ανάλυση Προβλήματος (Ε</a:t>
            </a:r>
            <a:r>
              <a:rPr lang="en-US" sz="2500" dirty="0" err="1">
                <a:latin typeface="Comic Sans MS" pitchFamily="66" charset="0"/>
              </a:rPr>
              <a:t>ί</a:t>
            </a:r>
            <a:r>
              <a:rPr lang="el-GR" sz="2500" dirty="0" err="1">
                <a:latin typeface="Comic Sans MS" pitchFamily="66" charset="0"/>
              </a:rPr>
              <a:t>σοδοι</a:t>
            </a:r>
            <a:r>
              <a:rPr lang="el-GR" sz="2500" dirty="0">
                <a:latin typeface="Comic Sans MS" pitchFamily="66" charset="0"/>
              </a:rPr>
              <a:t> / ‘</a:t>
            </a:r>
            <a:r>
              <a:rPr lang="el-GR" sz="2500" dirty="0" err="1">
                <a:latin typeface="Comic Sans MS" pitchFamily="66" charset="0"/>
              </a:rPr>
              <a:t>Εξοδοι</a:t>
            </a:r>
            <a:r>
              <a:rPr lang="el-GR" sz="2500" dirty="0">
                <a:latin typeface="Comic Sans MS" pitchFamily="66" charset="0"/>
              </a:rPr>
              <a:t>)</a:t>
            </a:r>
            <a:endParaRPr lang="el-GR" sz="2500" dirty="0"/>
          </a:p>
        </p:txBody>
      </p:sp>
      <p:sp>
        <p:nvSpPr>
          <p:cNvPr id="13" name="Rectangle 32"/>
          <p:cNvSpPr/>
          <p:nvPr/>
        </p:nvSpPr>
        <p:spPr>
          <a:xfrm>
            <a:off x="330890" y="2309996"/>
            <a:ext cx="85274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Comic Sans MS" pitchFamily="66" charset="0"/>
              </a:rPr>
              <a:t>Πίνακας Αληθείας (όλες οι πιθανές καταστάσεις)</a:t>
            </a:r>
            <a:endParaRPr lang="el-GR" sz="2500" dirty="0"/>
          </a:p>
        </p:txBody>
      </p:sp>
      <p:sp>
        <p:nvSpPr>
          <p:cNvPr id="23" name="Rectangle 32"/>
          <p:cNvSpPr/>
          <p:nvPr/>
        </p:nvSpPr>
        <p:spPr>
          <a:xfrm>
            <a:off x="170094" y="3178417"/>
            <a:ext cx="88038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/>
              <a:t>Μετασχηματισμός πίνακα σε λογική συνάρτηση με Άθροισμα Γινομένων </a:t>
            </a:r>
            <a:r>
              <a:rPr lang="el-GR" sz="2500" dirty="0">
                <a:latin typeface="Comic Sans MS" pitchFamily="66" charset="0"/>
              </a:rPr>
              <a:t>(το Γινόμενο Αθροισμάτων είναι εκτός ύλης)</a:t>
            </a:r>
            <a:endParaRPr lang="el-GR" sz="2500" dirty="0"/>
          </a:p>
        </p:txBody>
      </p:sp>
      <p:sp>
        <p:nvSpPr>
          <p:cNvPr id="24" name="Rectangle 32"/>
          <p:cNvSpPr/>
          <p:nvPr/>
        </p:nvSpPr>
        <p:spPr>
          <a:xfrm>
            <a:off x="457200" y="4416454"/>
            <a:ext cx="85167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Comic Sans MS" pitchFamily="66" charset="0"/>
              </a:rPr>
              <a:t>Απλοποίηση για λιγότερους όρους (π.χ. Μέθοδος </a:t>
            </a:r>
            <a:r>
              <a:rPr lang="en-US" sz="2500" dirty="0" err="1">
                <a:latin typeface="Comic Sans MS" pitchFamily="66" charset="0"/>
              </a:rPr>
              <a:t>Karnough</a:t>
            </a:r>
            <a:r>
              <a:rPr lang="en-US" sz="2500" dirty="0">
                <a:latin typeface="Comic Sans MS" pitchFamily="66" charset="0"/>
              </a:rPr>
              <a:t> - </a:t>
            </a:r>
            <a:r>
              <a:rPr lang="el-GR" sz="2500" dirty="0">
                <a:latin typeface="Comic Sans MS" pitchFamily="66" charset="0"/>
              </a:rPr>
              <a:t>εκτός ύλης)</a:t>
            </a:r>
            <a:endParaRPr lang="el-GR" sz="2500" dirty="0"/>
          </a:p>
        </p:txBody>
      </p:sp>
      <p:sp>
        <p:nvSpPr>
          <p:cNvPr id="26" name="Rectangle 32"/>
          <p:cNvSpPr/>
          <p:nvPr/>
        </p:nvSpPr>
        <p:spPr>
          <a:xfrm>
            <a:off x="782023" y="5591562"/>
            <a:ext cx="76669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latin typeface="Comic Sans MS" pitchFamily="66" charset="0"/>
              </a:rPr>
              <a:t>Απλοποιημένη Λογική Συνάρτηση</a:t>
            </a:r>
          </a:p>
          <a:p>
            <a:pPr algn="ctr"/>
            <a:r>
              <a:rPr lang="el-GR" sz="2500" dirty="0">
                <a:latin typeface="Comic Sans MS" pitchFamily="66" charset="0"/>
              </a:rPr>
              <a:t>Λογικό Διάγραμμα / Κύκλωμα</a:t>
            </a:r>
            <a:endParaRPr lang="el-GR" sz="2500" dirty="0"/>
          </a:p>
        </p:txBody>
      </p:sp>
      <p:sp>
        <p:nvSpPr>
          <p:cNvPr id="2" name="Βέλος προς τα κάτω 1"/>
          <p:cNvSpPr/>
          <p:nvPr/>
        </p:nvSpPr>
        <p:spPr>
          <a:xfrm>
            <a:off x="4264060" y="1999287"/>
            <a:ext cx="628310" cy="298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500"/>
          </a:p>
        </p:txBody>
      </p:sp>
      <p:sp>
        <p:nvSpPr>
          <p:cNvPr id="28" name="Βέλος προς τα κάτω 27"/>
          <p:cNvSpPr/>
          <p:nvPr/>
        </p:nvSpPr>
        <p:spPr>
          <a:xfrm>
            <a:off x="4303730" y="2869347"/>
            <a:ext cx="628310" cy="298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500"/>
          </a:p>
        </p:txBody>
      </p:sp>
      <p:sp>
        <p:nvSpPr>
          <p:cNvPr id="29" name="Βέλος προς τα κάτω 28"/>
          <p:cNvSpPr/>
          <p:nvPr/>
        </p:nvSpPr>
        <p:spPr>
          <a:xfrm>
            <a:off x="4303730" y="4087519"/>
            <a:ext cx="628310" cy="298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500"/>
          </a:p>
        </p:txBody>
      </p:sp>
      <p:sp>
        <p:nvSpPr>
          <p:cNvPr id="30" name="Βέλος προς τα κάτω 29"/>
          <p:cNvSpPr/>
          <p:nvPr/>
        </p:nvSpPr>
        <p:spPr>
          <a:xfrm>
            <a:off x="4303730" y="5228814"/>
            <a:ext cx="628310" cy="298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500"/>
          </a:p>
        </p:txBody>
      </p:sp>
    </p:spTree>
    <p:extLst>
      <p:ext uri="{BB962C8B-B14F-4D97-AF65-F5344CB8AC3E}">
        <p14:creationId xmlns:p14="http://schemas.microsoft.com/office/powerpoint/2010/main" val="1235532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475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Άσκηση Σύνθεσης 2 (</a:t>
            </a:r>
            <a:r>
              <a:rPr lang="el-GR" dirty="0" err="1">
                <a:latin typeface="Arial"/>
                <a:cs typeface="Arial"/>
              </a:rPr>
              <a:t>Αθρ</a:t>
            </a:r>
            <a:r>
              <a:rPr lang="el-GR" dirty="0">
                <a:latin typeface="Arial"/>
                <a:cs typeface="Arial"/>
              </a:rPr>
              <a:t>. Γιν)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395288" y="704850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1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76456" cy="54403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latin typeface="Arial"/>
                <a:cs typeface="Arial"/>
              </a:rPr>
              <a:t>«Θέλω να αποφασίσω 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άμα θα πάρω ομπρέλα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(U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, 1:παίρνω,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l-GR" sz="2400" dirty="0">
                <a:latin typeface="Arial"/>
                <a:cs typeface="Arial"/>
              </a:rPr>
              <a:t>. Βλέπω άμα 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βρέχει (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, 1:βρέχει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l-GR" sz="2400" dirty="0">
                <a:latin typeface="Arial"/>
                <a:cs typeface="Arial"/>
              </a:rPr>
              <a:t> και το 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δελτίο καιρού (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, 1:βροχή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). </a:t>
            </a:r>
            <a:r>
              <a:rPr lang="el-GR" sz="2400" dirty="0">
                <a:latin typeface="Arial"/>
                <a:cs typeface="Arial"/>
              </a:rPr>
              <a:t>Στην δουλειά μπορώ να πάω 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είτε με αμάξι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(C)</a:t>
            </a:r>
            <a:r>
              <a:rPr lang="el-GR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είτε με τα πόδια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NOT(C)</a:t>
            </a:r>
            <a:r>
              <a:rPr lang="el-GR" sz="2400" dirty="0">
                <a:latin typeface="Arial"/>
                <a:cs typeface="Arial"/>
              </a:rPr>
              <a:t>.  Άμα πάρω αμάξι, δεν χρειάζομαι ομπρέλα»</a:t>
            </a:r>
          </a:p>
          <a:p>
            <a:pPr marL="0" indent="0">
              <a:buNone/>
            </a:pPr>
            <a:r>
              <a:rPr lang="el-GR" sz="2400" b="1" i="1" dirty="0">
                <a:latin typeface="Arial"/>
                <a:cs typeface="Arial"/>
              </a:rPr>
              <a:t>Θέλω το λογικό κύκλωμα για το άμα θα πάρω ομπρέλα</a:t>
            </a:r>
          </a:p>
          <a:p>
            <a:pPr marL="0" indent="0">
              <a:buNone/>
            </a:pPr>
            <a:r>
              <a:rPr lang="el-GR" sz="2400" dirty="0">
                <a:latin typeface="Arial"/>
                <a:cs typeface="Arial"/>
              </a:rPr>
              <a:t>Θέλω </a:t>
            </a:r>
            <a:r>
              <a:rPr lang="en-US" sz="2400" dirty="0">
                <a:latin typeface="Arial"/>
                <a:cs typeface="Arial"/>
              </a:rPr>
              <a:t>U =</a:t>
            </a:r>
            <a:r>
              <a:rPr lang="el-GR" sz="2400" dirty="0">
                <a:latin typeface="Arial"/>
                <a:cs typeface="Arial"/>
              </a:rPr>
              <a:t> </a:t>
            </a:r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dirty="0">
                <a:latin typeface="Arial"/>
                <a:cs typeface="Arial"/>
              </a:rPr>
              <a:t> (Rain, Forecast, Car)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U (UMBRELLA) =1 (</a:t>
            </a:r>
            <a:r>
              <a:rPr lang="el-GR" sz="2400" dirty="0">
                <a:latin typeface="Arial"/>
                <a:cs typeface="Arial"/>
              </a:rPr>
              <a:t>παίρνω ομπρέλα)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R</a:t>
            </a:r>
            <a:r>
              <a:rPr lang="el-GR" sz="2400" dirty="0">
                <a:latin typeface="Arial"/>
                <a:cs typeface="Arial"/>
              </a:rPr>
              <a:t> (</a:t>
            </a:r>
            <a:r>
              <a:rPr lang="en-US" sz="2400" dirty="0">
                <a:latin typeface="Arial"/>
                <a:cs typeface="Arial"/>
              </a:rPr>
              <a:t>RAIN</a:t>
            </a:r>
            <a:r>
              <a:rPr lang="el-GR" sz="2400" dirty="0">
                <a:latin typeface="Arial"/>
                <a:cs typeface="Arial"/>
              </a:rPr>
              <a:t>) </a:t>
            </a:r>
            <a:r>
              <a:rPr lang="en-US" sz="2400" dirty="0">
                <a:latin typeface="Arial"/>
                <a:cs typeface="Arial"/>
              </a:rPr>
              <a:t>=1 </a:t>
            </a:r>
            <a:r>
              <a:rPr lang="en-US" sz="2400" dirty="0">
                <a:latin typeface="Arial"/>
                <a:cs typeface="Arial"/>
                <a:sym typeface="Wingdings"/>
              </a:rPr>
              <a:t> </a:t>
            </a:r>
            <a:r>
              <a:rPr lang="el-GR" sz="2400" dirty="0">
                <a:latin typeface="Arial"/>
                <a:cs typeface="Arial"/>
                <a:sym typeface="Wingdings"/>
              </a:rPr>
              <a:t>Βροχή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  <a:sym typeface="Wingdings"/>
              </a:rPr>
              <a:t>F (BAD FORECAST) =1  </a:t>
            </a:r>
            <a:r>
              <a:rPr lang="el-GR" sz="2400" dirty="0">
                <a:latin typeface="Arial"/>
                <a:cs typeface="Arial"/>
                <a:sym typeface="Wingdings"/>
              </a:rPr>
              <a:t>Βροχή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  <a:sym typeface="Wingdings"/>
              </a:rPr>
              <a:t>C (TAKE CAR) =1  </a:t>
            </a:r>
            <a:r>
              <a:rPr lang="el-GR" sz="2400" dirty="0">
                <a:latin typeface="Arial"/>
                <a:cs typeface="Arial"/>
                <a:sym typeface="Wingdings"/>
              </a:rPr>
              <a:t>Με αυτοκίνητο</a:t>
            </a:r>
            <a:endParaRPr lang="el-GR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l-GR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l-GR" sz="2400" dirty="0">
                <a:latin typeface="Arial"/>
                <a:cs typeface="Arial"/>
              </a:rPr>
              <a:t>Βρείτε την συνάρτηση και κάντε το λογικό κύκλωμα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7283" y="3645024"/>
            <a:ext cx="936104" cy="936104"/>
          </a:xfrm>
          <a:prstGeom prst="rect">
            <a:avLst/>
          </a:prstGeom>
          <a:solidFill>
            <a:srgbClr val="FFFFFF"/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1179" y="3429000"/>
            <a:ext cx="481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</a:p>
          <a:p>
            <a:r>
              <a:rPr lang="en-US" sz="3200" dirty="0"/>
              <a:t>F</a:t>
            </a:r>
          </a:p>
          <a:p>
            <a:r>
              <a:rPr lang="en-US" sz="3200" dirty="0"/>
              <a:t>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395235" y="3717032"/>
            <a:ext cx="432048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2" idx="1"/>
          </p:cNvCxnSpPr>
          <p:nvPr/>
        </p:nvCxnSpPr>
        <p:spPr>
          <a:xfrm flipV="1">
            <a:off x="6372200" y="4113076"/>
            <a:ext cx="455083" cy="100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95235" y="4365104"/>
            <a:ext cx="43204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763387" y="4077072"/>
            <a:ext cx="432048" cy="28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95435" y="3789040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08817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475"/>
          </a:xfrm>
        </p:spPr>
        <p:txBody>
          <a:bodyPr/>
          <a:lstStyle/>
          <a:p>
            <a:r>
              <a:rPr lang="el-GR" dirty="0">
                <a:latin typeface="Arial"/>
                <a:cs typeface="Arial"/>
              </a:rPr>
              <a:t>Άσκηση Σύνθεσης 2 (</a:t>
            </a:r>
            <a:r>
              <a:rPr lang="el-GR" dirty="0" err="1">
                <a:latin typeface="Arial"/>
                <a:cs typeface="Arial"/>
              </a:rPr>
              <a:t>Αθρ</a:t>
            </a:r>
            <a:r>
              <a:rPr lang="el-GR" dirty="0">
                <a:latin typeface="Arial"/>
                <a:cs typeface="Arial"/>
              </a:rPr>
              <a:t>. Γιν)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395288" y="704850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1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76456" cy="5440363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>
                <a:latin typeface="Arial"/>
                <a:cs typeface="Arial"/>
              </a:rPr>
              <a:t>Θέλω </a:t>
            </a:r>
            <a:r>
              <a:rPr lang="en-US" sz="1800" dirty="0">
                <a:latin typeface="Arial"/>
                <a:cs typeface="Arial"/>
              </a:rPr>
              <a:t>U =</a:t>
            </a:r>
            <a:r>
              <a:rPr lang="el-GR" sz="1800" dirty="0">
                <a:latin typeface="Arial"/>
                <a:cs typeface="Arial"/>
              </a:rPr>
              <a:t> </a:t>
            </a:r>
            <a:r>
              <a:rPr lang="en-US" sz="1800" i="1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 (Rain, Forecast, Car)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U (UMBRELLA) =1 (</a:t>
            </a:r>
            <a:r>
              <a:rPr lang="el-GR" sz="1800" dirty="0">
                <a:latin typeface="Arial"/>
                <a:cs typeface="Arial"/>
              </a:rPr>
              <a:t>παίρνω ομπρέλα)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R</a:t>
            </a:r>
            <a:r>
              <a:rPr lang="el-GR" sz="1800" dirty="0">
                <a:latin typeface="Arial"/>
                <a:cs typeface="Arial"/>
              </a:rPr>
              <a:t> (</a:t>
            </a:r>
            <a:r>
              <a:rPr lang="en-US" sz="1800" dirty="0">
                <a:latin typeface="Arial"/>
                <a:cs typeface="Arial"/>
              </a:rPr>
              <a:t>RAIN</a:t>
            </a:r>
            <a:r>
              <a:rPr lang="el-GR" sz="1800" dirty="0">
                <a:latin typeface="Arial"/>
                <a:cs typeface="Arial"/>
              </a:rPr>
              <a:t>) </a:t>
            </a:r>
            <a:r>
              <a:rPr lang="en-US" sz="1800" dirty="0">
                <a:latin typeface="Arial"/>
                <a:cs typeface="Arial"/>
              </a:rPr>
              <a:t>=1 </a:t>
            </a:r>
            <a:r>
              <a:rPr lang="en-US" sz="1800" dirty="0">
                <a:latin typeface="Arial"/>
                <a:cs typeface="Arial"/>
                <a:sym typeface="Wingdings"/>
              </a:rPr>
              <a:t> </a:t>
            </a:r>
            <a:r>
              <a:rPr lang="el-GR" sz="1800" dirty="0">
                <a:latin typeface="Arial"/>
                <a:cs typeface="Arial"/>
                <a:sym typeface="Wingdings"/>
              </a:rPr>
              <a:t>Βροχή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  <a:sym typeface="Wingdings"/>
              </a:rPr>
              <a:t>F (FORECAST) =1  </a:t>
            </a:r>
            <a:r>
              <a:rPr lang="el-GR" sz="1800" dirty="0">
                <a:latin typeface="Arial"/>
                <a:cs typeface="Arial"/>
                <a:sym typeface="Wingdings"/>
              </a:rPr>
              <a:t>Βροχή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  <a:sym typeface="Wingdings"/>
              </a:rPr>
              <a:t>C (TAKE CAR) =1  </a:t>
            </a:r>
            <a:r>
              <a:rPr lang="el-GR" sz="1800" dirty="0">
                <a:latin typeface="Arial"/>
                <a:cs typeface="Arial"/>
                <a:sym typeface="Wingdings"/>
              </a:rPr>
              <a:t>Με αυτοκίνητο</a:t>
            </a:r>
            <a:endParaRPr lang="el-GR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l-GR" sz="1800" dirty="0">
                <a:latin typeface="Arial"/>
                <a:cs typeface="Arial"/>
              </a:rPr>
              <a:t>Βρείτε την συνάρτηση και κάντε το λογικό κύκλωμα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8449" y="1457325"/>
            <a:ext cx="936104" cy="936104"/>
          </a:xfrm>
          <a:prstGeom prst="rect">
            <a:avLst/>
          </a:prstGeom>
          <a:solidFill>
            <a:srgbClr val="FFFFFF"/>
          </a:solidFill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2345" y="1241301"/>
            <a:ext cx="481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</a:p>
          <a:p>
            <a:r>
              <a:rPr lang="en-US" sz="3200" dirty="0"/>
              <a:t>F</a:t>
            </a:r>
          </a:p>
          <a:p>
            <a:r>
              <a:rPr lang="en-US" sz="3200" dirty="0"/>
              <a:t>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396401" y="1529333"/>
            <a:ext cx="432048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2" idx="1"/>
          </p:cNvCxnSpPr>
          <p:nvPr/>
        </p:nvCxnSpPr>
        <p:spPr>
          <a:xfrm flipV="1">
            <a:off x="6373366" y="1925377"/>
            <a:ext cx="455083" cy="100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96401" y="2177405"/>
            <a:ext cx="43204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764553" y="1889373"/>
            <a:ext cx="432048" cy="287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96601" y="1601341"/>
            <a:ext cx="481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5AF2D0E-624E-2546-B39B-0DAF176B5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01284"/>
              </p:ext>
            </p:extLst>
          </p:nvPr>
        </p:nvGraphicFramePr>
        <p:xfrm>
          <a:off x="395288" y="3155539"/>
          <a:ext cx="48298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20">
                  <a:extLst>
                    <a:ext uri="{9D8B030D-6E8A-4147-A177-3AD203B41FA5}">
                      <a16:colId xmlns:a16="http://schemas.microsoft.com/office/drawing/2014/main" val="32403290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555">
                  <a:extLst>
                    <a:ext uri="{9D8B030D-6E8A-4147-A177-3AD203B41FA5}">
                      <a16:colId xmlns:a16="http://schemas.microsoft.com/office/drawing/2014/main" val="1155407166"/>
                    </a:ext>
                  </a:extLst>
                </a:gridCol>
                <a:gridCol w="182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Car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Rain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F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Um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minterms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F’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C’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08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3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38771"/>
                  </a:ext>
                </a:extLst>
              </a:tr>
            </a:tbl>
          </a:graphicData>
        </a:graphic>
      </p:graphicFrame>
      <p:sp>
        <p:nvSpPr>
          <p:cNvPr id="14" name="Rectangle 26">
            <a:extLst>
              <a:ext uri="{FF2B5EF4-FFF2-40B4-BE49-F238E27FC236}">
                <a16:creationId xmlns:a16="http://schemas.microsoft.com/office/drawing/2014/main" id="{D4F28EDC-A2E1-CC48-9E40-DC4E6E90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3584466"/>
            <a:ext cx="837182" cy="288861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Γράψτε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τις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καταστά</a:t>
            </a:r>
            <a:endParaRPr lang="el-GR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-σεις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του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συστή</a:t>
            </a:r>
            <a:r>
              <a:rPr lang="el-GR" dirty="0">
                <a:latin typeface="Arial"/>
                <a:cs typeface="Arial"/>
              </a:rPr>
              <a:t>-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ματος</a:t>
            </a:r>
            <a:endParaRPr lang="el-GR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0/1</a:t>
            </a:r>
          </a:p>
          <a:p>
            <a:pPr algn="ctr"/>
            <a:endParaRPr lang="el-GR" dirty="0">
              <a:latin typeface="Arial"/>
              <a:cs typeface="Arial"/>
            </a:endParaRPr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8D74003-8211-B048-9E10-FBE0856D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843" y="3598356"/>
            <a:ext cx="1252237" cy="286083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 Ποια 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είναι 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τα </a:t>
            </a:r>
          </a:p>
          <a:p>
            <a:pPr algn="ctr"/>
            <a:r>
              <a:rPr lang="en-US" dirty="0" err="1">
                <a:latin typeface="Arial"/>
                <a:cs typeface="Arial"/>
              </a:rPr>
              <a:t>minterms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που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θα 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Χρησιμο</a:t>
            </a:r>
            <a:r>
              <a:rPr lang="el-GR" dirty="0">
                <a:latin typeface="Arial"/>
                <a:cs typeface="Arial"/>
              </a:rPr>
              <a:t>-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ποιήσουμε?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3E1A6-71A5-E640-9B9F-CD5FDD687EA5}"/>
              </a:ext>
            </a:extLst>
          </p:cNvPr>
          <p:cNvSpPr/>
          <p:nvPr/>
        </p:nvSpPr>
        <p:spPr>
          <a:xfrm>
            <a:off x="5720494" y="4121115"/>
            <a:ext cx="3135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= C’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+ C’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F’ + C’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C9DA5-7CA3-4C96-95F9-42E3328B6D1D}" type="slidenum">
              <a:rPr lang="en-US" smtClean="0">
                <a:latin typeface="Arial"/>
                <a:cs typeface="Arial"/>
              </a:rPr>
              <a:pPr/>
              <a:t>38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105" name="Line 4"/>
          <p:cNvSpPr>
            <a:spLocks noChangeShapeType="1"/>
          </p:cNvSpPr>
          <p:nvPr/>
        </p:nvSpPr>
        <p:spPr bwMode="auto">
          <a:xfrm>
            <a:off x="395288" y="704850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Arial"/>
              <a:cs typeface="Arial"/>
            </a:endParaRPr>
          </a:p>
        </p:txBody>
      </p:sp>
      <p:sp>
        <p:nvSpPr>
          <p:cNvPr id="411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08504" cy="5440363"/>
          </a:xfrm>
        </p:spPr>
        <p:txBody>
          <a:bodyPr/>
          <a:lstStyle/>
          <a:p>
            <a:r>
              <a:rPr lang="en-US" sz="1600" dirty="0">
                <a:latin typeface="Arial"/>
                <a:cs typeface="Arial"/>
              </a:rPr>
              <a:t>M</a:t>
            </a:r>
            <a:r>
              <a:rPr lang="el-GR" sz="1600" dirty="0" err="1">
                <a:latin typeface="Arial"/>
                <a:cs typeface="Arial"/>
              </a:rPr>
              <a:t>ιά</a:t>
            </a:r>
            <a:r>
              <a:rPr lang="el-GR" sz="1600" dirty="0">
                <a:latin typeface="Arial"/>
                <a:cs typeface="Arial"/>
              </a:rPr>
              <a:t> διάταξη «συναγερμού» αυτοκινήτου που χρησιμοποιείται για την ανίχνευση ορισμένων ανεπιθύμητων καταστάσεων. Οι 3 διακόπτες χρησιμοποιούνται για την ανίχνευση της κατάστασης της θύρας του οδηγού, την κατάσταση λειτουργίας του κινήτήρα και τα φώτα. Να σχεδιασθεί </a:t>
            </a:r>
            <a:r>
              <a:rPr lang="el-GR" sz="1600" dirty="0">
                <a:latin typeface="Comic Sans MS" pitchFamily="66" charset="0"/>
              </a:rPr>
              <a:t>με </a:t>
            </a:r>
            <a:r>
              <a:rPr lang="el-GR" sz="1600" u="sng" dirty="0">
                <a:latin typeface="Comic Sans MS" pitchFamily="66" charset="0"/>
              </a:rPr>
              <a:t>την μ</a:t>
            </a:r>
            <a:r>
              <a:rPr lang="en-US" sz="1600" u="sng" dirty="0" err="1">
                <a:latin typeface="Comic Sans MS" pitchFamily="66" charset="0"/>
              </a:rPr>
              <a:t>έ</a:t>
            </a:r>
            <a:r>
              <a:rPr lang="el-GR" sz="1600" u="sng" dirty="0" err="1">
                <a:latin typeface="Comic Sans MS" pitchFamily="66" charset="0"/>
              </a:rPr>
              <a:t>θοδο</a:t>
            </a:r>
            <a:r>
              <a:rPr lang="el-GR" sz="1600" u="sng" dirty="0">
                <a:latin typeface="Comic Sans MS" pitchFamily="66" charset="0"/>
              </a:rPr>
              <a:t> του ΑΘΡΟΙΣΜΑΤΟΣ ΓΙΝΟΜΕΝΩΝ </a:t>
            </a:r>
            <a:r>
              <a:rPr lang="el-GR" sz="1600" dirty="0">
                <a:latin typeface="Arial"/>
                <a:cs typeface="Arial"/>
              </a:rPr>
              <a:t>το λογικό κύκλωμα που με είσοδο αυτά τα 3 σήματα ενεργοποιεί κατάλληλα τον συναγερμό όταν συμβαίνει </a:t>
            </a:r>
            <a:r>
              <a:rPr lang="el-GR" sz="1600" dirty="0">
                <a:solidFill>
                  <a:srgbClr val="FF0000"/>
                </a:solidFill>
                <a:latin typeface="Arial"/>
                <a:cs typeface="Arial"/>
              </a:rPr>
              <a:t>κάποια</a:t>
            </a:r>
            <a:r>
              <a:rPr lang="el-GR" sz="1600" dirty="0">
                <a:latin typeface="Arial"/>
                <a:cs typeface="Arial"/>
              </a:rPr>
              <a:t> από τις παρακάτω ανεπιθύμητες καταστάσεις :</a:t>
            </a:r>
            <a:r>
              <a:rPr lang="en-US" sz="1600" dirty="0">
                <a:latin typeface="Arial"/>
                <a:cs typeface="Arial"/>
              </a:rPr>
              <a:t> (</a:t>
            </a:r>
            <a:r>
              <a:rPr lang="en-US" sz="1600" dirty="0" err="1">
                <a:latin typeface="Arial"/>
                <a:cs typeface="Arial"/>
              </a:rPr>
              <a:t>i</a:t>
            </a:r>
            <a:r>
              <a:rPr lang="en-US" sz="1600" dirty="0">
                <a:latin typeface="Arial"/>
                <a:cs typeface="Arial"/>
              </a:rPr>
              <a:t>) </a:t>
            </a:r>
            <a:r>
              <a:rPr lang="en-US" sz="1600" dirty="0">
                <a:solidFill>
                  <a:srgbClr val="FF00FF"/>
                </a:solidFill>
                <a:latin typeface="Arial"/>
                <a:cs typeface="Arial"/>
              </a:rPr>
              <a:t>T</a:t>
            </a:r>
            <a:r>
              <a:rPr lang="el-GR" sz="1600" dirty="0">
                <a:solidFill>
                  <a:srgbClr val="FF00FF"/>
                </a:solidFill>
                <a:latin typeface="Arial"/>
                <a:cs typeface="Arial"/>
              </a:rPr>
              <a:t>α φώτα είναι ανοικτά (ΟΝ) ενώ κινητήρας είναι ανενεργός (</a:t>
            </a:r>
            <a:r>
              <a:rPr lang="en-US" sz="1600" dirty="0">
                <a:solidFill>
                  <a:srgbClr val="FF00FF"/>
                </a:solidFill>
                <a:latin typeface="Arial"/>
                <a:cs typeface="Arial"/>
              </a:rPr>
              <a:t>OFF</a:t>
            </a:r>
            <a:r>
              <a:rPr lang="el-GR" sz="1600" dirty="0">
                <a:solidFill>
                  <a:srgbClr val="FF00FF"/>
                </a:solidFill>
                <a:latin typeface="Arial"/>
                <a:cs typeface="Arial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 (ii) </a:t>
            </a:r>
            <a:r>
              <a:rPr lang="el-GR" sz="1600" dirty="0">
                <a:solidFill>
                  <a:srgbClr val="0000FF"/>
                </a:solidFill>
                <a:latin typeface="Arial"/>
                <a:cs typeface="Arial"/>
              </a:rPr>
              <a:t>Η θύρα οδηγού είναι ανοικτή (</a:t>
            </a:r>
            <a:r>
              <a:rPr lang="en-US" sz="1600" dirty="0">
                <a:solidFill>
                  <a:srgbClr val="0000FF"/>
                </a:solidFill>
                <a:latin typeface="Arial"/>
                <a:cs typeface="Arial"/>
              </a:rPr>
              <a:t>OPEN</a:t>
            </a:r>
            <a:r>
              <a:rPr lang="el-GR" sz="1600" dirty="0">
                <a:solidFill>
                  <a:srgbClr val="0000FF"/>
                </a:solidFill>
                <a:latin typeface="Arial"/>
                <a:cs typeface="Arial"/>
              </a:rPr>
              <a:t>) ενώ ο κινητήρας είναι ενεργός (ΟΝ).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21704" y="-27384"/>
            <a:ext cx="8686800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600" dirty="0">
                <a:latin typeface="Arial"/>
                <a:cs typeface="Arial"/>
              </a:rPr>
              <a:t>Άσκηση Σύνθεσης 3 (</a:t>
            </a:r>
            <a:r>
              <a:rPr lang="el-GR" sz="3600" dirty="0" err="1">
                <a:latin typeface="Arial"/>
                <a:cs typeface="Arial"/>
              </a:rPr>
              <a:t>Αθρ</a:t>
            </a:r>
            <a:r>
              <a:rPr lang="el-GR" sz="3600" dirty="0">
                <a:latin typeface="Arial"/>
                <a:cs typeface="Arial"/>
              </a:rPr>
              <a:t>. Γιν)</a:t>
            </a:r>
            <a:endParaRPr lang="el-GR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6EFBF-6A5D-1F4F-8606-7844FDA72DD3}"/>
              </a:ext>
            </a:extLst>
          </p:cNvPr>
          <p:cNvSpPr/>
          <p:nvPr/>
        </p:nvSpPr>
        <p:spPr>
          <a:xfrm>
            <a:off x="1142639" y="2492896"/>
            <a:ext cx="7244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Door 1:ON, 0:OFF,  Ignition 1:ON, 0:OFF,  Lamp 1:ON, 0:OFF </a:t>
            </a:r>
            <a:endParaRPr lang="en-GR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4C1A51C-9088-D746-B9B6-682EB050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02490"/>
              </p:ext>
            </p:extLst>
          </p:nvPr>
        </p:nvGraphicFramePr>
        <p:xfrm>
          <a:off x="395288" y="3155539"/>
          <a:ext cx="48298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20">
                  <a:extLst>
                    <a:ext uri="{9D8B030D-6E8A-4147-A177-3AD203B41FA5}">
                      <a16:colId xmlns:a16="http://schemas.microsoft.com/office/drawing/2014/main" val="32403290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555">
                  <a:extLst>
                    <a:ext uri="{9D8B030D-6E8A-4147-A177-3AD203B41FA5}">
                      <a16:colId xmlns:a16="http://schemas.microsoft.com/office/drawing/2014/main" val="1155407166"/>
                    </a:ext>
                  </a:extLst>
                </a:gridCol>
                <a:gridCol w="182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D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Ign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L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Alarm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minterms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 (</a:t>
                      </a:r>
                      <a:r>
                        <a:rPr lang="en-US" i="0" dirty="0" err="1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i="0" dirty="0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D’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 (</a:t>
                      </a:r>
                      <a:r>
                        <a:rPr lang="en-US" i="0" dirty="0" err="1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i="0" dirty="0">
                          <a:highlight>
                            <a:srgbClr val="FF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08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3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>
                          <a:solidFill>
                            <a:schemeClr val="bg1"/>
                          </a:solidFill>
                          <a:highlight>
                            <a:srgbClr val="0000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l-G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endParaRPr lang="en-US" sz="18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387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D59C06-184F-7241-B368-F5DDD039746A}"/>
              </a:ext>
            </a:extLst>
          </p:cNvPr>
          <p:cNvSpPr/>
          <p:nvPr/>
        </p:nvSpPr>
        <p:spPr>
          <a:xfrm>
            <a:off x="5512516" y="3349442"/>
            <a:ext cx="337996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’•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L+D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’•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  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L’+ D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(D’+D)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’•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  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(L’+L)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l-GR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’•</a:t>
            </a:r>
            <a:r>
              <a:rPr lang="en-US" b="1" dirty="0">
                <a:highlight>
                  <a:srgbClr val="FF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  </a:t>
            </a:r>
            <a:r>
              <a:rPr lang="en-US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l-GR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b="1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highlight>
                <a:srgbClr val="FF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1305DE-FD93-5545-B8EC-7DFE995D773A}"/>
              </a:ext>
            </a:extLst>
          </p:cNvPr>
          <p:cNvSpPr/>
          <p:nvPr/>
        </p:nvSpPr>
        <p:spPr>
          <a:xfrm rot="5400000">
            <a:off x="5987065" y="3526103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128F5F7-D108-FB4F-8A0D-866A7024BB4B}"/>
              </a:ext>
            </a:extLst>
          </p:cNvPr>
          <p:cNvSpPr/>
          <p:nvPr/>
        </p:nvSpPr>
        <p:spPr>
          <a:xfrm rot="5400000">
            <a:off x="6707145" y="3547921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C111EDF-8254-E141-9212-2BC16EB62994}"/>
              </a:ext>
            </a:extLst>
          </p:cNvPr>
          <p:cNvSpPr/>
          <p:nvPr/>
        </p:nvSpPr>
        <p:spPr>
          <a:xfrm rot="5400000">
            <a:off x="7283209" y="3526103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576624D-89CC-2441-84A1-FE230FF700AB}"/>
              </a:ext>
            </a:extLst>
          </p:cNvPr>
          <p:cNvSpPr/>
          <p:nvPr/>
        </p:nvSpPr>
        <p:spPr>
          <a:xfrm rot="5400000">
            <a:off x="8075297" y="3547921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8BE5ECF1-C23B-344E-9409-2B5DBD6F94BC}"/>
              </a:ext>
            </a:extLst>
          </p:cNvPr>
          <p:cNvSpPr/>
          <p:nvPr/>
        </p:nvSpPr>
        <p:spPr>
          <a:xfrm rot="5400000">
            <a:off x="6165336" y="4433493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7C5D058-49DE-3747-8B39-29412B52A8C9}"/>
              </a:ext>
            </a:extLst>
          </p:cNvPr>
          <p:cNvSpPr/>
          <p:nvPr/>
        </p:nvSpPr>
        <p:spPr>
          <a:xfrm rot="5400000">
            <a:off x="7868798" y="4433493"/>
            <a:ext cx="194206" cy="43204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C41D33A0-E54E-6D4B-BE24-3AC59A19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429" y="3584466"/>
            <a:ext cx="999329" cy="288861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Γράψτε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τις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καταστά</a:t>
            </a:r>
            <a:endParaRPr lang="el-GR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-σεις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του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συνα</a:t>
            </a:r>
            <a:endParaRPr lang="el-GR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-</a:t>
            </a:r>
            <a:r>
              <a:rPr lang="el-GR" dirty="0" err="1">
                <a:latin typeface="Arial"/>
                <a:cs typeface="Arial"/>
              </a:rPr>
              <a:t>γερμού</a:t>
            </a:r>
            <a:endParaRPr lang="el-GR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0/1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8301984-FCDB-FF43-AAA1-E795DB2F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843" y="3598356"/>
            <a:ext cx="1252237" cy="286083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 Ποια 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είναι 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τα </a:t>
            </a:r>
          </a:p>
          <a:p>
            <a:pPr algn="ctr"/>
            <a:r>
              <a:rPr lang="en-US" dirty="0" err="1">
                <a:latin typeface="Arial"/>
                <a:cs typeface="Arial"/>
              </a:rPr>
              <a:t>minterms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l-GR" dirty="0">
                <a:latin typeface="Arial"/>
                <a:cs typeface="Arial"/>
              </a:rPr>
              <a:t>που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θα </a:t>
            </a:r>
          </a:p>
          <a:p>
            <a:pPr algn="ctr"/>
            <a:r>
              <a:rPr lang="el-GR" dirty="0" err="1">
                <a:latin typeface="Arial"/>
                <a:cs typeface="Arial"/>
              </a:rPr>
              <a:t>Χρησιμο</a:t>
            </a:r>
            <a:r>
              <a:rPr lang="el-GR" dirty="0">
                <a:latin typeface="Arial"/>
                <a:cs typeface="Arial"/>
              </a:rPr>
              <a:t>-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ποιήσουμε?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ED7F44B-C062-874F-A905-62ABA95D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194" y="3265329"/>
            <a:ext cx="3395286" cy="7304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 Δώστε την συνάρτηση </a:t>
            </a:r>
            <a:r>
              <a:rPr lang="en-US" dirty="0">
                <a:latin typeface="Arial"/>
                <a:cs typeface="Arial"/>
              </a:rPr>
              <a:t>Z</a:t>
            </a:r>
            <a:r>
              <a:rPr lang="el-GR" dirty="0">
                <a:latin typeface="Arial"/>
                <a:cs typeface="Arial"/>
              </a:rPr>
              <a:t> 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A5A65170-C096-A845-A615-608FBD219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479" y="4136560"/>
            <a:ext cx="3395286" cy="1812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>
                <a:latin typeface="Arial"/>
                <a:cs typeface="Arial"/>
              </a:rPr>
              <a:t> Απλοποιήστε</a:t>
            </a:r>
          </a:p>
          <a:p>
            <a:pPr algn="ctr"/>
            <a:r>
              <a:rPr lang="el-GR" dirty="0">
                <a:latin typeface="Arial"/>
                <a:cs typeface="Arial"/>
              </a:rPr>
              <a:t>(εκτός ύλης)</a:t>
            </a:r>
          </a:p>
        </p:txBody>
      </p:sp>
    </p:spTree>
    <p:extLst>
      <p:ext uri="{BB962C8B-B14F-4D97-AF65-F5344CB8AC3E}">
        <p14:creationId xmlns:p14="http://schemas.microsoft.com/office/powerpoint/2010/main" val="37249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F5F3E-D6B1-4D23-96E1-BDA27B2AC2E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8000"/>
                </a:solidFill>
                <a:latin typeface="Calibri"/>
                <a:cs typeface="Calibri"/>
              </a:rPr>
              <a:t>END</a:t>
            </a:r>
          </a:p>
        </p:txBody>
      </p:sp>
      <p:sp>
        <p:nvSpPr>
          <p:cNvPr id="13336" name="Line 34"/>
          <p:cNvSpPr>
            <a:spLocks noChangeShapeType="1"/>
          </p:cNvSpPr>
          <p:nvPr/>
        </p:nvSpPr>
        <p:spPr bwMode="auto">
          <a:xfrm>
            <a:off x="395288" y="4207197"/>
            <a:ext cx="8353425" cy="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8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D3427-5323-4B07-8156-2AD9FBC2FA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l-GR" dirty="0"/>
              <a:t>Τελεστές</a:t>
            </a:r>
            <a:r>
              <a:rPr lang="en-US" dirty="0"/>
              <a:t> (</a:t>
            </a:r>
            <a:r>
              <a:rPr lang="en-GB" dirty="0"/>
              <a:t>Boolean operators)</a:t>
            </a:r>
            <a:endParaRPr lang="en-US" dirty="0"/>
          </a:p>
        </p:txBody>
      </p:sp>
      <p:sp>
        <p:nvSpPr>
          <p:cNvPr id="5127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" name="Rectangle 34"/>
          <p:cNvSpPr/>
          <p:nvPr/>
        </p:nvSpPr>
        <p:spPr>
          <a:xfrm>
            <a:off x="4860032" y="2719412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latin typeface="Comic Sans MS" pitchFamily="66" charset="0"/>
              </a:rPr>
              <a:t>(συμπλήρωμα)</a:t>
            </a:r>
            <a:endParaRPr lang="el-GR" sz="2800" dirty="0"/>
          </a:p>
        </p:txBody>
      </p:sp>
      <p:sp>
        <p:nvSpPr>
          <p:cNvPr id="36" name="Rectangle 35"/>
          <p:cNvSpPr/>
          <p:nvPr/>
        </p:nvSpPr>
        <p:spPr>
          <a:xfrm>
            <a:off x="4860032" y="3667015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latin typeface="Comic Sans MS" pitchFamily="66" charset="0"/>
              </a:rPr>
              <a:t>(γινόμενο)</a:t>
            </a:r>
            <a:endParaRPr lang="el-GR" sz="2800" dirty="0"/>
          </a:p>
        </p:txBody>
      </p:sp>
      <p:sp>
        <p:nvSpPr>
          <p:cNvPr id="37" name="Rectangle 36"/>
          <p:cNvSpPr/>
          <p:nvPr/>
        </p:nvSpPr>
        <p:spPr>
          <a:xfrm>
            <a:off x="4903264" y="4762984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latin typeface="Comic Sans MS" pitchFamily="66" charset="0"/>
              </a:rPr>
              <a:t>(άθροισμα)</a:t>
            </a:r>
            <a:endParaRPr lang="el-GR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5F59D0-88E2-5846-80AA-BFB85CCD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29" y="1610686"/>
            <a:ext cx="3111500" cy="411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01F128-15A5-7D4A-A800-6B5A3C3E7FE2}"/>
              </a:ext>
            </a:extLst>
          </p:cNvPr>
          <p:cNvSpPr/>
          <p:nvPr/>
        </p:nvSpPr>
        <p:spPr>
          <a:xfrm>
            <a:off x="4903264" y="5300244"/>
            <a:ext cx="24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To ”</a:t>
            </a:r>
            <a:r>
              <a:rPr lang="el-GR" i="1" dirty="0">
                <a:solidFill>
                  <a:srgbClr val="FF0000"/>
                </a:solidFill>
              </a:rPr>
              <a:t>και" δεν είναι </a:t>
            </a:r>
            <a:r>
              <a:rPr lang="en-US" i="1" dirty="0">
                <a:solidFill>
                  <a:srgbClr val="FF0000"/>
                </a:solidFill>
              </a:rPr>
              <a:t>AND!</a:t>
            </a:r>
          </a:p>
        </p:txBody>
      </p:sp>
    </p:spTree>
    <p:extLst>
      <p:ext uri="{BB962C8B-B14F-4D97-AF65-F5344CB8AC3E}">
        <p14:creationId xmlns:p14="http://schemas.microsoft.com/office/powerpoint/2010/main" val="408913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7308303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Arial"/>
                <a:cs typeface="Arial"/>
              </a:rPr>
              <a:t>Παραδείγματα Πράξεων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" name="Rectangle 80"/>
          <p:cNvSpPr/>
          <p:nvPr/>
        </p:nvSpPr>
        <p:spPr>
          <a:xfrm>
            <a:off x="755576" y="2132856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el-GR" sz="3200" b="1" dirty="0">
                <a:latin typeface="Garamond" pitchFamily="18" charset="0"/>
              </a:rPr>
              <a:t>1</a:t>
            </a:r>
            <a:endParaRPr lang="el-GR" sz="3200" b="1" dirty="0"/>
          </a:p>
        </p:txBody>
      </p:sp>
      <p:sp>
        <p:nvSpPr>
          <p:cNvPr id="44" name="Rectangle 80"/>
          <p:cNvSpPr/>
          <p:nvPr/>
        </p:nvSpPr>
        <p:spPr>
          <a:xfrm>
            <a:off x="2112898" y="316595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y</a:t>
            </a:r>
            <a:endParaRPr lang="el-GR" sz="3200" b="1" dirty="0"/>
          </a:p>
        </p:txBody>
      </p:sp>
      <p:sp>
        <p:nvSpPr>
          <p:cNvPr id="50" name="Rectangle 80"/>
          <p:cNvSpPr/>
          <p:nvPr/>
        </p:nvSpPr>
        <p:spPr>
          <a:xfrm>
            <a:off x="3855209" y="1937200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</a:t>
            </a:r>
            <a:r>
              <a:rPr lang="el-GR" sz="3200" b="1" dirty="0">
                <a:latin typeface="Garamond" pitchFamily="18" charset="0"/>
              </a:rPr>
              <a:t>+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el-GR" sz="3200" b="1" dirty="0">
                <a:latin typeface="Garamond" pitchFamily="18" charset="0"/>
              </a:rPr>
              <a:t>0</a:t>
            </a:r>
            <a:endParaRPr lang="el-GR" sz="3200" b="1" dirty="0"/>
          </a:p>
        </p:txBody>
      </p:sp>
      <p:sp>
        <p:nvSpPr>
          <p:cNvPr id="54" name="Rectangle 80"/>
          <p:cNvSpPr/>
          <p:nvPr/>
        </p:nvSpPr>
        <p:spPr>
          <a:xfrm>
            <a:off x="5929322" y="364502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y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z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1</a:t>
            </a:r>
            <a:endParaRPr lang="el-GR" sz="3200" b="1" dirty="0"/>
          </a:p>
        </p:txBody>
      </p:sp>
      <p:sp>
        <p:nvSpPr>
          <p:cNvPr id="57" name="Rectangle 80"/>
          <p:cNvSpPr/>
          <p:nvPr/>
        </p:nvSpPr>
        <p:spPr>
          <a:xfrm>
            <a:off x="2987824" y="44371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. </a:t>
            </a:r>
            <a:r>
              <a:rPr lang="el-GR" sz="3200" b="1" dirty="0">
                <a:latin typeface="Garamond" pitchFamily="18" charset="0"/>
              </a:rPr>
              <a:t>(</a:t>
            </a:r>
            <a:r>
              <a:rPr lang="en-US" sz="3200" b="1" dirty="0">
                <a:latin typeface="Garamond" pitchFamily="18" charset="0"/>
              </a:rPr>
              <a:t>y</a:t>
            </a:r>
            <a:r>
              <a:rPr lang="el-GR" sz="3200" b="1" dirty="0">
                <a:latin typeface="Garamond" pitchFamily="18" charset="0"/>
              </a:rPr>
              <a:t>+</a:t>
            </a:r>
            <a:r>
              <a:rPr lang="en-US" sz="3200" b="1" dirty="0">
                <a:latin typeface="Garamond" pitchFamily="18" charset="0"/>
              </a:rPr>
              <a:t>z</a:t>
            </a:r>
            <a:r>
              <a:rPr lang="el-GR" sz="3200" b="1" dirty="0">
                <a:latin typeface="Garamond" pitchFamily="18" charset="0"/>
              </a:rPr>
              <a:t>)</a:t>
            </a:r>
            <a:endParaRPr lang="el-GR" sz="3200" b="1" dirty="0"/>
          </a:p>
        </p:txBody>
      </p:sp>
      <p:sp>
        <p:nvSpPr>
          <p:cNvPr id="58" name="Rectangle 80"/>
          <p:cNvSpPr/>
          <p:nvPr/>
        </p:nvSpPr>
        <p:spPr>
          <a:xfrm>
            <a:off x="395536" y="4149080"/>
            <a:ext cx="2564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+</a:t>
            </a:r>
            <a:r>
              <a:rPr lang="en-US" sz="3200" b="1" dirty="0" err="1">
                <a:latin typeface="Garamond" pitchFamily="18" charset="0"/>
              </a:rPr>
              <a:t>y+z</a:t>
            </a:r>
            <a:endParaRPr lang="el-GR" sz="3200" b="1" dirty="0"/>
          </a:p>
        </p:txBody>
      </p:sp>
      <p:sp>
        <p:nvSpPr>
          <p:cNvPr id="59" name="Rectangle 80"/>
          <p:cNvSpPr/>
          <p:nvPr/>
        </p:nvSpPr>
        <p:spPr>
          <a:xfrm>
            <a:off x="6876256" y="2238600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 </a:t>
            </a:r>
            <a:r>
              <a:rPr lang="el-GR" sz="3200" dirty="0">
                <a:latin typeface="Arial"/>
                <a:cs typeface="Arial"/>
              </a:rPr>
              <a:t>•</a:t>
            </a:r>
            <a:r>
              <a:rPr lang="en-US" sz="3200" b="1" dirty="0">
                <a:latin typeface="Garamond" pitchFamily="18" charset="0"/>
              </a:rPr>
              <a:t> y</a:t>
            </a:r>
            <a:endParaRPr lang="el-GR" sz="3200" b="1" dirty="0"/>
          </a:p>
        </p:txBody>
      </p:sp>
      <p:sp>
        <p:nvSpPr>
          <p:cNvPr id="13" name="Rectangle 80"/>
          <p:cNvSpPr/>
          <p:nvPr/>
        </p:nvSpPr>
        <p:spPr>
          <a:xfrm>
            <a:off x="0" y="14197"/>
            <a:ext cx="25557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AND 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 	</a:t>
            </a:r>
            <a:r>
              <a:rPr lang="el-GR" sz="3200" dirty="0">
                <a:latin typeface="Arial"/>
                <a:cs typeface="Arial"/>
              </a:rPr>
              <a:t> • </a:t>
            </a:r>
            <a:r>
              <a:rPr lang="en-US" sz="3200" b="1" dirty="0">
                <a:latin typeface="Garamond" pitchFamily="18" charset="0"/>
              </a:rPr>
              <a:t>OR </a:t>
            </a:r>
            <a:r>
              <a:rPr lang="el-GR" sz="3200" b="1" dirty="0">
                <a:latin typeface="Garamond" pitchFamily="18" charset="0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</a:t>
            </a:r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+</a:t>
            </a:r>
          </a:p>
          <a:p>
            <a:r>
              <a:rPr lang="en-US" sz="3200" b="1" dirty="0">
                <a:latin typeface="Garamond" pitchFamily="18" charset="0"/>
                <a:sym typeface="Wingdings" panose="05000000000000000000" pitchFamily="2" charset="2"/>
              </a:rPr>
              <a:t>NOT  </a:t>
            </a:r>
            <a:r>
              <a:rPr lang="el-GR" sz="3200" b="1" dirty="0">
                <a:latin typeface="Garamond" pitchFamily="18" charset="0"/>
                <a:sym typeface="Wingdings" panose="05000000000000000000" pitchFamily="2" charset="2"/>
              </a:rPr>
              <a:t>	΄ </a:t>
            </a:r>
            <a:r>
              <a:rPr lang="en-US" sz="3200" b="1" dirty="0">
                <a:latin typeface="Garamond" pitchFamily="18" charset="0"/>
              </a:rPr>
              <a:t> </a:t>
            </a:r>
            <a:endParaRPr lang="el-GR" sz="3200" b="1" dirty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0" y="1583857"/>
            <a:ext cx="2555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εία γραμμή σύνδεσης 4"/>
          <p:cNvCxnSpPr/>
          <p:nvPr/>
        </p:nvCxnSpPr>
        <p:spPr>
          <a:xfrm flipV="1">
            <a:off x="2411760" y="14197"/>
            <a:ext cx="0" cy="1657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2"/>
          <p:cNvSpPr/>
          <p:nvPr/>
        </p:nvSpPr>
        <p:spPr>
          <a:xfrm>
            <a:off x="150873" y="5692632"/>
            <a:ext cx="8765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latin typeface="Comic Sans MS" pitchFamily="66" charset="0"/>
              </a:rPr>
              <a:t>(</a:t>
            </a:r>
            <a:r>
              <a:rPr lang="en-US" sz="3200" dirty="0">
                <a:latin typeface="Comic Sans MS" pitchFamily="66" charset="0"/>
              </a:rPr>
              <a:t>ABC’D)+(AB’C’D)+(A’BCD)+(AB’CD)+(A’BCD’)</a:t>
            </a:r>
            <a:endParaRPr lang="el-GR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37688" y="168812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(OR)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180965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(AND)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1934" y="1177519"/>
            <a:ext cx="208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X+Y 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i="1" dirty="0">
                <a:solidFill>
                  <a:srgbClr val="FF0000"/>
                </a:solidFill>
              </a:rPr>
              <a:t>X  OR  Y </a:t>
            </a:r>
          </a:p>
          <a:p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l-GR" dirty="0">
                <a:latin typeface="Arial"/>
                <a:cs typeface="Arial"/>
              </a:rPr>
              <a:t>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lang="en-US" i="1" dirty="0">
                <a:solidFill>
                  <a:srgbClr val="FF0000"/>
                </a:solidFill>
              </a:rPr>
              <a:t>Y  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 X AND Y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9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Υλοποίηση Πύλης ΝΟΤ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357298"/>
            <a:ext cx="2071702" cy="757230"/>
          </a:xfrm>
        </p:spPr>
        <p:txBody>
          <a:bodyPr/>
          <a:lstStyle/>
          <a:p>
            <a:pPr algn="ctr" eaLnBrk="1" hangingPunct="1">
              <a:buNone/>
            </a:pPr>
            <a:r>
              <a:rPr lang="el-GR" sz="2200" dirty="0">
                <a:latin typeface="Arial"/>
                <a:cs typeface="Arial"/>
              </a:rPr>
              <a:t>Θετική Τάση</a:t>
            </a:r>
          </a:p>
          <a:p>
            <a:pPr algn="ctr" eaLnBrk="1" hangingPunct="1">
              <a:buNone/>
            </a:pPr>
            <a:r>
              <a:rPr lang="el-GR" sz="2200" dirty="0">
                <a:latin typeface="Arial"/>
                <a:cs typeface="Arial"/>
              </a:rPr>
              <a:t>(π.χ. +5 </a:t>
            </a:r>
            <a:r>
              <a:rPr lang="en-US" sz="2200" dirty="0">
                <a:latin typeface="Arial"/>
                <a:cs typeface="Arial"/>
              </a:rPr>
              <a:t>Volt)</a:t>
            </a:r>
          </a:p>
          <a:p>
            <a:pPr algn="ctr" eaLnBrk="1" hangingPunct="1"/>
            <a:endParaRPr lang="en-US" sz="2200" dirty="0">
              <a:latin typeface="Arial"/>
              <a:cs typeface="Arial"/>
            </a:endParaRPr>
          </a:p>
          <a:p>
            <a:pPr algn="ctr" eaLnBrk="1" hangingPunct="1">
              <a:buNone/>
            </a:pPr>
            <a:endParaRPr lang="el-GR" sz="2200" dirty="0">
              <a:latin typeface="Arial"/>
              <a:cs typeface="Arial"/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2357447" y="2500285"/>
            <a:ext cx="428625" cy="47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143108" y="3857628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2250266" y="3669508"/>
            <a:ext cx="633416" cy="9524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2286777" y="4856965"/>
            <a:ext cx="571506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2214547" y="4214817"/>
            <a:ext cx="428626" cy="28575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000100" y="4356106"/>
            <a:ext cx="142876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2571736" y="3713163"/>
            <a:ext cx="1428760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85984" y="5143512"/>
            <a:ext cx="57150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428860" y="5214950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00298" y="5286388"/>
            <a:ext cx="142876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14348" y="4214818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/>
              <a:cs typeface="Arial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00496" y="3571876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0138" y="3801314"/>
            <a:ext cx="119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ΕΙΣΟΔΟΣ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428860" y="2714620"/>
            <a:ext cx="285752" cy="642942"/>
            <a:chOff x="5286380" y="2214554"/>
            <a:chExt cx="214314" cy="85725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357818" y="2214554"/>
              <a:ext cx="142876" cy="7143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86380" y="2428868"/>
              <a:ext cx="214314" cy="14287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86380" y="2714620"/>
              <a:ext cx="214314" cy="14287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86380" y="3000372"/>
              <a:ext cx="142876" cy="7143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286380" y="2857496"/>
              <a:ext cx="214314" cy="14287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286380" y="2571744"/>
              <a:ext cx="214314" cy="14287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286380" y="2285992"/>
              <a:ext cx="214314" cy="142876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3643306" y="3095387"/>
            <a:ext cx="113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ΕΞΟΔΟΣ</a:t>
            </a:r>
          </a:p>
        </p:txBody>
      </p:sp>
      <p:sp>
        <p:nvSpPr>
          <p:cNvPr id="70" name="Flowchart: Merge 69"/>
          <p:cNvSpPr/>
          <p:nvPr/>
        </p:nvSpPr>
        <p:spPr>
          <a:xfrm rot="16200000">
            <a:off x="6322231" y="4071942"/>
            <a:ext cx="500066" cy="57150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/>
              <a:cs typeface="Arial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858016" y="4286256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/>
              <a:cs typeface="Arial"/>
            </a:endParaRPr>
          </a:p>
        </p:txBody>
      </p:sp>
      <p:cxnSp>
        <p:nvCxnSpPr>
          <p:cNvPr id="73" name="Straight Connector 72"/>
          <p:cNvCxnSpPr>
            <a:stCxn id="70" idx="0"/>
          </p:cNvCxnSpPr>
          <p:nvPr/>
        </p:nvCxnSpPr>
        <p:spPr>
          <a:xfrm rot="10800000">
            <a:off x="5929322" y="435769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7000892" y="4357694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429256" y="4000504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x</a:t>
            </a:r>
            <a:endParaRPr lang="el-GR" sz="3200" b="1" dirty="0"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429520" y="4000504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x </a:t>
            </a:r>
            <a:r>
              <a:rPr lang="el-GR" sz="3200" b="1" dirty="0">
                <a:latin typeface="Arial"/>
                <a:cs typeface="Arial"/>
              </a:rPr>
              <a:t>ή </a:t>
            </a:r>
            <a:r>
              <a:rPr lang="en-US" sz="3200" b="1" dirty="0">
                <a:latin typeface="Arial"/>
                <a:cs typeface="Arial"/>
              </a:rPr>
              <a:t>x</a:t>
            </a:r>
            <a:r>
              <a:rPr lang="el-GR" sz="3200" b="1" dirty="0">
                <a:latin typeface="Arial"/>
                <a:cs typeface="Arial"/>
              </a:rPr>
              <a:t>ʹ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7500958" y="4141792"/>
            <a:ext cx="21431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42910" y="4357694"/>
            <a:ext cx="41549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x</a:t>
            </a:r>
            <a:endParaRPr lang="el-GR" sz="3200" b="1" dirty="0">
              <a:latin typeface="Arial"/>
              <a:cs typeface="Arial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6275051" y="1272019"/>
          <a:ext cx="2071412" cy="195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41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x</a:t>
                      </a:r>
                      <a:endParaRPr lang="el-GR" sz="3500" dirty="0"/>
                    </a:p>
                  </a:txBody>
                  <a:tcPr marL="115278" marR="115278" marT="57639" marB="5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x</a:t>
                      </a:r>
                      <a:r>
                        <a:rPr lang="el-GR" sz="3500" b="1" dirty="0">
                          <a:latin typeface="Arial"/>
                          <a:cs typeface="Arial"/>
                        </a:rPr>
                        <a:t>ʹ</a:t>
                      </a:r>
                      <a:endParaRPr lang="el-GR" sz="3500" dirty="0"/>
                    </a:p>
                  </a:txBody>
                  <a:tcPr marL="115278" marR="115278" marT="57639" marB="576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41">
                <a:tc>
                  <a:txBody>
                    <a:bodyPr/>
                    <a:lstStyle/>
                    <a:p>
                      <a:pPr algn="ctr"/>
                      <a:r>
                        <a:rPr lang="el-GR" sz="3500" dirty="0"/>
                        <a:t>0</a:t>
                      </a:r>
                    </a:p>
                  </a:txBody>
                  <a:tcPr marL="115278" marR="115278" marT="57639" marB="5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500" dirty="0"/>
                        <a:t>1</a:t>
                      </a:r>
                    </a:p>
                  </a:txBody>
                  <a:tcPr marL="115278" marR="115278" marT="57639" marB="576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41">
                <a:tc>
                  <a:txBody>
                    <a:bodyPr/>
                    <a:lstStyle/>
                    <a:p>
                      <a:pPr algn="ctr"/>
                      <a:r>
                        <a:rPr lang="el-GR" sz="3500" dirty="0"/>
                        <a:t>1</a:t>
                      </a:r>
                    </a:p>
                  </a:txBody>
                  <a:tcPr marL="115278" marR="115278" marT="57639" marB="5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500" dirty="0"/>
                        <a:t>0</a:t>
                      </a:r>
                    </a:p>
                  </a:txBody>
                  <a:tcPr marL="115278" marR="115278" marT="57639" marB="576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894885F0-46C8-1C49-B44D-C61EC3E42E53}"/>
              </a:ext>
            </a:extLst>
          </p:cNvPr>
          <p:cNvSpPr/>
          <p:nvPr/>
        </p:nvSpPr>
        <p:spPr>
          <a:xfrm>
            <a:off x="3737188" y="387389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x </a:t>
            </a:r>
            <a:r>
              <a:rPr lang="el-GR" sz="3200" b="1" dirty="0">
                <a:latin typeface="Arial"/>
                <a:cs typeface="Arial"/>
              </a:rPr>
              <a:t>ή </a:t>
            </a:r>
            <a:r>
              <a:rPr lang="en-US" sz="3200" b="1" dirty="0">
                <a:latin typeface="Arial"/>
                <a:cs typeface="Arial"/>
              </a:rPr>
              <a:t>x</a:t>
            </a:r>
            <a:r>
              <a:rPr lang="el-GR" sz="3200" b="1" dirty="0">
                <a:latin typeface="Arial"/>
                <a:cs typeface="Arial"/>
              </a:rPr>
              <a:t>ʹ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C74882-B24B-1A44-BA60-D4D1C9C3D63F}"/>
              </a:ext>
            </a:extLst>
          </p:cNvPr>
          <p:cNvCxnSpPr/>
          <p:nvPr/>
        </p:nvCxnSpPr>
        <p:spPr>
          <a:xfrm>
            <a:off x="3808626" y="4015186"/>
            <a:ext cx="21431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9" descr="p114-115">
            <a:extLst>
              <a:ext uri="{FF2B5EF4-FFF2-40B4-BE49-F238E27FC236}">
                <a16:creationId xmlns:a16="http://schemas.microsoft.com/office/drawing/2014/main" id="{7396D087-E1EA-784D-A0A1-EE4F6653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2969" t="5186" b="12995"/>
          <a:stretch>
            <a:fillRect/>
          </a:stretch>
        </p:blipFill>
        <p:spPr bwMode="auto">
          <a:xfrm>
            <a:off x="188334" y="5214950"/>
            <a:ext cx="1623531" cy="135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37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Πύλη </a:t>
            </a:r>
            <a:r>
              <a:rPr lang="en-US" sz="4000" dirty="0">
                <a:latin typeface="Comic Sans MS" pitchFamily="66" charset="0"/>
              </a:rPr>
              <a:t>AND (.)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1643042" y="3570288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535886" y="3167854"/>
            <a:ext cx="1062044" cy="9524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1786711" y="4569625"/>
            <a:ext cx="571506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821638" y="4035428"/>
            <a:ext cx="499270" cy="79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357290" y="4070354"/>
            <a:ext cx="57150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14612" y="4284668"/>
            <a:ext cx="57150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857488" y="4425956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1044332" y="3927478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Rectangle 54"/>
          <p:cNvSpPr/>
          <p:nvPr/>
        </p:nvSpPr>
        <p:spPr>
          <a:xfrm>
            <a:off x="4386" y="2852936"/>
            <a:ext cx="136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ΕΙΣΟΔΟΣ</a:t>
            </a:r>
          </a:p>
          <a:p>
            <a:r>
              <a:rPr lang="el-GR" dirty="0">
                <a:latin typeface="Arial"/>
                <a:cs typeface="Arial"/>
              </a:rPr>
              <a:t>(0: Ανοιχτή)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28794" y="149858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ΕΞΟΔΟΣ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43240" y="178433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(x . y)</a:t>
            </a:r>
            <a:endParaRPr lang="el-GR" sz="3200" b="1" dirty="0"/>
          </a:p>
        </p:txBody>
      </p:sp>
      <p:sp>
        <p:nvSpPr>
          <p:cNvPr id="82" name="Rectangle 81"/>
          <p:cNvSpPr/>
          <p:nvPr/>
        </p:nvSpPr>
        <p:spPr>
          <a:xfrm>
            <a:off x="972894" y="407035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sp>
        <p:nvSpPr>
          <p:cNvPr id="40" name="Oval 39"/>
          <p:cNvSpPr/>
          <p:nvPr/>
        </p:nvSpPr>
        <p:spPr>
          <a:xfrm>
            <a:off x="1643042" y="4784734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750200" y="4596614"/>
            <a:ext cx="633416" cy="9524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1786711" y="5784071"/>
            <a:ext cx="571506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1858151" y="5213361"/>
            <a:ext cx="427038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357290" y="5284800"/>
            <a:ext cx="57150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44332" y="5128653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ectangle 50"/>
          <p:cNvSpPr/>
          <p:nvPr/>
        </p:nvSpPr>
        <p:spPr>
          <a:xfrm>
            <a:off x="972894" y="527152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4714876" y="3429000"/>
          <a:ext cx="311943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aramond" pitchFamily="18" charset="0"/>
                        </a:rPr>
                        <a:t>y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Garamond" pitchFamily="18" charset="0"/>
                        </a:rPr>
                        <a:t>(x . y)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5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71661"/>
            <a:ext cx="778857" cy="841371"/>
          </a:xfrm>
          <a:prstGeom prst="rect">
            <a:avLst/>
          </a:prstGeom>
          <a:noFill/>
        </p:spPr>
      </p:pic>
      <p:cxnSp>
        <p:nvCxnSpPr>
          <p:cNvPr id="79" name="Straight Connector 78"/>
          <p:cNvCxnSpPr/>
          <p:nvPr/>
        </p:nvCxnSpPr>
        <p:spPr>
          <a:xfrm>
            <a:off x="2071670" y="6070618"/>
            <a:ext cx="1000132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2178827" y="5249081"/>
            <a:ext cx="1643074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2178033" y="3463131"/>
            <a:ext cx="1643868" cy="79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071670" y="2641594"/>
            <a:ext cx="357190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643174" y="2641594"/>
            <a:ext cx="357190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3" descr="C:\Users\leonidas\AppData\Local\Microsoft\Windows\Temporary Internet Files\Content.IE5\OATC9C21\MC9004326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595" y="3917233"/>
            <a:ext cx="369023" cy="369023"/>
          </a:xfrm>
          <a:prstGeom prst="rect">
            <a:avLst/>
          </a:prstGeom>
          <a:noFill/>
        </p:spPr>
      </p:pic>
      <p:pic>
        <p:nvPicPr>
          <p:cNvPr id="103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299865"/>
            <a:ext cx="384305" cy="415151"/>
          </a:xfrm>
          <a:prstGeom prst="rect">
            <a:avLst/>
          </a:prstGeom>
          <a:noFill/>
        </p:spPr>
      </p:pic>
      <p:pic>
        <p:nvPicPr>
          <p:cNvPr id="104" name="Picture 3" descr="C:\Users\leonidas\AppData\Local\Microsoft\Windows\Temporary Internet Files\Content.IE5\OATC9C21\MC9004326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595" y="4417299"/>
            <a:ext cx="369023" cy="369023"/>
          </a:xfrm>
          <a:prstGeom prst="rect">
            <a:avLst/>
          </a:prstGeom>
          <a:noFill/>
        </p:spPr>
      </p:pic>
      <p:pic>
        <p:nvPicPr>
          <p:cNvPr id="105" name="Picture 3" descr="C:\Users\leonidas\AppData\Local\Microsoft\Windows\Temporary Internet Files\Content.IE5\OATC9C21\MC9004326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1595" y="4917365"/>
            <a:ext cx="369023" cy="369023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4939972" y="2923659"/>
            <a:ext cx="240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ΠΙΝΑΚΑΣ ΑΛΗΘΕΙΑΣ</a:t>
            </a:r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 rotWithShape="1">
          <a:blip r:embed="rId5"/>
          <a:srcRect l="54808" b="86153"/>
          <a:stretch/>
        </p:blipFill>
        <p:spPr bwMode="auto">
          <a:xfrm>
            <a:off x="4628683" y="2070070"/>
            <a:ext cx="3792488" cy="8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187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Πύλη </a:t>
            </a:r>
            <a:r>
              <a:rPr lang="en-US" sz="4000" dirty="0">
                <a:latin typeface="Comic Sans MS" pitchFamily="66" charset="0"/>
              </a:rPr>
              <a:t>OR (+)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1649160" y="5484817"/>
            <a:ext cx="1675734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20400" y="4056057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ΕΙΣΟΔΟΣ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00364" y="114298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ΕΞΟΔΟΣ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57488" y="1415465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(x + y)</a:t>
            </a:r>
            <a:endParaRPr lang="el-GR" sz="3200" b="1" dirty="0"/>
          </a:p>
        </p:txBody>
      </p:sp>
      <p:sp>
        <p:nvSpPr>
          <p:cNvPr id="40" name="Oval 39"/>
          <p:cNvSpPr/>
          <p:nvPr/>
        </p:nvSpPr>
        <p:spPr>
          <a:xfrm>
            <a:off x="2928926" y="4341809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3144034" y="5269709"/>
            <a:ext cx="428628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3000365" y="4698998"/>
            <a:ext cx="428626" cy="28575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2571736" y="4841875"/>
            <a:ext cx="64294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24762" y="4685728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ectangle 50"/>
          <p:cNvSpPr/>
          <p:nvPr/>
        </p:nvSpPr>
        <p:spPr>
          <a:xfrm>
            <a:off x="2253324" y="482860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3148003" y="4337046"/>
            <a:ext cx="419102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220532" y="4341809"/>
            <a:ext cx="85725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8" name="Straight Connector 77"/>
          <p:cNvCxnSpPr/>
          <p:nvPr/>
        </p:nvCxnSpPr>
        <p:spPr>
          <a:xfrm rot="5400000" flipH="1" flipV="1">
            <a:off x="1435640" y="5269709"/>
            <a:ext cx="428628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1439731" y="4846758"/>
            <a:ext cx="412741" cy="611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863342" y="4841875"/>
            <a:ext cx="64294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16368" y="4685728"/>
            <a:ext cx="285752" cy="285752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Rectangle 84"/>
          <p:cNvSpPr/>
          <p:nvPr/>
        </p:nvSpPr>
        <p:spPr>
          <a:xfrm>
            <a:off x="544930" y="482860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cxnSp>
        <p:nvCxnSpPr>
          <p:cNvPr id="86" name="Straight Connector 85"/>
          <p:cNvCxnSpPr/>
          <p:nvPr/>
        </p:nvCxnSpPr>
        <p:spPr>
          <a:xfrm rot="5400000">
            <a:off x="1439609" y="4337046"/>
            <a:ext cx="419102" cy="1588"/>
          </a:xfrm>
          <a:prstGeom prst="line">
            <a:avLst/>
          </a:prstGeom>
          <a:ln w="76200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649162" y="4127495"/>
            <a:ext cx="1675733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H="1">
            <a:off x="1750197" y="3305958"/>
            <a:ext cx="1643076" cy="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321703" y="5806287"/>
            <a:ext cx="500066" cy="1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5000628" y="3500438"/>
          <a:ext cx="31908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aramond" pitchFamily="18" charset="0"/>
                        </a:rPr>
                        <a:t>y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Garamond" pitchFamily="18" charset="0"/>
                        </a:rPr>
                        <a:t>(x + y)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4" name="Straight Connector 63"/>
          <p:cNvCxnSpPr/>
          <p:nvPr/>
        </p:nvCxnSpPr>
        <p:spPr>
          <a:xfrm>
            <a:off x="4000496" y="3911593"/>
            <a:ext cx="571504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43372" y="4052881"/>
            <a:ext cx="285752" cy="15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9563" y="1791464"/>
            <a:ext cx="778857" cy="841371"/>
          </a:xfrm>
          <a:prstGeom prst="rect">
            <a:avLst/>
          </a:prstGeom>
          <a:noFill/>
        </p:spPr>
      </p:pic>
      <p:cxnSp>
        <p:nvCxnSpPr>
          <p:cNvPr id="67" name="Straight Connector 66"/>
          <p:cNvCxnSpPr/>
          <p:nvPr/>
        </p:nvCxnSpPr>
        <p:spPr>
          <a:xfrm rot="5400000" flipH="1" flipV="1">
            <a:off x="3571868" y="3198007"/>
            <a:ext cx="1427966" cy="79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500430" y="2484421"/>
            <a:ext cx="785818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71736" y="2484421"/>
            <a:ext cx="785818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86513" y="5055792"/>
            <a:ext cx="2000264" cy="79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2571736" y="6056321"/>
            <a:ext cx="1714512" cy="1588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3" descr="C:\Users\leonidas\AppData\Local\Microsoft\Windows\Temporary Internet Files\Content.IE5\OATC9C21\MC90043264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8785" y="4000504"/>
            <a:ext cx="369023" cy="369023"/>
          </a:xfrm>
          <a:prstGeom prst="rect">
            <a:avLst/>
          </a:prstGeom>
          <a:noFill/>
        </p:spPr>
      </p:pic>
      <p:pic>
        <p:nvPicPr>
          <p:cNvPr id="106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383136"/>
            <a:ext cx="384305" cy="415151"/>
          </a:xfrm>
          <a:prstGeom prst="rect">
            <a:avLst/>
          </a:prstGeom>
          <a:noFill/>
        </p:spPr>
      </p:pic>
      <p:pic>
        <p:nvPicPr>
          <p:cNvPr id="109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4429132"/>
            <a:ext cx="384305" cy="415151"/>
          </a:xfrm>
          <a:prstGeom prst="rect">
            <a:avLst/>
          </a:prstGeom>
          <a:noFill/>
        </p:spPr>
      </p:pic>
      <p:pic>
        <p:nvPicPr>
          <p:cNvPr id="110" name="Picture 5" descr="C:\Users\leonidas\AppData\Local\Microsoft\Windows\Temporary Internet Files\Content.IE5\2OMRF81K\MC90038417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4857760"/>
            <a:ext cx="384305" cy="415151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004048" y="3140968"/>
            <a:ext cx="240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/>
                <a:cs typeface="Arial"/>
              </a:rPr>
              <a:t>ΠΙΝΑΚΑΣ ΑΛΗΘΕΙΑΣ</a:t>
            </a: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 rotWithShape="1">
          <a:blip r:embed="rId5"/>
          <a:srcRect l="-1" t="49020" r="61391" b="34118"/>
          <a:stretch/>
        </p:blipFill>
        <p:spPr bwMode="auto">
          <a:xfrm>
            <a:off x="4977372" y="1617034"/>
            <a:ext cx="3602436" cy="113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32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9C779-2CCD-4657-9D60-60FB195398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el-GR" sz="4000" dirty="0">
                <a:latin typeface="Comic Sans MS" pitchFamily="66" charset="0"/>
              </a:rPr>
              <a:t>Πύλη </a:t>
            </a:r>
            <a:r>
              <a:rPr lang="en-US" sz="4000" dirty="0">
                <a:latin typeface="Comic Sans MS" pitchFamily="66" charset="0"/>
              </a:rPr>
              <a:t>NOR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57158" y="1071546"/>
            <a:ext cx="8353425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" name="Flowchart: Connector 70"/>
          <p:cNvSpPr/>
          <p:nvPr/>
        </p:nvSpPr>
        <p:spPr>
          <a:xfrm>
            <a:off x="4630328" y="2452190"/>
            <a:ext cx="142876" cy="142876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3487320" y="2286866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4773204" y="25236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987254" y="19296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x</a:t>
            </a:r>
            <a:endParaRPr lang="el-GR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4916080" y="1717338"/>
            <a:ext cx="1500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(x + y) </a:t>
            </a:r>
          </a:p>
          <a:p>
            <a:pPr algn="ctr"/>
            <a:r>
              <a:rPr lang="el-GR" sz="3200" b="1" dirty="0">
                <a:latin typeface="Garamond" pitchFamily="18" charset="0"/>
              </a:rPr>
              <a:t>ή </a:t>
            </a:r>
            <a:endParaRPr lang="en-US" sz="3200" b="1" dirty="0">
              <a:latin typeface="Garamond" pitchFamily="18" charset="0"/>
            </a:endParaRPr>
          </a:p>
          <a:p>
            <a:r>
              <a:rPr lang="en-US" sz="3200" b="1" dirty="0">
                <a:latin typeface="Garamond" pitchFamily="18" charset="0"/>
              </a:rPr>
              <a:t>(x + y)</a:t>
            </a:r>
            <a:r>
              <a:rPr lang="el-GR" sz="3200" b="1" dirty="0">
                <a:latin typeface="Arial"/>
                <a:cs typeface="Arial"/>
              </a:rPr>
              <a:t>ʹ</a:t>
            </a:r>
            <a:endParaRPr lang="el-GR" sz="3200" b="1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130394" y="1802047"/>
            <a:ext cx="78581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3487320" y="2678187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987254" y="23807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itchFamily="18" charset="0"/>
              </a:rPr>
              <a:t>y</a:t>
            </a:r>
            <a:endParaRPr lang="el-GR" sz="3200" b="1" dirty="0"/>
          </a:p>
        </p:txBody>
      </p:sp>
      <p:sp>
        <p:nvSpPr>
          <p:cNvPr id="99" name="Flowchart: Stored Data 98"/>
          <p:cNvSpPr/>
          <p:nvPr/>
        </p:nvSpPr>
        <p:spPr>
          <a:xfrm rot="10800000">
            <a:off x="3773072" y="2183660"/>
            <a:ext cx="857342" cy="67470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94 w 10027"/>
              <a:gd name="connsiteY0" fmla="*/ 0 h 10000"/>
              <a:gd name="connsiteX1" fmla="*/ 10027 w 10027"/>
              <a:gd name="connsiteY1" fmla="*/ 0 h 10000"/>
              <a:gd name="connsiteX2" fmla="*/ 8360 w 10027"/>
              <a:gd name="connsiteY2" fmla="*/ 5000 h 10000"/>
              <a:gd name="connsiteX3" fmla="*/ 10027 w 10027"/>
              <a:gd name="connsiteY3" fmla="*/ 10000 h 10000"/>
              <a:gd name="connsiteX4" fmla="*/ 2918 w 10027"/>
              <a:gd name="connsiteY4" fmla="*/ 8223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1694 w 10027"/>
              <a:gd name="connsiteY0" fmla="*/ 0 h 10000"/>
              <a:gd name="connsiteX1" fmla="*/ 10027 w 10027"/>
              <a:gd name="connsiteY1" fmla="*/ 0 h 10000"/>
              <a:gd name="connsiteX2" fmla="*/ 8360 w 10027"/>
              <a:gd name="connsiteY2" fmla="*/ 5000 h 10000"/>
              <a:gd name="connsiteX3" fmla="*/ 10027 w 10027"/>
              <a:gd name="connsiteY3" fmla="*/ 10000 h 10000"/>
              <a:gd name="connsiteX4" fmla="*/ 2918 w 10027"/>
              <a:gd name="connsiteY4" fmla="*/ 8223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1694 w 10027"/>
              <a:gd name="connsiteY0" fmla="*/ 0 h 10000"/>
              <a:gd name="connsiteX1" fmla="*/ 10027 w 10027"/>
              <a:gd name="connsiteY1" fmla="*/ 0 h 10000"/>
              <a:gd name="connsiteX2" fmla="*/ 8360 w 10027"/>
              <a:gd name="connsiteY2" fmla="*/ 5000 h 10000"/>
              <a:gd name="connsiteX3" fmla="*/ 10027 w 10027"/>
              <a:gd name="connsiteY3" fmla="*/ 10000 h 10000"/>
              <a:gd name="connsiteX4" fmla="*/ 2918 w 10027"/>
              <a:gd name="connsiteY4" fmla="*/ 8223 h 10000"/>
              <a:gd name="connsiteX5" fmla="*/ 27 w 10027"/>
              <a:gd name="connsiteY5" fmla="*/ 5000 h 10000"/>
              <a:gd name="connsiteX6" fmla="*/ 1694 w 10027"/>
              <a:gd name="connsiteY6" fmla="*/ 0 h 10000"/>
              <a:gd name="connsiteX0" fmla="*/ 3774 w 10009"/>
              <a:gd name="connsiteY0" fmla="*/ 2444 h 10000"/>
              <a:gd name="connsiteX1" fmla="*/ 10009 w 10009"/>
              <a:gd name="connsiteY1" fmla="*/ 0 h 10000"/>
              <a:gd name="connsiteX2" fmla="*/ 8342 w 10009"/>
              <a:gd name="connsiteY2" fmla="*/ 5000 h 10000"/>
              <a:gd name="connsiteX3" fmla="*/ 10009 w 10009"/>
              <a:gd name="connsiteY3" fmla="*/ 10000 h 10000"/>
              <a:gd name="connsiteX4" fmla="*/ 2900 w 10009"/>
              <a:gd name="connsiteY4" fmla="*/ 8223 h 10000"/>
              <a:gd name="connsiteX5" fmla="*/ 9 w 10009"/>
              <a:gd name="connsiteY5" fmla="*/ 5000 h 10000"/>
              <a:gd name="connsiteX6" fmla="*/ 3774 w 10009"/>
              <a:gd name="connsiteY6" fmla="*/ 2444 h 10000"/>
              <a:gd name="connsiteX0" fmla="*/ 3774 w 10009"/>
              <a:gd name="connsiteY0" fmla="*/ 2444 h 10000"/>
              <a:gd name="connsiteX1" fmla="*/ 10009 w 10009"/>
              <a:gd name="connsiteY1" fmla="*/ 0 h 10000"/>
              <a:gd name="connsiteX2" fmla="*/ 8342 w 10009"/>
              <a:gd name="connsiteY2" fmla="*/ 5000 h 10000"/>
              <a:gd name="connsiteX3" fmla="*/ 10009 w 10009"/>
              <a:gd name="connsiteY3" fmla="*/ 10000 h 10000"/>
              <a:gd name="connsiteX4" fmla="*/ 2900 w 10009"/>
              <a:gd name="connsiteY4" fmla="*/ 8223 h 10000"/>
              <a:gd name="connsiteX5" fmla="*/ 9 w 10009"/>
              <a:gd name="connsiteY5" fmla="*/ 5000 h 10000"/>
              <a:gd name="connsiteX6" fmla="*/ 3774 w 10009"/>
              <a:gd name="connsiteY6" fmla="*/ 2444 h 10000"/>
              <a:gd name="connsiteX0" fmla="*/ 3067 w 10001"/>
              <a:gd name="connsiteY0" fmla="*/ 2222 h 10000"/>
              <a:gd name="connsiteX1" fmla="*/ 10001 w 10001"/>
              <a:gd name="connsiteY1" fmla="*/ 0 h 10000"/>
              <a:gd name="connsiteX2" fmla="*/ 8334 w 10001"/>
              <a:gd name="connsiteY2" fmla="*/ 5000 h 10000"/>
              <a:gd name="connsiteX3" fmla="*/ 10001 w 10001"/>
              <a:gd name="connsiteY3" fmla="*/ 10000 h 10000"/>
              <a:gd name="connsiteX4" fmla="*/ 2892 w 10001"/>
              <a:gd name="connsiteY4" fmla="*/ 8223 h 10000"/>
              <a:gd name="connsiteX5" fmla="*/ 1 w 10001"/>
              <a:gd name="connsiteY5" fmla="*/ 5000 h 10000"/>
              <a:gd name="connsiteX6" fmla="*/ 3067 w 10001"/>
              <a:gd name="connsiteY6" fmla="*/ 222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" h="10000">
                <a:moveTo>
                  <a:pt x="3067" y="2222"/>
                </a:moveTo>
                <a:lnTo>
                  <a:pt x="10001" y="0"/>
                </a:lnTo>
                <a:cubicBezTo>
                  <a:pt x="9080" y="0"/>
                  <a:pt x="8334" y="2239"/>
                  <a:pt x="8334" y="5000"/>
                </a:cubicBezTo>
                <a:cubicBezTo>
                  <a:pt x="8334" y="7761"/>
                  <a:pt x="9080" y="10000"/>
                  <a:pt x="10001" y="10000"/>
                </a:cubicBezTo>
                <a:cubicBezTo>
                  <a:pt x="7223" y="10000"/>
                  <a:pt x="5495" y="9112"/>
                  <a:pt x="2892" y="8223"/>
                </a:cubicBezTo>
                <a:cubicBezTo>
                  <a:pt x="1621" y="6890"/>
                  <a:pt x="-28" y="6000"/>
                  <a:pt x="1" y="5000"/>
                </a:cubicBezTo>
                <a:cubicBezTo>
                  <a:pt x="30" y="4000"/>
                  <a:pt x="1272" y="2889"/>
                  <a:pt x="3067" y="222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2915816" y="3789040"/>
          <a:ext cx="319087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Garamond" pitchFamily="18" charset="0"/>
                        </a:rPr>
                        <a:t>y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Garamond" pitchFamily="18" charset="0"/>
                        </a:rPr>
                        <a:t>(x + y)</a:t>
                      </a:r>
                      <a:r>
                        <a:rPr lang="el-GR" sz="2400" b="1" dirty="0">
                          <a:latin typeface="Arial"/>
                          <a:cs typeface="Arial"/>
                        </a:rPr>
                        <a:t>ʹ</a:t>
                      </a:r>
                      <a:endParaRPr lang="el-GR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endParaRPr lang="el-G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l-G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9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14380</TotalTime>
  <Words>3197</Words>
  <Application>Microsoft Macintosh PowerPoint</Application>
  <PresentationFormat>On-screen Show (4:3)</PresentationFormat>
  <Paragraphs>905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Calibri</vt:lpstr>
      <vt:lpstr>Comic Sans MS</vt:lpstr>
      <vt:lpstr>Garamond</vt:lpstr>
      <vt:lpstr>Georgia</vt:lpstr>
      <vt:lpstr>Helvetica</vt:lpstr>
      <vt:lpstr>Times New Roman</vt:lpstr>
      <vt:lpstr>Wingdings</vt:lpstr>
      <vt:lpstr>Office Theme</vt:lpstr>
      <vt:lpstr>Equation</vt:lpstr>
      <vt:lpstr>Visio</vt:lpstr>
      <vt:lpstr>Document</vt:lpstr>
      <vt:lpstr>Εισαγωγή στην Πληροφορική και τον Προγραμματισμό Η/Υ</vt:lpstr>
      <vt:lpstr>PowerPoint Presentation</vt:lpstr>
      <vt:lpstr>Άλγεβρα Boole &amp; Λογικά Κυκλώματα</vt:lpstr>
      <vt:lpstr>Τελεστές (Boolean operators)</vt:lpstr>
      <vt:lpstr>Παραδείγματα Πράξεων</vt:lpstr>
      <vt:lpstr>Υλοποίηση Πύλης ΝΟΤ</vt:lpstr>
      <vt:lpstr>Πύλη AND (.)</vt:lpstr>
      <vt:lpstr>Πύλη OR (+)</vt:lpstr>
      <vt:lpstr>Πύλη NOR</vt:lpstr>
      <vt:lpstr>πύλη NAND</vt:lpstr>
      <vt:lpstr>PowerPoint Presentation</vt:lpstr>
      <vt:lpstr>Κάντε τις λογικές πράξεις</vt:lpstr>
      <vt:lpstr>Υλοποίηση άλλων πυλών από NAND</vt:lpstr>
      <vt:lpstr>Υλοποίηση άλλων πυλών από NAND</vt:lpstr>
      <vt:lpstr>Υλοποίηση άλλων πυλών από NAND</vt:lpstr>
      <vt:lpstr>Μία πύλη --&gt; όλες οι πράξεις</vt:lpstr>
      <vt:lpstr>Λογικές συναρτήσεις</vt:lpstr>
      <vt:lpstr>Λογικές Μεταβλητές, Πύλες, Πράξεις, Συναρτήσεις</vt:lpstr>
      <vt:lpstr>Λογικές Συναρτήσεις σε λογικό διάγραμμα</vt:lpstr>
      <vt:lpstr>Πινακες Αληθείας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Συνδυαστικά Λογικά Κυκλώματα</vt:lpstr>
      <vt:lpstr>Ακολουθιακά Λογικά Κυκλώματα</vt:lpstr>
      <vt:lpstr>ΑΝΑΛΥΣΗ &amp; ΣΥΝΘΕΣΗ</vt:lpstr>
      <vt:lpstr>Παράδειγμα Ανάλυσης</vt:lpstr>
      <vt:lpstr>Άσκηση Ανάλυσης</vt:lpstr>
      <vt:lpstr>Παραδείγματα Σύνθεσης</vt:lpstr>
      <vt:lpstr>Άσκηση Σύνθεσης 1</vt:lpstr>
      <vt:lpstr>Άθροισμα γινομένων</vt:lpstr>
      <vt:lpstr>Βήματα Σύνθεσης</vt:lpstr>
      <vt:lpstr>Άσκηση Σύνθεσης 2 (Αθρ. Γιν)</vt:lpstr>
      <vt:lpstr>Άσκηση Σύνθεσης 2 (Αθρ. Γιν)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LGA</dc:creator>
  <cp:lastModifiedBy>Leonidas Alexopoulos</cp:lastModifiedBy>
  <cp:revision>532</cp:revision>
  <dcterms:created xsi:type="dcterms:W3CDTF">2011-09-11T06:24:43Z</dcterms:created>
  <dcterms:modified xsi:type="dcterms:W3CDTF">2021-05-10T10:29:28Z</dcterms:modified>
</cp:coreProperties>
</file>