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549" r:id="rId2"/>
    <p:sldId id="559" r:id="rId3"/>
    <p:sldId id="495" r:id="rId4"/>
    <p:sldId id="460" r:id="rId5"/>
    <p:sldId id="461" r:id="rId6"/>
    <p:sldId id="462" r:id="rId7"/>
    <p:sldId id="463" r:id="rId8"/>
    <p:sldId id="464" r:id="rId9"/>
    <p:sldId id="534" r:id="rId10"/>
    <p:sldId id="560" r:id="rId11"/>
    <p:sldId id="541" r:id="rId12"/>
    <p:sldId id="466" r:id="rId13"/>
    <p:sldId id="468" r:id="rId14"/>
    <p:sldId id="469" r:id="rId15"/>
    <p:sldId id="494" r:id="rId16"/>
    <p:sldId id="561" r:id="rId17"/>
    <p:sldId id="563" r:id="rId18"/>
    <p:sldId id="470" r:id="rId19"/>
    <p:sldId id="497" r:id="rId20"/>
    <p:sldId id="562" r:id="rId21"/>
    <p:sldId id="498" r:id="rId22"/>
    <p:sldId id="564" r:id="rId23"/>
    <p:sldId id="558" r:id="rId24"/>
    <p:sldId id="467" r:id="rId25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84" autoAdjust="0"/>
    <p:restoredTop sz="93100" autoAdjust="0"/>
  </p:normalViewPr>
  <p:slideViewPr>
    <p:cSldViewPr>
      <p:cViewPr varScale="1">
        <p:scale>
          <a:sx n="88" d="100"/>
          <a:sy n="88" d="100"/>
        </p:scale>
        <p:origin x="5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F78601-099E-45F8-BCD0-1AE9B23B4703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l-G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A854398-7202-40BD-9057-CD5BAC32BD8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565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dirty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647C4BD-AA80-4732-ADF5-B05F1171D9F2}" type="slidenum">
              <a:rPr lang="el-G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8092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61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256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11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743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530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0EB33-829A-4DEC-A724-CADEF8D381D0}" type="slidenum">
              <a:rPr lang="en-US" smtClean="0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8563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92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180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75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18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0EB33-829A-4DEC-A724-CADEF8D381D0}" type="slidenum">
              <a:rPr lang="en-US" smtClean="0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l-GR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6B177-60F4-44D8-831E-4D15B3123FE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A75A2-6513-4F74-B4C9-50D5DD501781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E28C2-EF1C-44C8-93A8-208767FD1DF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4CDEC-AF6D-425F-8A66-61BF2C36B08F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63D4B-BB2E-4191-8C9C-97827A7D90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4A888-302A-4E6D-A28D-5C1C4FB2796C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CB328-FF7D-40BE-A2CB-D1A437031F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5E411-C279-4B33-9A2E-77FE2DC4DD32}" type="datetime1">
              <a:rPr lang="en-US"/>
              <a:pPr>
                <a:defRPr/>
              </a:pPr>
              <a:t>3/30/20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Κ.Κυριακόπουλος       Εισαγωγή στους Η/Υ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83C16-DCB5-440C-8B3E-1762517F7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Κ.Κυριακόπουλος       Εισαγωγή στους Η/Υ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A310-94D9-46BE-953F-0A40E2FA0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187B-38D4-40FD-A9FD-C193690B24B0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74511-FC34-475C-8D6E-8059F11541E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D8ADA-D893-49C2-B64E-F542A6171E4E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D2CF-7F72-48D6-85CA-82267E4A3C0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86E20-6D31-42B1-9112-E06F87710F6E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AF140-CBDF-42B3-9F54-891D3C3C95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29AC0-9535-4E57-B4A8-ACF388215A80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53665-E939-444C-A47F-08853EA861F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EEE0-BFCA-4E41-A56D-BAC6A6FC5C65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052B8-BD6E-4543-8028-9733839041C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81385-49CB-44DD-BDB1-6F212B4F5779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3652F-4AFA-4B5F-923F-7FBEAE30611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601F4-7138-4F4A-B180-7EAD173EF2A2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2736-0260-46DE-B9A2-0AB08C554BD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B32C0-9D2B-4F78-A713-F9B11A90E30C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291D6-B77C-4D13-BA97-516B31D460B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048054-9D80-4CEA-AF9A-06F4D6EDF977}" type="datetimeFigureOut">
              <a:rPr lang="el-GR"/>
              <a:pPr>
                <a:defRPr/>
              </a:pPr>
              <a:t>30/3/20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AB3505-7293-4F38-AE07-8A00FC3405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leo@mail.ntua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1840" y="908050"/>
            <a:ext cx="5834063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l-GR" b="1" dirty="0"/>
              <a:t>Εισαγωγή στην Πληροφορική και τον Προγραμματισμό Η/Υ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8437" y="4855270"/>
            <a:ext cx="64008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1" dirty="0"/>
              <a:t>Λεωνίδας Αλεξόπουλος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1" dirty="0"/>
              <a:t>Αν. Καθηγητής ΕΜΠ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/>
              <a:t>E-mail: </a:t>
            </a:r>
            <a:r>
              <a:rPr lang="en-US" sz="2400" b="1" dirty="0">
                <a:hlinkClick r:id="rId3"/>
              </a:rPr>
              <a:t>leo@mail.ntua.gr</a:t>
            </a:r>
            <a:endParaRPr lang="el-GR" sz="2400" b="1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l-GR" sz="2400" b="1" dirty="0" err="1"/>
              <a:t>Τηλ</a:t>
            </a:r>
            <a:r>
              <a:rPr lang="el-GR" sz="2400" b="1" dirty="0"/>
              <a:t>: 210 772-1666</a:t>
            </a:r>
            <a:endParaRPr lang="en-US" sz="2400" b="1" dirty="0"/>
          </a:p>
          <a:p>
            <a:pPr eaLnBrk="1" fontAlgn="auto" hangingPunct="1">
              <a:spcAft>
                <a:spcPts val="0"/>
              </a:spcAft>
              <a:defRPr/>
            </a:pPr>
            <a:endParaRPr lang="el-GR" sz="2400" b="1" dirty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225" y="250130"/>
            <a:ext cx="2892425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3"/>
          <p:cNvSpPr txBox="1"/>
          <p:nvPr/>
        </p:nvSpPr>
        <p:spPr>
          <a:xfrm>
            <a:off x="285719" y="2754792"/>
            <a:ext cx="8569325" cy="138499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 fontAlgn="auto">
              <a:lnSpc>
                <a:spcPts val="35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3083" b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fontAlgn="auto">
              <a:lnSpc>
                <a:spcPts val="35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83" b="1" dirty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lang="el-GR" sz="3083" b="1" baseline="30000" dirty="0">
                <a:solidFill>
                  <a:srgbClr val="FF0000"/>
                </a:solidFill>
                <a:latin typeface="Arial"/>
                <a:cs typeface="Arial"/>
              </a:rPr>
              <a:t>ο</a:t>
            </a:r>
            <a:r>
              <a:rPr lang="el-GR" sz="3083" b="1" dirty="0">
                <a:solidFill>
                  <a:srgbClr val="FF0000"/>
                </a:solidFill>
                <a:latin typeface="Arial"/>
                <a:cs typeface="Arial"/>
              </a:rPr>
              <a:t> Μάθημα</a:t>
            </a:r>
            <a:endParaRPr lang="en-CA" sz="3083" b="1" dirty="0">
              <a:solidFill>
                <a:srgbClr val="FF0000"/>
              </a:solidFill>
              <a:latin typeface="Arial"/>
              <a:cs typeface="Arial"/>
            </a:endParaRPr>
          </a:p>
          <a:p>
            <a:pPr algn="ctr" fontAlgn="auto">
              <a:lnSpc>
                <a:spcPts val="3565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CA" sz="3083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2A5B6304-2CA7-47A5-BF82-3162BEA2A62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07AFB9-9D1E-EA40-92F4-0458A6240F9B}"/>
              </a:ext>
            </a:extLst>
          </p:cNvPr>
          <p:cNvSpPr/>
          <p:nvPr/>
        </p:nvSpPr>
        <p:spPr>
          <a:xfrm>
            <a:off x="501929" y="3870173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" dirty="0">
                <a:solidFill>
                  <a:srgbClr val="FF0000"/>
                </a:solidFill>
              </a:rPr>
              <a:t>Πολλαπλασιασμός στο Δυαδικό. Παράσταση Κλασματικών </a:t>
            </a:r>
          </a:p>
          <a:p>
            <a:pPr algn="ctr"/>
            <a:r>
              <a:rPr lang="el" dirty="0">
                <a:solidFill>
                  <a:srgbClr val="FF0000"/>
                </a:solidFill>
              </a:rPr>
              <a:t>Σταθερή &amp; Κινητή Υποδιαστολή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80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" name="Group 229">
            <a:extLst>
              <a:ext uri="{FF2B5EF4-FFF2-40B4-BE49-F238E27FC236}">
                <a16:creationId xmlns:a16="http://schemas.microsoft.com/office/drawing/2014/main" id="{606B71AD-8153-D44F-A8EE-26C39E973D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19068"/>
              </p:ext>
            </p:extLst>
          </p:nvPr>
        </p:nvGraphicFramePr>
        <p:xfrm>
          <a:off x="455911" y="2027004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0D14AE3-488A-DE43-A4EE-27887A3C1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293816"/>
              </p:ext>
            </p:extLst>
          </p:nvPr>
        </p:nvGraphicFramePr>
        <p:xfrm>
          <a:off x="455911" y="2567156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975038608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30384096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417830538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19549682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8064822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3137794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351205314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057"/>
                  </a:ext>
                </a:extLst>
              </a:tr>
            </a:tbl>
          </a:graphicData>
        </a:graphic>
      </p:graphicFrame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8DF38D2C-1B55-3C45-96BD-7F1E2DCDA7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371962"/>
              </p:ext>
            </p:extLst>
          </p:nvPr>
        </p:nvGraphicFramePr>
        <p:xfrm>
          <a:off x="464588" y="3114986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975038608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30384096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417830538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19549682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8064822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3137794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351205314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057"/>
                  </a:ext>
                </a:extLst>
              </a:tr>
            </a:tbl>
          </a:graphicData>
        </a:graphic>
      </p:graphicFrame>
      <p:graphicFrame>
        <p:nvGraphicFramePr>
          <p:cNvPr id="59" name="Table 58">
            <a:extLst>
              <a:ext uri="{FF2B5EF4-FFF2-40B4-BE49-F238E27FC236}">
                <a16:creationId xmlns:a16="http://schemas.microsoft.com/office/drawing/2014/main" id="{80447D87-393B-FB44-9FD2-762D7CEF6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387390"/>
              </p:ext>
            </p:extLst>
          </p:nvPr>
        </p:nvGraphicFramePr>
        <p:xfrm>
          <a:off x="455910" y="3681172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975038608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30384096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417830538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19549682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8064822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3137794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351205314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057"/>
                  </a:ext>
                </a:extLst>
              </a:tr>
            </a:tbl>
          </a:graphicData>
        </a:graphic>
      </p:graphicFrame>
      <p:graphicFrame>
        <p:nvGraphicFramePr>
          <p:cNvPr id="60" name="Table 59">
            <a:extLst>
              <a:ext uri="{FF2B5EF4-FFF2-40B4-BE49-F238E27FC236}">
                <a16:creationId xmlns:a16="http://schemas.microsoft.com/office/drawing/2014/main" id="{0AE50752-22E0-5547-A171-C37B922AF8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121085"/>
              </p:ext>
            </p:extLst>
          </p:nvPr>
        </p:nvGraphicFramePr>
        <p:xfrm>
          <a:off x="455909" y="4227979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975038608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303840964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4178305385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19549682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8064822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3137794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351205314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11057"/>
                  </a:ext>
                </a:extLst>
              </a:tr>
            </a:tbl>
          </a:graphicData>
        </a:graphic>
      </p:graphicFrame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CF183-0B5E-49A7-9947-77886165C6F7}" type="slidenum">
              <a:rPr lang="en-US" smtClean="0">
                <a:latin typeface="Calibri"/>
                <a:cs typeface="Calibri"/>
              </a:rPr>
              <a:pPr/>
              <a:t>10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" y="9026"/>
            <a:ext cx="8229600" cy="63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3600" dirty="0">
                <a:solidFill>
                  <a:schemeClr val="tx2"/>
                </a:solidFill>
                <a:latin typeface="Calibri"/>
                <a:cs typeface="Calibri"/>
              </a:rPr>
              <a:t>Αλγόριθμος πολλαπλασιασμού</a:t>
            </a:r>
            <a:r>
              <a:rPr lang="en-US" sz="3600" dirty="0">
                <a:solidFill>
                  <a:schemeClr val="tx2"/>
                </a:solidFill>
                <a:latin typeface="Calibri"/>
                <a:cs typeface="Calibri"/>
              </a:rPr>
              <a:t>: 5X6</a:t>
            </a:r>
            <a:r>
              <a:rPr lang="el-GR" sz="40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298" name="Line 80"/>
          <p:cNvSpPr>
            <a:spLocks noChangeShapeType="1"/>
          </p:cNvSpPr>
          <p:nvPr/>
        </p:nvSpPr>
        <p:spPr bwMode="auto">
          <a:xfrm>
            <a:off x="395288" y="643301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5" name="Text Box 380"/>
          <p:cNvSpPr txBox="1">
            <a:spLocks noChangeArrowheads="1"/>
          </p:cNvSpPr>
          <p:nvPr/>
        </p:nvSpPr>
        <p:spPr bwMode="auto">
          <a:xfrm>
            <a:off x="5317598" y="1166842"/>
            <a:ext cx="3878329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1600" b="1" dirty="0">
                <a:latin typeface="Calibri"/>
                <a:cs typeface="Calibri"/>
              </a:rPr>
              <a:t>Βήμα  1</a:t>
            </a:r>
            <a:r>
              <a:rPr lang="en-US" sz="1600" b="1" dirty="0">
                <a:latin typeface="Calibri"/>
                <a:cs typeface="Calibri"/>
              </a:rPr>
              <a:t>o</a:t>
            </a:r>
            <a:r>
              <a:rPr lang="el-GR" sz="1600" dirty="0">
                <a:latin typeface="Calibri"/>
                <a:cs typeface="Calibri"/>
              </a:rPr>
              <a:t>: Τοποθέτησε τους </a:t>
            </a:r>
            <a:r>
              <a:rPr lang="en-US" sz="1600" b="1" dirty="0">
                <a:latin typeface="Calibri"/>
                <a:cs typeface="Calibri"/>
              </a:rPr>
              <a:t>A</a:t>
            </a:r>
            <a:r>
              <a:rPr lang="el-GR" sz="1600" dirty="0">
                <a:latin typeface="Calibri"/>
                <a:cs typeface="Calibri"/>
              </a:rPr>
              <a:t>, </a:t>
            </a:r>
            <a:r>
              <a:rPr lang="en-US" sz="1600" b="1" dirty="0">
                <a:latin typeface="Calibri"/>
                <a:cs typeface="Calibri"/>
              </a:rPr>
              <a:t>D </a:t>
            </a:r>
            <a:r>
              <a:rPr lang="el-GR" sz="1600" dirty="0">
                <a:latin typeface="Calibri"/>
                <a:cs typeface="Calibri"/>
              </a:rPr>
              <a:t>στα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l-GR" sz="1600" dirty="0">
                <a:latin typeface="Calibri"/>
                <a:cs typeface="Calibri"/>
              </a:rPr>
              <a:t>αντίστοιχα κελιά και βάλε μηδενικά στα </a:t>
            </a:r>
            <a:r>
              <a:rPr lang="en-US" sz="1600" b="1" dirty="0">
                <a:latin typeface="Calibri"/>
                <a:cs typeface="Calibri"/>
              </a:rPr>
              <a:t>B</a:t>
            </a:r>
            <a:r>
              <a:rPr lang="el-GR" sz="1600" dirty="0">
                <a:latin typeface="Calibri"/>
                <a:cs typeface="Calibri"/>
              </a:rPr>
              <a:t>, </a:t>
            </a:r>
            <a:r>
              <a:rPr lang="en-US" sz="1600" b="1" dirty="0">
                <a:latin typeface="Calibri"/>
                <a:cs typeface="Calibri"/>
              </a:rPr>
              <a:t>C</a:t>
            </a:r>
            <a:r>
              <a:rPr lang="el-GR" sz="1600" dirty="0">
                <a:latin typeface="Calibri"/>
                <a:cs typeface="Calibri"/>
              </a:rPr>
              <a:t>.</a:t>
            </a:r>
            <a:endParaRPr lang="en-US" sz="1600" dirty="0">
              <a:latin typeface="Calibri"/>
              <a:cs typeface="Calibri"/>
            </a:endParaRPr>
          </a:p>
          <a:p>
            <a:endParaRPr lang="el-GR" sz="1600" b="1" dirty="0">
              <a:latin typeface="Calibri"/>
              <a:cs typeface="Calibri"/>
            </a:endParaRPr>
          </a:p>
          <a:p>
            <a:r>
              <a:rPr lang="el-GR" sz="1600" b="1" dirty="0">
                <a:latin typeface="Calibri"/>
                <a:cs typeface="Calibri"/>
              </a:rPr>
              <a:t>Βήμα  2ο</a:t>
            </a:r>
            <a:r>
              <a:rPr lang="el-GR" sz="1600" dirty="0">
                <a:latin typeface="Calibri"/>
                <a:cs typeface="Calibri"/>
              </a:rPr>
              <a:t>: Κάνε τα παρακάτω “</a:t>
            </a:r>
            <a:r>
              <a:rPr lang="en-US" sz="1600" b="1" i="1" dirty="0">
                <a:solidFill>
                  <a:srgbClr val="FF0000"/>
                </a:solidFill>
                <a:latin typeface="Calibri"/>
                <a:cs typeface="Calibri"/>
              </a:rPr>
              <a:t>n=3</a:t>
            </a:r>
            <a:r>
              <a:rPr lang="el-GR" sz="1600" dirty="0">
                <a:latin typeface="Calibri"/>
                <a:cs typeface="Calibri"/>
              </a:rPr>
              <a:t>” φορές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latin typeface="Calibri"/>
                <a:cs typeface="Calibri"/>
              </a:rPr>
              <a:t>Αν το </a:t>
            </a:r>
            <a:r>
              <a:rPr lang="en-US" sz="1600" dirty="0">
                <a:latin typeface="Calibri"/>
                <a:cs typeface="Calibri"/>
              </a:rPr>
              <a:t>LSD</a:t>
            </a:r>
            <a:r>
              <a:rPr lang="el-GR" sz="1600" dirty="0">
                <a:latin typeface="Calibri"/>
                <a:cs typeface="Calibri"/>
              </a:rPr>
              <a:t> του </a:t>
            </a:r>
            <a:r>
              <a:rPr lang="en-US" sz="1600" b="1" dirty="0">
                <a:latin typeface="Calibri"/>
                <a:cs typeface="Calibri"/>
              </a:rPr>
              <a:t>D</a:t>
            </a:r>
            <a:r>
              <a:rPr lang="el-GR" sz="1600" dirty="0">
                <a:latin typeface="Calibri"/>
                <a:cs typeface="Calibri"/>
              </a:rPr>
              <a:t> είναι 1, τότε πρόσθεσε τα </a:t>
            </a:r>
            <a:r>
              <a:rPr lang="el-GR" sz="1600" b="1" dirty="0">
                <a:latin typeface="Calibri"/>
                <a:cs typeface="Calibri"/>
              </a:rPr>
              <a:t>Α</a:t>
            </a:r>
            <a:r>
              <a:rPr lang="el-GR" sz="1600" dirty="0">
                <a:latin typeface="Calibri"/>
                <a:cs typeface="Calibri"/>
              </a:rPr>
              <a:t>, </a:t>
            </a:r>
            <a:r>
              <a:rPr lang="en-US" sz="1600" b="1" dirty="0">
                <a:latin typeface="Calibri"/>
                <a:cs typeface="Calibri"/>
              </a:rPr>
              <a:t>C</a:t>
            </a:r>
            <a:r>
              <a:rPr lang="el-GR" sz="1600" dirty="0">
                <a:latin typeface="Calibri"/>
                <a:cs typeface="Calibri"/>
              </a:rPr>
              <a:t>. Βάλε το αποτέλεσμα στο </a:t>
            </a:r>
            <a:r>
              <a:rPr lang="en-US" sz="1600" b="1" dirty="0">
                <a:latin typeface="Calibri"/>
                <a:cs typeface="Calibri"/>
              </a:rPr>
              <a:t>C</a:t>
            </a:r>
            <a:r>
              <a:rPr lang="el-GR" sz="1600" dirty="0">
                <a:latin typeface="Calibri"/>
                <a:cs typeface="Calibri"/>
              </a:rPr>
              <a:t> και το κρατούμενο</a:t>
            </a:r>
            <a:r>
              <a:rPr lang="en-US" sz="1600" dirty="0">
                <a:latin typeface="Calibri"/>
                <a:cs typeface="Calibri"/>
              </a:rPr>
              <a:t>:</a:t>
            </a:r>
            <a:r>
              <a:rPr lang="el-GR" sz="1600" dirty="0">
                <a:latin typeface="Calibri"/>
                <a:cs typeface="Calibri"/>
              </a:rPr>
              <a:t> </a:t>
            </a:r>
            <a:endParaRPr lang="en-US" sz="1600" dirty="0">
              <a:latin typeface="Calibri"/>
              <a:cs typeface="Calibri"/>
            </a:endParaRPr>
          </a:p>
          <a:p>
            <a:r>
              <a:rPr lang="en-US" sz="1600" dirty="0">
                <a:latin typeface="Calibri"/>
                <a:cs typeface="Calibri"/>
              </a:rPr>
              <a:t>      (</a:t>
            </a:r>
            <a:r>
              <a:rPr lang="el-GR" sz="1600" dirty="0">
                <a:latin typeface="Calibri"/>
                <a:cs typeface="Calibri"/>
              </a:rPr>
              <a:t>αν υπάρχει) στο </a:t>
            </a:r>
            <a:r>
              <a:rPr lang="en-US" sz="1600" b="1" dirty="0">
                <a:latin typeface="Calibri"/>
                <a:cs typeface="Calibri"/>
              </a:rPr>
              <a:t>B</a:t>
            </a:r>
          </a:p>
          <a:p>
            <a:r>
              <a:rPr lang="en-US" sz="1600" b="1" dirty="0">
                <a:latin typeface="Calibri"/>
                <a:cs typeface="Calibri"/>
              </a:rPr>
              <a:t>      </a:t>
            </a:r>
            <a:r>
              <a:rPr lang="en-US" sz="1600" dirty="0">
                <a:latin typeface="Calibri"/>
                <a:cs typeface="Calibri"/>
              </a:rPr>
              <a:t>(</a:t>
            </a:r>
            <a:r>
              <a:rPr lang="el-GR" sz="1600" dirty="0">
                <a:latin typeface="Calibri"/>
                <a:cs typeface="Calibri"/>
              </a:rPr>
              <a:t>αν δεν υπάρχει) τότε στο </a:t>
            </a:r>
            <a:r>
              <a:rPr lang="en-US" sz="1600" b="1" dirty="0">
                <a:latin typeface="Calibri"/>
                <a:cs typeface="Calibri"/>
              </a:rPr>
              <a:t>B </a:t>
            </a:r>
            <a:r>
              <a:rPr lang="el-GR" sz="1600" dirty="0">
                <a:latin typeface="Calibri"/>
                <a:cs typeface="Calibri"/>
              </a:rPr>
              <a:t>μπαίνει</a:t>
            </a:r>
            <a:endParaRPr lang="en-US" sz="16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1600" dirty="0">
                <a:latin typeface="Calibri"/>
                <a:cs typeface="Calibri"/>
              </a:rPr>
              <a:t>Μετάθεσε όλα τα ψηφία του</a:t>
            </a:r>
            <a:r>
              <a:rPr lang="en-US" sz="1600" dirty="0">
                <a:latin typeface="Calibri"/>
                <a:cs typeface="Calibri"/>
              </a:rPr>
              <a:t> </a:t>
            </a:r>
            <a:r>
              <a:rPr lang="el-GR" sz="1600" dirty="0">
                <a:latin typeface="Calibri"/>
                <a:cs typeface="Calibri"/>
              </a:rPr>
              <a:t>ενοποιημένου χώρου </a:t>
            </a:r>
            <a:r>
              <a:rPr lang="en-US" sz="1600" b="1" dirty="0">
                <a:latin typeface="Calibri"/>
                <a:cs typeface="Calibri"/>
              </a:rPr>
              <a:t>BCD</a:t>
            </a:r>
            <a:r>
              <a:rPr lang="el-GR" sz="1600" dirty="0">
                <a:latin typeface="Calibri"/>
                <a:cs typeface="Calibri"/>
              </a:rPr>
              <a:t> μια θέση δεξιά (ολίσθηση)</a:t>
            </a:r>
            <a:endParaRPr lang="en-US" sz="16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"/>
              <a:cs typeface="Calibri"/>
            </a:endParaRPr>
          </a:p>
          <a:p>
            <a:r>
              <a:rPr lang="el-GR" sz="1600" b="1" dirty="0">
                <a:latin typeface="Calibri"/>
                <a:cs typeface="Calibri"/>
              </a:rPr>
              <a:t>Βήμα  3ο</a:t>
            </a:r>
            <a:r>
              <a:rPr lang="el-GR" sz="1600" dirty="0">
                <a:latin typeface="Calibri"/>
                <a:cs typeface="Calibri"/>
              </a:rPr>
              <a:t>: Μόλις τελειώσουν οι “</a:t>
            </a:r>
            <a:r>
              <a:rPr lang="en-US" sz="1600" b="1" i="1" dirty="0">
                <a:solidFill>
                  <a:srgbClr val="FF0000"/>
                </a:solidFill>
                <a:latin typeface="Calibri"/>
                <a:cs typeface="Calibri"/>
              </a:rPr>
              <a:t>n=3</a:t>
            </a:r>
            <a:r>
              <a:rPr lang="el-GR" sz="1600" dirty="0">
                <a:latin typeface="Calibri"/>
                <a:cs typeface="Calibri"/>
              </a:rPr>
              <a:t>” φορές, το αποτέλεσμα είναι στο </a:t>
            </a:r>
            <a:r>
              <a:rPr lang="en-US" sz="1600" b="1" dirty="0">
                <a:latin typeface="Calibri"/>
                <a:cs typeface="Calibri"/>
              </a:rPr>
              <a:t>CD</a:t>
            </a:r>
            <a:r>
              <a:rPr lang="el-GR" sz="1600" dirty="0">
                <a:latin typeface="Calibri"/>
                <a:cs typeface="Calibri"/>
              </a:rPr>
              <a:t>.</a:t>
            </a:r>
          </a:p>
        </p:txBody>
      </p:sp>
      <p:graphicFrame>
        <p:nvGraphicFramePr>
          <p:cNvPr id="16" name="Group 2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5559427"/>
              </p:ext>
            </p:extLst>
          </p:nvPr>
        </p:nvGraphicFramePr>
        <p:xfrm>
          <a:off x="479602" y="677085"/>
          <a:ext cx="3141662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04A076CA-0265-2748-BB65-1E5E44B46433}"/>
              </a:ext>
            </a:extLst>
          </p:cNvPr>
          <p:cNvSpPr/>
          <p:nvPr/>
        </p:nvSpPr>
        <p:spPr>
          <a:xfrm>
            <a:off x="905174" y="1423809"/>
            <a:ext cx="2824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en-US" sz="1200" dirty="0">
                <a:highlight>
                  <a:srgbClr val="FFFF00"/>
                </a:highlight>
                <a:latin typeface="Garamond" pitchFamily="18" charset="0"/>
              </a:rPr>
              <a:t>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26942F-3D34-3847-92FE-978AA35D4A87}"/>
              </a:ext>
            </a:extLst>
          </p:cNvPr>
          <p:cNvSpPr/>
          <p:nvPr/>
        </p:nvSpPr>
        <p:spPr>
          <a:xfrm>
            <a:off x="2195736" y="1412776"/>
            <a:ext cx="3032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en-US" sz="1200" dirty="0">
                <a:highlight>
                  <a:srgbClr val="FFFF00"/>
                </a:highlight>
                <a:latin typeface="Garamond" pitchFamily="18" charset="0"/>
              </a:rPr>
              <a:t>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CB938C9-4DBE-0445-8D5B-28CE27DED21E}"/>
              </a:ext>
            </a:extLst>
          </p:cNvPr>
          <p:cNvSpPr/>
          <p:nvPr/>
        </p:nvSpPr>
        <p:spPr>
          <a:xfrm>
            <a:off x="395536" y="1412776"/>
            <a:ext cx="2792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en-US" sz="1200" dirty="0">
                <a:highlight>
                  <a:srgbClr val="FFFF00"/>
                </a:highlight>
                <a:latin typeface="Garamond" pitchFamily="18" charset="0"/>
              </a:rPr>
              <a:t>B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7EA1E4F-BA73-2344-85A9-4AE0E595FC27}"/>
              </a:ext>
            </a:extLst>
          </p:cNvPr>
          <p:cNvSpPr/>
          <p:nvPr/>
        </p:nvSpPr>
        <p:spPr>
          <a:xfrm>
            <a:off x="817965" y="980728"/>
            <a:ext cx="2888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en-US" sz="1200" dirty="0">
                <a:highlight>
                  <a:srgbClr val="FFFF00"/>
                </a:highlight>
                <a:latin typeface="Garamond" pitchFamily="18" charset="0"/>
              </a:rPr>
              <a:t>A</a:t>
            </a:r>
          </a:p>
        </p:txBody>
      </p:sp>
      <p:graphicFrame>
        <p:nvGraphicFramePr>
          <p:cNvPr id="23" name="Group 229">
            <a:extLst>
              <a:ext uri="{FF2B5EF4-FFF2-40B4-BE49-F238E27FC236}">
                <a16:creationId xmlns:a16="http://schemas.microsoft.com/office/drawing/2014/main" id="{B1A9AFCE-A618-BC4A-BD83-235ECBB7D2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986517"/>
              </p:ext>
            </p:extLst>
          </p:nvPr>
        </p:nvGraphicFramePr>
        <p:xfrm>
          <a:off x="457200" y="2027201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EDB963C-D742-D942-9327-0E1087598758}"/>
              </a:ext>
            </a:extLst>
          </p:cNvPr>
          <p:cNvSpPr/>
          <p:nvPr/>
        </p:nvSpPr>
        <p:spPr>
          <a:xfrm>
            <a:off x="3769213" y="2085202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End n=1</a:t>
            </a:r>
            <a:endParaRPr lang="en-GR" dirty="0"/>
          </a:p>
        </p:txBody>
      </p:sp>
      <p:graphicFrame>
        <p:nvGraphicFramePr>
          <p:cNvPr id="24" name="Group 229">
            <a:extLst>
              <a:ext uri="{FF2B5EF4-FFF2-40B4-BE49-F238E27FC236}">
                <a16:creationId xmlns:a16="http://schemas.microsoft.com/office/drawing/2014/main" id="{DA78C841-CD75-A34E-BA03-2DA2C29E40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0316322"/>
              </p:ext>
            </p:extLst>
          </p:nvPr>
        </p:nvGraphicFramePr>
        <p:xfrm>
          <a:off x="458751" y="2569619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Rectangle 24">
            <a:extLst>
              <a:ext uri="{FF2B5EF4-FFF2-40B4-BE49-F238E27FC236}">
                <a16:creationId xmlns:a16="http://schemas.microsoft.com/office/drawing/2014/main" id="{9A2040C6-52AD-764D-8868-C381ADBB75C9}"/>
              </a:ext>
            </a:extLst>
          </p:cNvPr>
          <p:cNvSpPr/>
          <p:nvPr/>
        </p:nvSpPr>
        <p:spPr>
          <a:xfrm>
            <a:off x="3769213" y="3182778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End n=2</a:t>
            </a:r>
            <a:endParaRPr lang="en-GR" dirty="0"/>
          </a:p>
        </p:txBody>
      </p:sp>
      <p:graphicFrame>
        <p:nvGraphicFramePr>
          <p:cNvPr id="26" name="Group 229">
            <a:extLst>
              <a:ext uri="{FF2B5EF4-FFF2-40B4-BE49-F238E27FC236}">
                <a16:creationId xmlns:a16="http://schemas.microsoft.com/office/drawing/2014/main" id="{C8689132-69E2-284B-A2C8-13707EFFF0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3024461"/>
              </p:ext>
            </p:extLst>
          </p:nvPr>
        </p:nvGraphicFramePr>
        <p:xfrm>
          <a:off x="456465" y="3118017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E35BBED6-CA7D-D244-BFF6-AF607E300D2B}"/>
              </a:ext>
            </a:extLst>
          </p:cNvPr>
          <p:cNvSpPr/>
          <p:nvPr/>
        </p:nvSpPr>
        <p:spPr>
          <a:xfrm>
            <a:off x="3170704" y="1135777"/>
            <a:ext cx="46519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20000"/>
              </a:spcBef>
            </a:pPr>
            <a:r>
              <a:rPr lang="en-US" sz="1200" dirty="0">
                <a:highlight>
                  <a:srgbClr val="FFFF00"/>
                </a:highlight>
                <a:latin typeface="Garamond" pitchFamily="18" charset="0"/>
              </a:rPr>
              <a:t>LSD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8375D5B-25B4-7948-A2C0-4A49A2D1EC45}"/>
              </a:ext>
            </a:extLst>
          </p:cNvPr>
          <p:cNvGrpSpPr/>
          <p:nvPr/>
        </p:nvGrpSpPr>
        <p:grpSpPr>
          <a:xfrm>
            <a:off x="817965" y="1748462"/>
            <a:ext cx="2890769" cy="336740"/>
            <a:chOff x="817965" y="1748462"/>
            <a:chExt cx="2890769" cy="336740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1FB2AA6C-B929-5F49-AA5C-004421FA1557}"/>
                </a:ext>
              </a:extLst>
            </p:cNvPr>
            <p:cNvCxnSpPr/>
            <p:nvPr/>
          </p:nvCxnSpPr>
          <p:spPr>
            <a:xfrm>
              <a:off x="817965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2AE8D074-EBAC-1142-88B1-19DB8DE27C62}"/>
                </a:ext>
              </a:extLst>
            </p:cNvPr>
            <p:cNvCxnSpPr/>
            <p:nvPr/>
          </p:nvCxnSpPr>
          <p:spPr>
            <a:xfrm>
              <a:off x="1258802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AB3311A1-6175-7941-9EEB-D2B43D38FF96}"/>
                </a:ext>
              </a:extLst>
            </p:cNvPr>
            <p:cNvCxnSpPr/>
            <p:nvPr/>
          </p:nvCxnSpPr>
          <p:spPr>
            <a:xfrm>
              <a:off x="1754069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6BBD01C-5900-E34D-B3B0-92DF6789526B}"/>
                </a:ext>
              </a:extLst>
            </p:cNvPr>
            <p:cNvCxnSpPr/>
            <p:nvPr/>
          </p:nvCxnSpPr>
          <p:spPr>
            <a:xfrm>
              <a:off x="2194906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642A73ED-18AF-0A49-9C54-48CE0177401C}"/>
                </a:ext>
              </a:extLst>
            </p:cNvPr>
            <p:cNvCxnSpPr/>
            <p:nvPr/>
          </p:nvCxnSpPr>
          <p:spPr>
            <a:xfrm>
              <a:off x="2555776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2C8F562-57B8-DF44-BDD1-7AD09A38EEF6}"/>
                </a:ext>
              </a:extLst>
            </p:cNvPr>
            <p:cNvCxnSpPr/>
            <p:nvPr/>
          </p:nvCxnSpPr>
          <p:spPr>
            <a:xfrm>
              <a:off x="2996613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2F9269DF-2EE4-DA45-9991-2DD3446B892D}"/>
                </a:ext>
              </a:extLst>
            </p:cNvPr>
            <p:cNvCxnSpPr/>
            <p:nvPr/>
          </p:nvCxnSpPr>
          <p:spPr>
            <a:xfrm>
              <a:off x="3419872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38D1711-F0C8-D340-8ACE-699088A17C95}"/>
              </a:ext>
            </a:extLst>
          </p:cNvPr>
          <p:cNvGrpSpPr/>
          <p:nvPr/>
        </p:nvGrpSpPr>
        <p:grpSpPr>
          <a:xfrm>
            <a:off x="817135" y="2852936"/>
            <a:ext cx="2890769" cy="336740"/>
            <a:chOff x="817965" y="1748462"/>
            <a:chExt cx="2890769" cy="336740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25EC6454-2EED-6A42-BD36-E7F28B7AE806}"/>
                </a:ext>
              </a:extLst>
            </p:cNvPr>
            <p:cNvCxnSpPr/>
            <p:nvPr/>
          </p:nvCxnSpPr>
          <p:spPr>
            <a:xfrm>
              <a:off x="817965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77AFB56-FBA4-644E-B78A-223C659157B0}"/>
                </a:ext>
              </a:extLst>
            </p:cNvPr>
            <p:cNvCxnSpPr/>
            <p:nvPr/>
          </p:nvCxnSpPr>
          <p:spPr>
            <a:xfrm>
              <a:off x="1258802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82D6229A-64C5-664C-9F8C-6224CD2A3774}"/>
                </a:ext>
              </a:extLst>
            </p:cNvPr>
            <p:cNvCxnSpPr/>
            <p:nvPr/>
          </p:nvCxnSpPr>
          <p:spPr>
            <a:xfrm>
              <a:off x="1754069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19430C3-600E-EF4D-AE30-D3384076FD1D}"/>
                </a:ext>
              </a:extLst>
            </p:cNvPr>
            <p:cNvCxnSpPr/>
            <p:nvPr/>
          </p:nvCxnSpPr>
          <p:spPr>
            <a:xfrm>
              <a:off x="2194906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9615AA97-52AB-B546-9257-08D638EE09F8}"/>
                </a:ext>
              </a:extLst>
            </p:cNvPr>
            <p:cNvCxnSpPr/>
            <p:nvPr/>
          </p:nvCxnSpPr>
          <p:spPr>
            <a:xfrm>
              <a:off x="2555776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294AED1C-4C1C-0041-8370-C60B45AC9600}"/>
                </a:ext>
              </a:extLst>
            </p:cNvPr>
            <p:cNvCxnSpPr/>
            <p:nvPr/>
          </p:nvCxnSpPr>
          <p:spPr>
            <a:xfrm>
              <a:off x="2996613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8D5A2DF-1CF4-4B49-BEFE-63A74A992290}"/>
                </a:ext>
              </a:extLst>
            </p:cNvPr>
            <p:cNvCxnSpPr/>
            <p:nvPr/>
          </p:nvCxnSpPr>
          <p:spPr>
            <a:xfrm>
              <a:off x="3419872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2" name="Group 229">
            <a:extLst>
              <a:ext uri="{FF2B5EF4-FFF2-40B4-BE49-F238E27FC236}">
                <a16:creationId xmlns:a16="http://schemas.microsoft.com/office/drawing/2014/main" id="{840F89BD-0909-C240-B827-9FE7B4CC75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960226"/>
              </p:ext>
            </p:extLst>
          </p:nvPr>
        </p:nvGraphicFramePr>
        <p:xfrm>
          <a:off x="458751" y="3678880"/>
          <a:ext cx="3141663" cy="39624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Rectangle 42">
            <a:extLst>
              <a:ext uri="{FF2B5EF4-FFF2-40B4-BE49-F238E27FC236}">
                <a16:creationId xmlns:a16="http://schemas.microsoft.com/office/drawing/2014/main" id="{27073CA1-86A5-F141-A823-EB0A8216DCC1}"/>
              </a:ext>
            </a:extLst>
          </p:cNvPr>
          <p:cNvSpPr/>
          <p:nvPr/>
        </p:nvSpPr>
        <p:spPr>
          <a:xfrm>
            <a:off x="3769213" y="4292039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End n=3</a:t>
            </a:r>
            <a:endParaRPr lang="en-GR" dirty="0"/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D14208-E30E-4B44-9328-95221169BE06}"/>
              </a:ext>
            </a:extLst>
          </p:cNvPr>
          <p:cNvGrpSpPr/>
          <p:nvPr/>
        </p:nvGrpSpPr>
        <p:grpSpPr>
          <a:xfrm>
            <a:off x="817135" y="3962197"/>
            <a:ext cx="2890769" cy="336740"/>
            <a:chOff x="817965" y="1748462"/>
            <a:chExt cx="2890769" cy="336740"/>
          </a:xfrm>
        </p:grpSpPr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720C99F-39D1-974A-A654-9A61C30744CA}"/>
                </a:ext>
              </a:extLst>
            </p:cNvPr>
            <p:cNvCxnSpPr/>
            <p:nvPr/>
          </p:nvCxnSpPr>
          <p:spPr>
            <a:xfrm>
              <a:off x="817965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0D5C9B27-E99B-734F-8179-45C397BA684D}"/>
                </a:ext>
              </a:extLst>
            </p:cNvPr>
            <p:cNvCxnSpPr/>
            <p:nvPr/>
          </p:nvCxnSpPr>
          <p:spPr>
            <a:xfrm>
              <a:off x="1258802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D49E2FF0-1806-B547-8EED-460EC65C9140}"/>
                </a:ext>
              </a:extLst>
            </p:cNvPr>
            <p:cNvCxnSpPr/>
            <p:nvPr/>
          </p:nvCxnSpPr>
          <p:spPr>
            <a:xfrm>
              <a:off x="1754069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2585D77F-9F0E-0347-82B2-7E5B5A227613}"/>
                </a:ext>
              </a:extLst>
            </p:cNvPr>
            <p:cNvCxnSpPr/>
            <p:nvPr/>
          </p:nvCxnSpPr>
          <p:spPr>
            <a:xfrm>
              <a:off x="2194906" y="1772816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10F5C15E-6A7E-6F45-9A08-93958FF78F02}"/>
                </a:ext>
              </a:extLst>
            </p:cNvPr>
            <p:cNvCxnSpPr/>
            <p:nvPr/>
          </p:nvCxnSpPr>
          <p:spPr>
            <a:xfrm>
              <a:off x="2555776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0E3491DA-8425-F441-900F-FC684A6BEE35}"/>
                </a:ext>
              </a:extLst>
            </p:cNvPr>
            <p:cNvCxnSpPr/>
            <p:nvPr/>
          </p:nvCxnSpPr>
          <p:spPr>
            <a:xfrm>
              <a:off x="2996613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D4A0D802-B7B5-D547-99A2-4B271CCC34C4}"/>
                </a:ext>
              </a:extLst>
            </p:cNvPr>
            <p:cNvCxnSpPr/>
            <p:nvPr/>
          </p:nvCxnSpPr>
          <p:spPr>
            <a:xfrm>
              <a:off x="3419872" y="1748462"/>
              <a:ext cx="288862" cy="3123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524A10B-AD5E-414B-8DC0-0D7135B68A95}"/>
              </a:ext>
            </a:extLst>
          </p:cNvPr>
          <p:cNvGrpSpPr/>
          <p:nvPr/>
        </p:nvGrpSpPr>
        <p:grpSpPr>
          <a:xfrm>
            <a:off x="455909" y="4221789"/>
            <a:ext cx="3425824" cy="402430"/>
            <a:chOff x="456465" y="4221088"/>
            <a:chExt cx="3425824" cy="402430"/>
          </a:xfrm>
        </p:grpSpPr>
        <p:graphicFrame>
          <p:nvGraphicFramePr>
            <p:cNvPr id="44" name="Group 229">
              <a:extLst>
                <a:ext uri="{FF2B5EF4-FFF2-40B4-BE49-F238E27FC236}">
                  <a16:creationId xmlns:a16="http://schemas.microsoft.com/office/drawing/2014/main" id="{0B53016A-AD74-2B47-BFCE-171428768491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75830720"/>
                </p:ext>
              </p:extLst>
            </p:nvPr>
          </p:nvGraphicFramePr>
          <p:xfrm>
            <a:off x="456465" y="4227278"/>
            <a:ext cx="3141663" cy="396240"/>
          </p:xfrm>
          <a:graphic>
            <a:graphicData uri="http://schemas.openxmlformats.org/drawingml/2006/table">
              <a:tbl>
                <a:tblPr/>
                <a:tblGrid>
                  <a:gridCol w="449263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4767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  <a:gridCol w="449263">
                    <a:extLst>
                      <a:ext uri="{9D8B030D-6E8A-4147-A177-3AD203B41FA5}">
                        <a16:colId xmlns:a16="http://schemas.microsoft.com/office/drawing/2014/main" val="20003"/>
                      </a:ext>
                    </a:extLst>
                  </a:gridCol>
                  <a:gridCol w="447675">
                    <a:extLst>
                      <a:ext uri="{9D8B030D-6E8A-4147-A177-3AD203B41FA5}">
                        <a16:colId xmlns:a16="http://schemas.microsoft.com/office/drawing/2014/main" val="20004"/>
                      </a:ext>
                    </a:extLst>
                  </a:gridCol>
                  <a:gridCol w="449262">
                    <a:extLst>
                      <a:ext uri="{9D8B030D-6E8A-4147-A177-3AD203B41FA5}">
                        <a16:colId xmlns:a16="http://schemas.microsoft.com/office/drawing/2014/main" val="20005"/>
                      </a:ext>
                    </a:extLst>
                  </a:gridCol>
                  <a:gridCol w="449263">
                    <a:extLst>
                      <a:ext uri="{9D8B030D-6E8A-4147-A177-3AD203B41FA5}">
                        <a16:colId xmlns:a16="http://schemas.microsoft.com/office/drawing/2014/main" val="20006"/>
                      </a:ext>
                    </a:extLst>
                  </a:gridCol>
                  <a:gridCol w="449262">
                    <a:extLst>
                      <a:ext uri="{9D8B030D-6E8A-4147-A177-3AD203B41FA5}">
                        <a16:colId xmlns:a16="http://schemas.microsoft.com/office/drawing/2014/main" val="20008"/>
                      </a:ext>
                    </a:extLst>
                  </a:gridCol>
                </a:tblGrid>
                <a:tr h="332186"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l-GR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aramond" pitchFamily="18" charset="0"/>
                          </a:rPr>
                          <a:t>0</a:t>
                        </a: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endParaRPr>
                      </a:p>
                    </a:txBody>
                    <a:tcPr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l-GR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aramond" pitchFamily="18" charset="0"/>
                          </a:rPr>
                          <a:t>0</a:t>
                        </a: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endParaRPr>
                      </a:p>
                    </a:txBody>
                    <a:tcPr horzOverflow="overflow">
                      <a:lnL w="381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aramond" pitchFamily="18" charset="0"/>
                          </a:rPr>
                          <a:t>1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aramond" pitchFamily="18" charset="0"/>
                          </a:rPr>
                          <a:t>1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381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l-GR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aramond" pitchFamily="18" charset="0"/>
                          </a:rPr>
                          <a:t>1</a:t>
                        </a:r>
                        <a:endPara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endParaRPr>
                      </a:p>
                    </a:txBody>
                    <a:tcPr horzOverflow="overflow">
                      <a:lnL w="381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aramond" pitchFamily="18" charset="0"/>
                          </a:rPr>
                          <a:t>1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en-US" sz="20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Garamond" pitchFamily="18" charset="0"/>
                          </a:rPr>
                          <a:t>0</a:t>
                        </a:r>
                      </a:p>
                    </a:txBody>
                    <a:tcPr horzOverflow="overflow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>
                        <a:noFill/>
                      </a:lnTlToBr>
                      <a:lnBlToTr>
                        <a:noFill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val="10002"/>
                    </a:ext>
                  </a:extLst>
                </a:tr>
              </a:tbl>
            </a:graphicData>
          </a:graphic>
        </p:graphicFrame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3F0DA39-DCA8-2345-9273-86BEA17264F9}"/>
                </a:ext>
              </a:extLst>
            </p:cNvPr>
            <p:cNvSpPr/>
            <p:nvPr/>
          </p:nvSpPr>
          <p:spPr>
            <a:xfrm>
              <a:off x="3606251" y="4221088"/>
              <a:ext cx="27603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Garamond" pitchFamily="18" charset="0"/>
                </a:rPr>
                <a:t>1</a:t>
              </a:r>
              <a:endParaRPr lang="en-GR" dirty="0"/>
            </a:p>
          </p:txBody>
        </p:sp>
      </p:grpSp>
      <p:graphicFrame>
        <p:nvGraphicFramePr>
          <p:cNvPr id="54" name="Group 229">
            <a:extLst>
              <a:ext uri="{FF2B5EF4-FFF2-40B4-BE49-F238E27FC236}">
                <a16:creationId xmlns:a16="http://schemas.microsoft.com/office/drawing/2014/main" id="{D0ABB7E0-5DA0-6442-8677-38174C89CE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438357"/>
              </p:ext>
            </p:extLst>
          </p:nvPr>
        </p:nvGraphicFramePr>
        <p:xfrm>
          <a:off x="905174" y="5000595"/>
          <a:ext cx="2692400" cy="396240"/>
        </p:xfrm>
        <a:graphic>
          <a:graphicData uri="http://schemas.openxmlformats.org/drawingml/2006/table">
            <a:tbl>
              <a:tblPr/>
              <a:tblGrid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2" name="Group 11">
            <a:extLst>
              <a:ext uri="{FF2B5EF4-FFF2-40B4-BE49-F238E27FC236}">
                <a16:creationId xmlns:a16="http://schemas.microsoft.com/office/drawing/2014/main" id="{2FF5CBCB-585D-6747-A7EF-4700D18E44B5}"/>
              </a:ext>
            </a:extLst>
          </p:cNvPr>
          <p:cNvGrpSpPr/>
          <p:nvPr/>
        </p:nvGrpSpPr>
        <p:grpSpPr>
          <a:xfrm>
            <a:off x="380280" y="1916832"/>
            <a:ext cx="2118744" cy="2520280"/>
            <a:chOff x="380280" y="1916832"/>
            <a:chExt cx="2118744" cy="252028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39D4617-3C7A-9045-A2CD-DA882914902E}"/>
                </a:ext>
              </a:extLst>
            </p:cNvPr>
            <p:cNvSpPr/>
            <p:nvPr/>
          </p:nvSpPr>
          <p:spPr>
            <a:xfrm>
              <a:off x="905174" y="3584049"/>
              <a:ext cx="28245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>
                <a:spcBef>
                  <a:spcPct val="20000"/>
                </a:spcBef>
              </a:pPr>
              <a:r>
                <a:rPr lang="en-US" sz="1200" dirty="0">
                  <a:highlight>
                    <a:srgbClr val="FFFF00"/>
                  </a:highlight>
                  <a:latin typeface="Garamond" pitchFamily="18" charset="0"/>
                </a:rPr>
                <a:t>C</a:t>
              </a: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41DB7956-1E23-F645-A5A7-CDD77C4D671A}"/>
                </a:ext>
              </a:extLst>
            </p:cNvPr>
            <p:cNvGrpSpPr/>
            <p:nvPr/>
          </p:nvGrpSpPr>
          <p:grpSpPr>
            <a:xfrm>
              <a:off x="380280" y="1916832"/>
              <a:ext cx="2118744" cy="2520280"/>
              <a:chOff x="380280" y="1916832"/>
              <a:chExt cx="2118744" cy="2520280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90799F87-D473-0047-BD46-84976FBB5700}"/>
                  </a:ext>
                </a:extLst>
              </p:cNvPr>
              <p:cNvSpPr/>
              <p:nvPr/>
            </p:nvSpPr>
            <p:spPr>
              <a:xfrm>
                <a:off x="889918" y="1927865"/>
                <a:ext cx="28245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C</a:t>
                </a:r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89195883-8E6C-4242-99B2-BCE359848E4E}"/>
                  </a:ext>
                </a:extLst>
              </p:cNvPr>
              <p:cNvSpPr/>
              <p:nvPr/>
            </p:nvSpPr>
            <p:spPr>
              <a:xfrm>
                <a:off x="2180480" y="1916832"/>
                <a:ext cx="3032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D</a:t>
                </a:r>
              </a:p>
            </p:txBody>
          </p:sp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3B4775D-2546-E146-B7FF-F8CCE0DB0B89}"/>
                  </a:ext>
                </a:extLst>
              </p:cNvPr>
              <p:cNvSpPr/>
              <p:nvPr/>
            </p:nvSpPr>
            <p:spPr>
              <a:xfrm>
                <a:off x="380280" y="1916832"/>
                <a:ext cx="2792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B</a:t>
                </a:r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DECD0DC4-1CED-AB43-BD66-623440E16AE4}"/>
                  </a:ext>
                </a:extLst>
              </p:cNvPr>
              <p:cNvSpPr/>
              <p:nvPr/>
            </p:nvSpPr>
            <p:spPr>
              <a:xfrm>
                <a:off x="905174" y="2503929"/>
                <a:ext cx="28245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C</a:t>
                </a:r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D9C9DFC2-8A15-6543-9B7D-FC58F6160BA4}"/>
                  </a:ext>
                </a:extLst>
              </p:cNvPr>
              <p:cNvSpPr/>
              <p:nvPr/>
            </p:nvSpPr>
            <p:spPr>
              <a:xfrm>
                <a:off x="2195736" y="2492896"/>
                <a:ext cx="3032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D</a:t>
                </a:r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8A79F18C-E921-D946-90F4-8993E27241DE}"/>
                  </a:ext>
                </a:extLst>
              </p:cNvPr>
              <p:cNvSpPr/>
              <p:nvPr/>
            </p:nvSpPr>
            <p:spPr>
              <a:xfrm>
                <a:off x="395536" y="2492896"/>
                <a:ext cx="2792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B</a:t>
                </a:r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93A5C951-64EC-4A45-9444-305203A042EA}"/>
                  </a:ext>
                </a:extLst>
              </p:cNvPr>
              <p:cNvSpPr/>
              <p:nvPr/>
            </p:nvSpPr>
            <p:spPr>
              <a:xfrm>
                <a:off x="905174" y="3007985"/>
                <a:ext cx="28245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C</a:t>
                </a: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3AC973E-1511-D044-A358-4CF36F2C8556}"/>
                  </a:ext>
                </a:extLst>
              </p:cNvPr>
              <p:cNvSpPr/>
              <p:nvPr/>
            </p:nvSpPr>
            <p:spPr>
              <a:xfrm>
                <a:off x="2195736" y="2996952"/>
                <a:ext cx="3032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D</a:t>
                </a: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C872CE1F-0B76-7642-8C43-AB6D21D366E3}"/>
                  </a:ext>
                </a:extLst>
              </p:cNvPr>
              <p:cNvSpPr/>
              <p:nvPr/>
            </p:nvSpPr>
            <p:spPr>
              <a:xfrm>
                <a:off x="395536" y="2996952"/>
                <a:ext cx="2792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B</a:t>
                </a:r>
              </a:p>
            </p:txBody>
          </p:sp>
          <p:sp>
            <p:nvSpPr>
              <p:cNvPr id="77" name="Rectangle 76">
                <a:extLst>
                  <a:ext uri="{FF2B5EF4-FFF2-40B4-BE49-F238E27FC236}">
                    <a16:creationId xmlns:a16="http://schemas.microsoft.com/office/drawing/2014/main" id="{10C538BA-AF38-244B-8FFD-7CBE51EF44BE}"/>
                  </a:ext>
                </a:extLst>
              </p:cNvPr>
              <p:cNvSpPr/>
              <p:nvPr/>
            </p:nvSpPr>
            <p:spPr>
              <a:xfrm>
                <a:off x="2195736" y="3573016"/>
                <a:ext cx="3032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D</a:t>
                </a: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1A1ED6E-BA4A-B04A-B941-D97B3B91443B}"/>
                  </a:ext>
                </a:extLst>
              </p:cNvPr>
              <p:cNvSpPr/>
              <p:nvPr/>
            </p:nvSpPr>
            <p:spPr>
              <a:xfrm>
                <a:off x="395536" y="3573016"/>
                <a:ext cx="2792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B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04C60DDD-F7F9-AF41-9CCB-4959B157F513}"/>
                  </a:ext>
                </a:extLst>
              </p:cNvPr>
              <p:cNvSpPr/>
              <p:nvPr/>
            </p:nvSpPr>
            <p:spPr>
              <a:xfrm>
                <a:off x="905174" y="4160113"/>
                <a:ext cx="282450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C</a:t>
                </a:r>
              </a:p>
            </p:txBody>
          </p: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A4762966-306A-F045-94B5-E67F0A6C0EA9}"/>
                  </a:ext>
                </a:extLst>
              </p:cNvPr>
              <p:cNvSpPr/>
              <p:nvPr/>
            </p:nvSpPr>
            <p:spPr>
              <a:xfrm>
                <a:off x="2195736" y="4149080"/>
                <a:ext cx="30328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D</a:t>
                </a:r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6A45893-ABE0-044E-B8E6-53CB768B85DE}"/>
                  </a:ext>
                </a:extLst>
              </p:cNvPr>
              <p:cNvSpPr/>
              <p:nvPr/>
            </p:nvSpPr>
            <p:spPr>
              <a:xfrm>
                <a:off x="395536" y="4149080"/>
                <a:ext cx="279243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r">
                  <a:spcBef>
                    <a:spcPct val="20000"/>
                  </a:spcBef>
                </a:pPr>
                <a:r>
                  <a:rPr lang="en-US" sz="1200" dirty="0">
                    <a:highlight>
                      <a:srgbClr val="FFFF00"/>
                    </a:highlight>
                    <a:latin typeface="Garamond" pitchFamily="18" charset="0"/>
                  </a:rPr>
                  <a:t>B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2786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3779912" y="1785926"/>
            <a:ext cx="3071834" cy="1643074"/>
            <a:chOff x="4000496" y="2357430"/>
            <a:chExt cx="3071834" cy="1643074"/>
          </a:xfrm>
        </p:grpSpPr>
        <p:grpSp>
          <p:nvGrpSpPr>
            <p:cNvPr id="54" name="Group 349"/>
            <p:cNvGrpSpPr/>
            <p:nvPr/>
          </p:nvGrpSpPr>
          <p:grpSpPr>
            <a:xfrm>
              <a:off x="5857884" y="2357430"/>
              <a:ext cx="1214446" cy="1581150"/>
              <a:chOff x="7762419" y="2447925"/>
              <a:chExt cx="1214446" cy="1581150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8119609" y="2455418"/>
                <a:ext cx="857256" cy="156050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7762419" y="2455418"/>
                <a:ext cx="857256" cy="157163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8056616" y="3008086"/>
                <a:ext cx="251001" cy="460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58" name="Freeform 57"/>
              <p:cNvSpPr/>
              <p:nvPr/>
            </p:nvSpPr>
            <p:spPr>
              <a:xfrm>
                <a:off x="8191500" y="2451100"/>
                <a:ext cx="784225" cy="1577975"/>
              </a:xfrm>
              <a:custGeom>
                <a:avLst/>
                <a:gdLst>
                  <a:gd name="connsiteX0" fmla="*/ 0 w 784225"/>
                  <a:gd name="connsiteY0" fmla="*/ 0 h 1577975"/>
                  <a:gd name="connsiteX1" fmla="*/ 95250 w 784225"/>
                  <a:gd name="connsiteY1" fmla="*/ 22225 h 1577975"/>
                  <a:gd name="connsiteX2" fmla="*/ 158750 w 784225"/>
                  <a:gd name="connsiteY2" fmla="*/ 60325 h 1577975"/>
                  <a:gd name="connsiteX3" fmla="*/ 203200 w 784225"/>
                  <a:gd name="connsiteY3" fmla="*/ 92075 h 1577975"/>
                  <a:gd name="connsiteX4" fmla="*/ 254000 w 784225"/>
                  <a:gd name="connsiteY4" fmla="*/ 158750 h 1577975"/>
                  <a:gd name="connsiteX5" fmla="*/ 301625 w 784225"/>
                  <a:gd name="connsiteY5" fmla="*/ 231775 h 1577975"/>
                  <a:gd name="connsiteX6" fmla="*/ 352425 w 784225"/>
                  <a:gd name="connsiteY6" fmla="*/ 333375 h 1577975"/>
                  <a:gd name="connsiteX7" fmla="*/ 384175 w 784225"/>
                  <a:gd name="connsiteY7" fmla="*/ 425450 h 1577975"/>
                  <a:gd name="connsiteX8" fmla="*/ 396875 w 784225"/>
                  <a:gd name="connsiteY8" fmla="*/ 501650 h 1577975"/>
                  <a:gd name="connsiteX9" fmla="*/ 406400 w 784225"/>
                  <a:gd name="connsiteY9" fmla="*/ 546100 h 1577975"/>
                  <a:gd name="connsiteX10" fmla="*/ 419100 w 784225"/>
                  <a:gd name="connsiteY10" fmla="*/ 612775 h 1577975"/>
                  <a:gd name="connsiteX11" fmla="*/ 425450 w 784225"/>
                  <a:gd name="connsiteY11" fmla="*/ 676275 h 1577975"/>
                  <a:gd name="connsiteX12" fmla="*/ 428625 w 784225"/>
                  <a:gd name="connsiteY12" fmla="*/ 768350 h 1577975"/>
                  <a:gd name="connsiteX13" fmla="*/ 425450 w 784225"/>
                  <a:gd name="connsiteY13" fmla="*/ 828675 h 1577975"/>
                  <a:gd name="connsiteX14" fmla="*/ 425450 w 784225"/>
                  <a:gd name="connsiteY14" fmla="*/ 895350 h 1577975"/>
                  <a:gd name="connsiteX15" fmla="*/ 409575 w 784225"/>
                  <a:gd name="connsiteY15" fmla="*/ 1000125 h 1577975"/>
                  <a:gd name="connsiteX16" fmla="*/ 403225 w 784225"/>
                  <a:gd name="connsiteY16" fmla="*/ 1079500 h 1577975"/>
                  <a:gd name="connsiteX17" fmla="*/ 374650 w 784225"/>
                  <a:gd name="connsiteY17" fmla="*/ 1162050 h 1577975"/>
                  <a:gd name="connsiteX18" fmla="*/ 358775 w 784225"/>
                  <a:gd name="connsiteY18" fmla="*/ 1228725 h 1577975"/>
                  <a:gd name="connsiteX19" fmla="*/ 317500 w 784225"/>
                  <a:gd name="connsiteY19" fmla="*/ 1311275 h 1577975"/>
                  <a:gd name="connsiteX20" fmla="*/ 279400 w 784225"/>
                  <a:gd name="connsiteY20" fmla="*/ 1384300 h 1577975"/>
                  <a:gd name="connsiteX21" fmla="*/ 241300 w 784225"/>
                  <a:gd name="connsiteY21" fmla="*/ 1441450 h 1577975"/>
                  <a:gd name="connsiteX22" fmla="*/ 200025 w 784225"/>
                  <a:gd name="connsiteY22" fmla="*/ 1482725 h 1577975"/>
                  <a:gd name="connsiteX23" fmla="*/ 149225 w 784225"/>
                  <a:gd name="connsiteY23" fmla="*/ 1524000 h 1577975"/>
                  <a:gd name="connsiteX24" fmla="*/ 104775 w 784225"/>
                  <a:gd name="connsiteY24" fmla="*/ 1555750 h 1577975"/>
                  <a:gd name="connsiteX25" fmla="*/ 79375 w 784225"/>
                  <a:gd name="connsiteY25" fmla="*/ 1565275 h 1577975"/>
                  <a:gd name="connsiteX26" fmla="*/ 22225 w 784225"/>
                  <a:gd name="connsiteY26" fmla="*/ 1577975 h 1577975"/>
                  <a:gd name="connsiteX27" fmla="*/ 355600 w 784225"/>
                  <a:gd name="connsiteY27" fmla="*/ 1571625 h 1577975"/>
                  <a:gd name="connsiteX28" fmla="*/ 425450 w 784225"/>
                  <a:gd name="connsiteY28" fmla="*/ 1555750 h 1577975"/>
                  <a:gd name="connsiteX29" fmla="*/ 504825 w 784225"/>
                  <a:gd name="connsiteY29" fmla="*/ 1520825 h 1577975"/>
                  <a:gd name="connsiteX30" fmla="*/ 581025 w 784225"/>
                  <a:gd name="connsiteY30" fmla="*/ 1450975 h 1577975"/>
                  <a:gd name="connsiteX31" fmla="*/ 635000 w 784225"/>
                  <a:gd name="connsiteY31" fmla="*/ 1377950 h 1577975"/>
                  <a:gd name="connsiteX32" fmla="*/ 673100 w 784225"/>
                  <a:gd name="connsiteY32" fmla="*/ 1301750 h 1577975"/>
                  <a:gd name="connsiteX33" fmla="*/ 708025 w 784225"/>
                  <a:gd name="connsiteY33" fmla="*/ 1231900 h 1577975"/>
                  <a:gd name="connsiteX34" fmla="*/ 720725 w 784225"/>
                  <a:gd name="connsiteY34" fmla="*/ 1190625 h 1577975"/>
                  <a:gd name="connsiteX35" fmla="*/ 739775 w 784225"/>
                  <a:gd name="connsiteY35" fmla="*/ 1133475 h 1577975"/>
                  <a:gd name="connsiteX36" fmla="*/ 758825 w 784225"/>
                  <a:gd name="connsiteY36" fmla="*/ 1054100 h 1577975"/>
                  <a:gd name="connsiteX37" fmla="*/ 768350 w 784225"/>
                  <a:gd name="connsiteY37" fmla="*/ 987425 h 1577975"/>
                  <a:gd name="connsiteX38" fmla="*/ 777875 w 784225"/>
                  <a:gd name="connsiteY38" fmla="*/ 892175 h 1577975"/>
                  <a:gd name="connsiteX39" fmla="*/ 781050 w 784225"/>
                  <a:gd name="connsiteY39" fmla="*/ 815975 h 1577975"/>
                  <a:gd name="connsiteX40" fmla="*/ 784225 w 784225"/>
                  <a:gd name="connsiteY40" fmla="*/ 733425 h 1577975"/>
                  <a:gd name="connsiteX41" fmla="*/ 781050 w 784225"/>
                  <a:gd name="connsiteY41" fmla="*/ 660400 h 1577975"/>
                  <a:gd name="connsiteX42" fmla="*/ 765175 w 784225"/>
                  <a:gd name="connsiteY42" fmla="*/ 565150 h 1577975"/>
                  <a:gd name="connsiteX43" fmla="*/ 755650 w 784225"/>
                  <a:gd name="connsiteY43" fmla="*/ 488950 h 1577975"/>
                  <a:gd name="connsiteX44" fmla="*/ 727075 w 784225"/>
                  <a:gd name="connsiteY44" fmla="*/ 396875 h 1577975"/>
                  <a:gd name="connsiteX45" fmla="*/ 704850 w 784225"/>
                  <a:gd name="connsiteY45" fmla="*/ 333375 h 1577975"/>
                  <a:gd name="connsiteX46" fmla="*/ 679450 w 784225"/>
                  <a:gd name="connsiteY46" fmla="*/ 273050 h 1577975"/>
                  <a:gd name="connsiteX47" fmla="*/ 650875 w 784225"/>
                  <a:gd name="connsiteY47" fmla="*/ 215900 h 1577975"/>
                  <a:gd name="connsiteX48" fmla="*/ 628650 w 784225"/>
                  <a:gd name="connsiteY48" fmla="*/ 184150 h 1577975"/>
                  <a:gd name="connsiteX49" fmla="*/ 577850 w 784225"/>
                  <a:gd name="connsiteY49" fmla="*/ 117475 h 1577975"/>
                  <a:gd name="connsiteX50" fmla="*/ 536575 w 784225"/>
                  <a:gd name="connsiteY50" fmla="*/ 76200 h 1577975"/>
                  <a:gd name="connsiteX51" fmla="*/ 492125 w 784225"/>
                  <a:gd name="connsiteY51" fmla="*/ 50800 h 1577975"/>
                  <a:gd name="connsiteX52" fmla="*/ 441325 w 784225"/>
                  <a:gd name="connsiteY52" fmla="*/ 19050 h 1577975"/>
                  <a:gd name="connsiteX53" fmla="*/ 365125 w 784225"/>
                  <a:gd name="connsiteY53" fmla="*/ 0 h 1577975"/>
                  <a:gd name="connsiteX54" fmla="*/ 0 w 784225"/>
                  <a:gd name="connsiteY54" fmla="*/ 0 h 157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784225" h="1577975">
                    <a:moveTo>
                      <a:pt x="0" y="0"/>
                    </a:moveTo>
                    <a:lnTo>
                      <a:pt x="95250" y="22225"/>
                    </a:lnTo>
                    <a:lnTo>
                      <a:pt x="158750" y="60325"/>
                    </a:lnTo>
                    <a:lnTo>
                      <a:pt x="203200" y="92075"/>
                    </a:lnTo>
                    <a:lnTo>
                      <a:pt x="254000" y="158750"/>
                    </a:lnTo>
                    <a:lnTo>
                      <a:pt x="301625" y="231775"/>
                    </a:lnTo>
                    <a:lnTo>
                      <a:pt x="352425" y="333375"/>
                    </a:lnTo>
                    <a:lnTo>
                      <a:pt x="384175" y="425450"/>
                    </a:lnTo>
                    <a:cubicBezTo>
                      <a:pt x="397469" y="495244"/>
                      <a:pt x="396875" y="469500"/>
                      <a:pt x="396875" y="501650"/>
                    </a:cubicBezTo>
                    <a:cubicBezTo>
                      <a:pt x="406638" y="543956"/>
                      <a:pt x="406400" y="528805"/>
                      <a:pt x="406400" y="546100"/>
                    </a:cubicBezTo>
                    <a:lnTo>
                      <a:pt x="419100" y="612775"/>
                    </a:lnTo>
                    <a:cubicBezTo>
                      <a:pt x="422354" y="674595"/>
                      <a:pt x="408037" y="658862"/>
                      <a:pt x="425450" y="676275"/>
                    </a:cubicBezTo>
                    <a:lnTo>
                      <a:pt x="428625" y="768350"/>
                    </a:lnTo>
                    <a:lnTo>
                      <a:pt x="425450" y="828675"/>
                    </a:lnTo>
                    <a:lnTo>
                      <a:pt x="425450" y="895350"/>
                    </a:lnTo>
                    <a:lnTo>
                      <a:pt x="409575" y="1000125"/>
                    </a:lnTo>
                    <a:lnTo>
                      <a:pt x="403225" y="1079500"/>
                    </a:lnTo>
                    <a:lnTo>
                      <a:pt x="374650" y="1162050"/>
                    </a:lnTo>
                    <a:lnTo>
                      <a:pt x="358775" y="1228725"/>
                    </a:lnTo>
                    <a:lnTo>
                      <a:pt x="317500" y="1311275"/>
                    </a:lnTo>
                    <a:lnTo>
                      <a:pt x="279400" y="1384300"/>
                    </a:lnTo>
                    <a:lnTo>
                      <a:pt x="241300" y="1441450"/>
                    </a:lnTo>
                    <a:lnTo>
                      <a:pt x="200025" y="1482725"/>
                    </a:lnTo>
                    <a:lnTo>
                      <a:pt x="149225" y="1524000"/>
                    </a:lnTo>
                    <a:lnTo>
                      <a:pt x="104775" y="1555750"/>
                    </a:lnTo>
                    <a:lnTo>
                      <a:pt x="79375" y="1565275"/>
                    </a:lnTo>
                    <a:lnTo>
                      <a:pt x="22225" y="1577975"/>
                    </a:lnTo>
                    <a:lnTo>
                      <a:pt x="355600" y="1571625"/>
                    </a:lnTo>
                    <a:lnTo>
                      <a:pt x="425450" y="1555750"/>
                    </a:lnTo>
                    <a:lnTo>
                      <a:pt x="504825" y="1520825"/>
                    </a:lnTo>
                    <a:lnTo>
                      <a:pt x="581025" y="1450975"/>
                    </a:lnTo>
                    <a:lnTo>
                      <a:pt x="635000" y="1377950"/>
                    </a:lnTo>
                    <a:lnTo>
                      <a:pt x="673100" y="1301750"/>
                    </a:lnTo>
                    <a:lnTo>
                      <a:pt x="708025" y="1231900"/>
                    </a:lnTo>
                    <a:lnTo>
                      <a:pt x="720725" y="1190625"/>
                    </a:lnTo>
                    <a:lnTo>
                      <a:pt x="739775" y="1133475"/>
                    </a:lnTo>
                    <a:lnTo>
                      <a:pt x="758825" y="1054100"/>
                    </a:lnTo>
                    <a:lnTo>
                      <a:pt x="768350" y="987425"/>
                    </a:lnTo>
                    <a:cubicBezTo>
                      <a:pt x="771633" y="955686"/>
                      <a:pt x="777875" y="924083"/>
                      <a:pt x="777875" y="892175"/>
                    </a:cubicBezTo>
                    <a:lnTo>
                      <a:pt x="781050" y="815975"/>
                    </a:lnTo>
                    <a:lnTo>
                      <a:pt x="784225" y="733425"/>
                    </a:lnTo>
                    <a:lnTo>
                      <a:pt x="781050" y="660400"/>
                    </a:lnTo>
                    <a:lnTo>
                      <a:pt x="765175" y="565150"/>
                    </a:lnTo>
                    <a:lnTo>
                      <a:pt x="755650" y="488950"/>
                    </a:lnTo>
                    <a:lnTo>
                      <a:pt x="727075" y="396875"/>
                    </a:lnTo>
                    <a:lnTo>
                      <a:pt x="704850" y="333375"/>
                    </a:lnTo>
                    <a:lnTo>
                      <a:pt x="679450" y="273050"/>
                    </a:lnTo>
                    <a:lnTo>
                      <a:pt x="650875" y="215900"/>
                    </a:lnTo>
                    <a:lnTo>
                      <a:pt x="628650" y="184150"/>
                    </a:lnTo>
                    <a:lnTo>
                      <a:pt x="577850" y="117475"/>
                    </a:lnTo>
                    <a:lnTo>
                      <a:pt x="536575" y="76200"/>
                    </a:lnTo>
                    <a:lnTo>
                      <a:pt x="492125" y="50800"/>
                    </a:lnTo>
                    <a:lnTo>
                      <a:pt x="441325" y="19050"/>
                    </a:lnTo>
                    <a:lnTo>
                      <a:pt x="365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8572500" y="2844800"/>
                <a:ext cx="152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400" b="1" dirty="0">
                    <a:latin typeface="Calibri"/>
                    <a:cs typeface="Calibri"/>
                  </a:rPr>
                  <a:t>0</a:t>
                </a:r>
              </a:p>
            </p:txBody>
          </p:sp>
          <p:cxnSp>
            <p:nvCxnSpPr>
              <p:cNvPr id="60" name="Straight Connector 59"/>
              <p:cNvCxnSpPr>
                <a:stCxn id="57" idx="4"/>
              </p:cNvCxnSpPr>
              <p:nvPr/>
            </p:nvCxnSpPr>
            <p:spPr>
              <a:xfrm rot="5400000">
                <a:off x="8155636" y="3478719"/>
                <a:ext cx="36946" cy="16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Freeform 60"/>
              <p:cNvSpPr/>
              <p:nvPr/>
            </p:nvSpPr>
            <p:spPr>
              <a:xfrm>
                <a:off x="8178800" y="2447925"/>
                <a:ext cx="441325" cy="1581150"/>
              </a:xfrm>
              <a:custGeom>
                <a:avLst/>
                <a:gdLst>
                  <a:gd name="connsiteX0" fmla="*/ 6350 w 441325"/>
                  <a:gd name="connsiteY0" fmla="*/ 0 h 1581150"/>
                  <a:gd name="connsiteX1" fmla="*/ 0 w 441325"/>
                  <a:gd name="connsiteY1" fmla="*/ 561975 h 1581150"/>
                  <a:gd name="connsiteX2" fmla="*/ 41275 w 441325"/>
                  <a:gd name="connsiteY2" fmla="*/ 571500 h 1581150"/>
                  <a:gd name="connsiteX3" fmla="*/ 79375 w 441325"/>
                  <a:gd name="connsiteY3" fmla="*/ 593725 h 1581150"/>
                  <a:gd name="connsiteX4" fmla="*/ 101600 w 441325"/>
                  <a:gd name="connsiteY4" fmla="*/ 631825 h 1581150"/>
                  <a:gd name="connsiteX5" fmla="*/ 117475 w 441325"/>
                  <a:gd name="connsiteY5" fmla="*/ 676275 h 1581150"/>
                  <a:gd name="connsiteX6" fmla="*/ 127000 w 441325"/>
                  <a:gd name="connsiteY6" fmla="*/ 742950 h 1581150"/>
                  <a:gd name="connsiteX7" fmla="*/ 130175 w 441325"/>
                  <a:gd name="connsiteY7" fmla="*/ 822325 h 1581150"/>
                  <a:gd name="connsiteX8" fmla="*/ 120650 w 441325"/>
                  <a:gd name="connsiteY8" fmla="*/ 895350 h 1581150"/>
                  <a:gd name="connsiteX9" fmla="*/ 98425 w 441325"/>
                  <a:gd name="connsiteY9" fmla="*/ 952500 h 1581150"/>
                  <a:gd name="connsiteX10" fmla="*/ 66675 w 441325"/>
                  <a:gd name="connsiteY10" fmla="*/ 993775 h 1581150"/>
                  <a:gd name="connsiteX11" fmla="*/ 38100 w 441325"/>
                  <a:gd name="connsiteY11" fmla="*/ 1019175 h 1581150"/>
                  <a:gd name="connsiteX12" fmla="*/ 9525 w 441325"/>
                  <a:gd name="connsiteY12" fmla="*/ 1025525 h 1581150"/>
                  <a:gd name="connsiteX13" fmla="*/ 9525 w 441325"/>
                  <a:gd name="connsiteY13" fmla="*/ 1581150 h 1581150"/>
                  <a:gd name="connsiteX14" fmla="*/ 88900 w 441325"/>
                  <a:gd name="connsiteY14" fmla="*/ 1568450 h 1581150"/>
                  <a:gd name="connsiteX15" fmla="*/ 146050 w 441325"/>
                  <a:gd name="connsiteY15" fmla="*/ 1539875 h 1581150"/>
                  <a:gd name="connsiteX16" fmla="*/ 187325 w 441325"/>
                  <a:gd name="connsiteY16" fmla="*/ 1501775 h 1581150"/>
                  <a:gd name="connsiteX17" fmla="*/ 241300 w 441325"/>
                  <a:gd name="connsiteY17" fmla="*/ 1457325 h 1581150"/>
                  <a:gd name="connsiteX18" fmla="*/ 282575 w 441325"/>
                  <a:gd name="connsiteY18" fmla="*/ 1403350 h 1581150"/>
                  <a:gd name="connsiteX19" fmla="*/ 320675 w 441325"/>
                  <a:gd name="connsiteY19" fmla="*/ 1330325 h 1581150"/>
                  <a:gd name="connsiteX20" fmla="*/ 361950 w 441325"/>
                  <a:gd name="connsiteY20" fmla="*/ 1244600 h 1581150"/>
                  <a:gd name="connsiteX21" fmla="*/ 387350 w 441325"/>
                  <a:gd name="connsiteY21" fmla="*/ 1165225 h 1581150"/>
                  <a:gd name="connsiteX22" fmla="*/ 415925 w 441325"/>
                  <a:gd name="connsiteY22" fmla="*/ 1079500 h 1581150"/>
                  <a:gd name="connsiteX23" fmla="*/ 428625 w 441325"/>
                  <a:gd name="connsiteY23" fmla="*/ 968375 h 1581150"/>
                  <a:gd name="connsiteX24" fmla="*/ 441325 w 441325"/>
                  <a:gd name="connsiteY24" fmla="*/ 866775 h 1581150"/>
                  <a:gd name="connsiteX25" fmla="*/ 441325 w 441325"/>
                  <a:gd name="connsiteY25" fmla="*/ 765175 h 1581150"/>
                  <a:gd name="connsiteX26" fmla="*/ 438150 w 441325"/>
                  <a:gd name="connsiteY26" fmla="*/ 673100 h 1581150"/>
                  <a:gd name="connsiteX27" fmla="*/ 425450 w 441325"/>
                  <a:gd name="connsiteY27" fmla="*/ 565150 h 1581150"/>
                  <a:gd name="connsiteX28" fmla="*/ 409575 w 441325"/>
                  <a:gd name="connsiteY28" fmla="*/ 488950 h 1581150"/>
                  <a:gd name="connsiteX29" fmla="*/ 396875 w 441325"/>
                  <a:gd name="connsiteY29" fmla="*/ 422275 h 1581150"/>
                  <a:gd name="connsiteX30" fmla="*/ 371475 w 441325"/>
                  <a:gd name="connsiteY30" fmla="*/ 349250 h 1581150"/>
                  <a:gd name="connsiteX31" fmla="*/ 336550 w 441325"/>
                  <a:gd name="connsiteY31" fmla="*/ 266700 h 1581150"/>
                  <a:gd name="connsiteX32" fmla="*/ 304800 w 441325"/>
                  <a:gd name="connsiteY32" fmla="*/ 209550 h 1581150"/>
                  <a:gd name="connsiteX33" fmla="*/ 260350 w 441325"/>
                  <a:gd name="connsiteY33" fmla="*/ 149225 h 1581150"/>
                  <a:gd name="connsiteX34" fmla="*/ 174625 w 441325"/>
                  <a:gd name="connsiteY34" fmla="*/ 69850 h 1581150"/>
                  <a:gd name="connsiteX35" fmla="*/ 111125 w 441325"/>
                  <a:gd name="connsiteY35" fmla="*/ 31750 h 1581150"/>
                  <a:gd name="connsiteX36" fmla="*/ 60325 w 441325"/>
                  <a:gd name="connsiteY36" fmla="*/ 12700 h 1581150"/>
                  <a:gd name="connsiteX37" fmla="*/ 6350 w 441325"/>
                  <a:gd name="connsiteY37" fmla="*/ 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41325" h="1581150">
                    <a:moveTo>
                      <a:pt x="6350" y="0"/>
                    </a:moveTo>
                    <a:cubicBezTo>
                      <a:pt x="4233" y="187325"/>
                      <a:pt x="2117" y="374650"/>
                      <a:pt x="0" y="561975"/>
                    </a:cubicBezTo>
                    <a:lnTo>
                      <a:pt x="41275" y="571500"/>
                    </a:lnTo>
                    <a:lnTo>
                      <a:pt x="79375" y="593725"/>
                    </a:lnTo>
                    <a:lnTo>
                      <a:pt x="101600" y="631825"/>
                    </a:lnTo>
                    <a:lnTo>
                      <a:pt x="117475" y="676275"/>
                    </a:lnTo>
                    <a:lnTo>
                      <a:pt x="127000" y="742950"/>
                    </a:lnTo>
                    <a:lnTo>
                      <a:pt x="130175" y="822325"/>
                    </a:lnTo>
                    <a:lnTo>
                      <a:pt x="120650" y="895350"/>
                    </a:lnTo>
                    <a:lnTo>
                      <a:pt x="98425" y="952500"/>
                    </a:lnTo>
                    <a:lnTo>
                      <a:pt x="66675" y="993775"/>
                    </a:lnTo>
                    <a:lnTo>
                      <a:pt x="38100" y="1019175"/>
                    </a:lnTo>
                    <a:lnTo>
                      <a:pt x="9525" y="1025525"/>
                    </a:lnTo>
                    <a:lnTo>
                      <a:pt x="9525" y="1581150"/>
                    </a:lnTo>
                    <a:lnTo>
                      <a:pt x="88900" y="1568450"/>
                    </a:lnTo>
                    <a:lnTo>
                      <a:pt x="146050" y="1539875"/>
                    </a:lnTo>
                    <a:lnTo>
                      <a:pt x="187325" y="1501775"/>
                    </a:lnTo>
                    <a:lnTo>
                      <a:pt x="241300" y="1457325"/>
                    </a:lnTo>
                    <a:lnTo>
                      <a:pt x="282575" y="1403350"/>
                    </a:lnTo>
                    <a:lnTo>
                      <a:pt x="320675" y="1330325"/>
                    </a:lnTo>
                    <a:lnTo>
                      <a:pt x="361950" y="1244600"/>
                    </a:lnTo>
                    <a:lnTo>
                      <a:pt x="387350" y="1165225"/>
                    </a:lnTo>
                    <a:lnTo>
                      <a:pt x="415925" y="1079500"/>
                    </a:lnTo>
                    <a:lnTo>
                      <a:pt x="428625" y="968375"/>
                    </a:lnTo>
                    <a:lnTo>
                      <a:pt x="441325" y="866775"/>
                    </a:lnTo>
                    <a:lnTo>
                      <a:pt x="441325" y="765175"/>
                    </a:lnTo>
                    <a:lnTo>
                      <a:pt x="438150" y="673100"/>
                    </a:lnTo>
                    <a:lnTo>
                      <a:pt x="425450" y="565150"/>
                    </a:lnTo>
                    <a:lnTo>
                      <a:pt x="409575" y="488950"/>
                    </a:lnTo>
                    <a:lnTo>
                      <a:pt x="396875" y="422275"/>
                    </a:lnTo>
                    <a:lnTo>
                      <a:pt x="371475" y="349250"/>
                    </a:lnTo>
                    <a:lnTo>
                      <a:pt x="336550" y="266700"/>
                    </a:lnTo>
                    <a:lnTo>
                      <a:pt x="304800" y="209550"/>
                    </a:lnTo>
                    <a:lnTo>
                      <a:pt x="260350" y="149225"/>
                    </a:lnTo>
                    <a:lnTo>
                      <a:pt x="174625" y="69850"/>
                    </a:lnTo>
                    <a:lnTo>
                      <a:pt x="111125" y="31750"/>
                    </a:lnTo>
                    <a:lnTo>
                      <a:pt x="60325" y="12700"/>
                    </a:lnTo>
                    <a:lnTo>
                      <a:pt x="6350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</p:grpSp>
        <p:grpSp>
          <p:nvGrpSpPr>
            <p:cNvPr id="62" name="Group 358"/>
            <p:cNvGrpSpPr/>
            <p:nvPr/>
          </p:nvGrpSpPr>
          <p:grpSpPr>
            <a:xfrm>
              <a:off x="5253727" y="2364687"/>
              <a:ext cx="1214446" cy="1581150"/>
              <a:chOff x="6434362" y="2455182"/>
              <a:chExt cx="1214446" cy="1581150"/>
            </a:xfrm>
          </p:grpSpPr>
          <p:sp>
            <p:nvSpPr>
              <p:cNvPr id="63" name="Oval 62"/>
              <p:cNvSpPr/>
              <p:nvPr/>
            </p:nvSpPr>
            <p:spPr>
              <a:xfrm>
                <a:off x="6791552" y="2462675"/>
                <a:ext cx="857256" cy="156050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434362" y="2462675"/>
                <a:ext cx="857256" cy="1571636"/>
              </a:xfrm>
              <a:prstGeom prst="ellipse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728559" y="3015343"/>
                <a:ext cx="251001" cy="460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66" name="Freeform 65"/>
              <p:cNvSpPr/>
              <p:nvPr/>
            </p:nvSpPr>
            <p:spPr>
              <a:xfrm>
                <a:off x="6863443" y="2458357"/>
                <a:ext cx="784225" cy="1577975"/>
              </a:xfrm>
              <a:custGeom>
                <a:avLst/>
                <a:gdLst>
                  <a:gd name="connsiteX0" fmla="*/ 0 w 784225"/>
                  <a:gd name="connsiteY0" fmla="*/ 0 h 1577975"/>
                  <a:gd name="connsiteX1" fmla="*/ 95250 w 784225"/>
                  <a:gd name="connsiteY1" fmla="*/ 22225 h 1577975"/>
                  <a:gd name="connsiteX2" fmla="*/ 158750 w 784225"/>
                  <a:gd name="connsiteY2" fmla="*/ 60325 h 1577975"/>
                  <a:gd name="connsiteX3" fmla="*/ 203200 w 784225"/>
                  <a:gd name="connsiteY3" fmla="*/ 92075 h 1577975"/>
                  <a:gd name="connsiteX4" fmla="*/ 254000 w 784225"/>
                  <a:gd name="connsiteY4" fmla="*/ 158750 h 1577975"/>
                  <a:gd name="connsiteX5" fmla="*/ 301625 w 784225"/>
                  <a:gd name="connsiteY5" fmla="*/ 231775 h 1577975"/>
                  <a:gd name="connsiteX6" fmla="*/ 352425 w 784225"/>
                  <a:gd name="connsiteY6" fmla="*/ 333375 h 1577975"/>
                  <a:gd name="connsiteX7" fmla="*/ 384175 w 784225"/>
                  <a:gd name="connsiteY7" fmla="*/ 425450 h 1577975"/>
                  <a:gd name="connsiteX8" fmla="*/ 396875 w 784225"/>
                  <a:gd name="connsiteY8" fmla="*/ 501650 h 1577975"/>
                  <a:gd name="connsiteX9" fmla="*/ 406400 w 784225"/>
                  <a:gd name="connsiteY9" fmla="*/ 546100 h 1577975"/>
                  <a:gd name="connsiteX10" fmla="*/ 419100 w 784225"/>
                  <a:gd name="connsiteY10" fmla="*/ 612775 h 1577975"/>
                  <a:gd name="connsiteX11" fmla="*/ 425450 w 784225"/>
                  <a:gd name="connsiteY11" fmla="*/ 676275 h 1577975"/>
                  <a:gd name="connsiteX12" fmla="*/ 428625 w 784225"/>
                  <a:gd name="connsiteY12" fmla="*/ 768350 h 1577975"/>
                  <a:gd name="connsiteX13" fmla="*/ 425450 w 784225"/>
                  <a:gd name="connsiteY13" fmla="*/ 828675 h 1577975"/>
                  <a:gd name="connsiteX14" fmla="*/ 425450 w 784225"/>
                  <a:gd name="connsiteY14" fmla="*/ 895350 h 1577975"/>
                  <a:gd name="connsiteX15" fmla="*/ 409575 w 784225"/>
                  <a:gd name="connsiteY15" fmla="*/ 1000125 h 1577975"/>
                  <a:gd name="connsiteX16" fmla="*/ 403225 w 784225"/>
                  <a:gd name="connsiteY16" fmla="*/ 1079500 h 1577975"/>
                  <a:gd name="connsiteX17" fmla="*/ 374650 w 784225"/>
                  <a:gd name="connsiteY17" fmla="*/ 1162050 h 1577975"/>
                  <a:gd name="connsiteX18" fmla="*/ 358775 w 784225"/>
                  <a:gd name="connsiteY18" fmla="*/ 1228725 h 1577975"/>
                  <a:gd name="connsiteX19" fmla="*/ 317500 w 784225"/>
                  <a:gd name="connsiteY19" fmla="*/ 1311275 h 1577975"/>
                  <a:gd name="connsiteX20" fmla="*/ 279400 w 784225"/>
                  <a:gd name="connsiteY20" fmla="*/ 1384300 h 1577975"/>
                  <a:gd name="connsiteX21" fmla="*/ 241300 w 784225"/>
                  <a:gd name="connsiteY21" fmla="*/ 1441450 h 1577975"/>
                  <a:gd name="connsiteX22" fmla="*/ 200025 w 784225"/>
                  <a:gd name="connsiteY22" fmla="*/ 1482725 h 1577975"/>
                  <a:gd name="connsiteX23" fmla="*/ 149225 w 784225"/>
                  <a:gd name="connsiteY23" fmla="*/ 1524000 h 1577975"/>
                  <a:gd name="connsiteX24" fmla="*/ 104775 w 784225"/>
                  <a:gd name="connsiteY24" fmla="*/ 1555750 h 1577975"/>
                  <a:gd name="connsiteX25" fmla="*/ 79375 w 784225"/>
                  <a:gd name="connsiteY25" fmla="*/ 1565275 h 1577975"/>
                  <a:gd name="connsiteX26" fmla="*/ 22225 w 784225"/>
                  <a:gd name="connsiteY26" fmla="*/ 1577975 h 1577975"/>
                  <a:gd name="connsiteX27" fmla="*/ 355600 w 784225"/>
                  <a:gd name="connsiteY27" fmla="*/ 1571625 h 1577975"/>
                  <a:gd name="connsiteX28" fmla="*/ 425450 w 784225"/>
                  <a:gd name="connsiteY28" fmla="*/ 1555750 h 1577975"/>
                  <a:gd name="connsiteX29" fmla="*/ 504825 w 784225"/>
                  <a:gd name="connsiteY29" fmla="*/ 1520825 h 1577975"/>
                  <a:gd name="connsiteX30" fmla="*/ 581025 w 784225"/>
                  <a:gd name="connsiteY30" fmla="*/ 1450975 h 1577975"/>
                  <a:gd name="connsiteX31" fmla="*/ 635000 w 784225"/>
                  <a:gd name="connsiteY31" fmla="*/ 1377950 h 1577975"/>
                  <a:gd name="connsiteX32" fmla="*/ 673100 w 784225"/>
                  <a:gd name="connsiteY32" fmla="*/ 1301750 h 1577975"/>
                  <a:gd name="connsiteX33" fmla="*/ 708025 w 784225"/>
                  <a:gd name="connsiteY33" fmla="*/ 1231900 h 1577975"/>
                  <a:gd name="connsiteX34" fmla="*/ 720725 w 784225"/>
                  <a:gd name="connsiteY34" fmla="*/ 1190625 h 1577975"/>
                  <a:gd name="connsiteX35" fmla="*/ 739775 w 784225"/>
                  <a:gd name="connsiteY35" fmla="*/ 1133475 h 1577975"/>
                  <a:gd name="connsiteX36" fmla="*/ 758825 w 784225"/>
                  <a:gd name="connsiteY36" fmla="*/ 1054100 h 1577975"/>
                  <a:gd name="connsiteX37" fmla="*/ 768350 w 784225"/>
                  <a:gd name="connsiteY37" fmla="*/ 987425 h 1577975"/>
                  <a:gd name="connsiteX38" fmla="*/ 777875 w 784225"/>
                  <a:gd name="connsiteY38" fmla="*/ 892175 h 1577975"/>
                  <a:gd name="connsiteX39" fmla="*/ 781050 w 784225"/>
                  <a:gd name="connsiteY39" fmla="*/ 815975 h 1577975"/>
                  <a:gd name="connsiteX40" fmla="*/ 784225 w 784225"/>
                  <a:gd name="connsiteY40" fmla="*/ 733425 h 1577975"/>
                  <a:gd name="connsiteX41" fmla="*/ 781050 w 784225"/>
                  <a:gd name="connsiteY41" fmla="*/ 660400 h 1577975"/>
                  <a:gd name="connsiteX42" fmla="*/ 765175 w 784225"/>
                  <a:gd name="connsiteY42" fmla="*/ 565150 h 1577975"/>
                  <a:gd name="connsiteX43" fmla="*/ 755650 w 784225"/>
                  <a:gd name="connsiteY43" fmla="*/ 488950 h 1577975"/>
                  <a:gd name="connsiteX44" fmla="*/ 727075 w 784225"/>
                  <a:gd name="connsiteY44" fmla="*/ 396875 h 1577975"/>
                  <a:gd name="connsiteX45" fmla="*/ 704850 w 784225"/>
                  <a:gd name="connsiteY45" fmla="*/ 333375 h 1577975"/>
                  <a:gd name="connsiteX46" fmla="*/ 679450 w 784225"/>
                  <a:gd name="connsiteY46" fmla="*/ 273050 h 1577975"/>
                  <a:gd name="connsiteX47" fmla="*/ 650875 w 784225"/>
                  <a:gd name="connsiteY47" fmla="*/ 215900 h 1577975"/>
                  <a:gd name="connsiteX48" fmla="*/ 628650 w 784225"/>
                  <a:gd name="connsiteY48" fmla="*/ 184150 h 1577975"/>
                  <a:gd name="connsiteX49" fmla="*/ 577850 w 784225"/>
                  <a:gd name="connsiteY49" fmla="*/ 117475 h 1577975"/>
                  <a:gd name="connsiteX50" fmla="*/ 536575 w 784225"/>
                  <a:gd name="connsiteY50" fmla="*/ 76200 h 1577975"/>
                  <a:gd name="connsiteX51" fmla="*/ 492125 w 784225"/>
                  <a:gd name="connsiteY51" fmla="*/ 50800 h 1577975"/>
                  <a:gd name="connsiteX52" fmla="*/ 441325 w 784225"/>
                  <a:gd name="connsiteY52" fmla="*/ 19050 h 1577975"/>
                  <a:gd name="connsiteX53" fmla="*/ 365125 w 784225"/>
                  <a:gd name="connsiteY53" fmla="*/ 0 h 1577975"/>
                  <a:gd name="connsiteX54" fmla="*/ 0 w 784225"/>
                  <a:gd name="connsiteY54" fmla="*/ 0 h 157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784225" h="1577975">
                    <a:moveTo>
                      <a:pt x="0" y="0"/>
                    </a:moveTo>
                    <a:lnTo>
                      <a:pt x="95250" y="22225"/>
                    </a:lnTo>
                    <a:lnTo>
                      <a:pt x="158750" y="60325"/>
                    </a:lnTo>
                    <a:lnTo>
                      <a:pt x="203200" y="92075"/>
                    </a:lnTo>
                    <a:lnTo>
                      <a:pt x="254000" y="158750"/>
                    </a:lnTo>
                    <a:lnTo>
                      <a:pt x="301625" y="231775"/>
                    </a:lnTo>
                    <a:lnTo>
                      <a:pt x="352425" y="333375"/>
                    </a:lnTo>
                    <a:lnTo>
                      <a:pt x="384175" y="425450"/>
                    </a:lnTo>
                    <a:cubicBezTo>
                      <a:pt x="397469" y="495244"/>
                      <a:pt x="396875" y="469500"/>
                      <a:pt x="396875" y="501650"/>
                    </a:cubicBezTo>
                    <a:cubicBezTo>
                      <a:pt x="406638" y="543956"/>
                      <a:pt x="406400" y="528805"/>
                      <a:pt x="406400" y="546100"/>
                    </a:cubicBezTo>
                    <a:lnTo>
                      <a:pt x="419100" y="612775"/>
                    </a:lnTo>
                    <a:cubicBezTo>
                      <a:pt x="422354" y="674595"/>
                      <a:pt x="408037" y="658862"/>
                      <a:pt x="425450" y="676275"/>
                    </a:cubicBezTo>
                    <a:lnTo>
                      <a:pt x="428625" y="768350"/>
                    </a:lnTo>
                    <a:lnTo>
                      <a:pt x="425450" y="828675"/>
                    </a:lnTo>
                    <a:lnTo>
                      <a:pt x="425450" y="895350"/>
                    </a:lnTo>
                    <a:lnTo>
                      <a:pt x="409575" y="1000125"/>
                    </a:lnTo>
                    <a:lnTo>
                      <a:pt x="403225" y="1079500"/>
                    </a:lnTo>
                    <a:lnTo>
                      <a:pt x="374650" y="1162050"/>
                    </a:lnTo>
                    <a:lnTo>
                      <a:pt x="358775" y="1228725"/>
                    </a:lnTo>
                    <a:lnTo>
                      <a:pt x="317500" y="1311275"/>
                    </a:lnTo>
                    <a:lnTo>
                      <a:pt x="279400" y="1384300"/>
                    </a:lnTo>
                    <a:lnTo>
                      <a:pt x="241300" y="1441450"/>
                    </a:lnTo>
                    <a:lnTo>
                      <a:pt x="200025" y="1482725"/>
                    </a:lnTo>
                    <a:lnTo>
                      <a:pt x="149225" y="1524000"/>
                    </a:lnTo>
                    <a:lnTo>
                      <a:pt x="104775" y="1555750"/>
                    </a:lnTo>
                    <a:lnTo>
                      <a:pt x="79375" y="1565275"/>
                    </a:lnTo>
                    <a:lnTo>
                      <a:pt x="22225" y="1577975"/>
                    </a:lnTo>
                    <a:lnTo>
                      <a:pt x="355600" y="1571625"/>
                    </a:lnTo>
                    <a:lnTo>
                      <a:pt x="425450" y="1555750"/>
                    </a:lnTo>
                    <a:lnTo>
                      <a:pt x="504825" y="1520825"/>
                    </a:lnTo>
                    <a:lnTo>
                      <a:pt x="581025" y="1450975"/>
                    </a:lnTo>
                    <a:lnTo>
                      <a:pt x="635000" y="1377950"/>
                    </a:lnTo>
                    <a:lnTo>
                      <a:pt x="673100" y="1301750"/>
                    </a:lnTo>
                    <a:lnTo>
                      <a:pt x="708025" y="1231900"/>
                    </a:lnTo>
                    <a:lnTo>
                      <a:pt x="720725" y="1190625"/>
                    </a:lnTo>
                    <a:lnTo>
                      <a:pt x="739775" y="1133475"/>
                    </a:lnTo>
                    <a:lnTo>
                      <a:pt x="758825" y="1054100"/>
                    </a:lnTo>
                    <a:lnTo>
                      <a:pt x="768350" y="987425"/>
                    </a:lnTo>
                    <a:cubicBezTo>
                      <a:pt x="771633" y="955686"/>
                      <a:pt x="777875" y="924083"/>
                      <a:pt x="777875" y="892175"/>
                    </a:cubicBezTo>
                    <a:lnTo>
                      <a:pt x="781050" y="815975"/>
                    </a:lnTo>
                    <a:lnTo>
                      <a:pt x="784225" y="733425"/>
                    </a:lnTo>
                    <a:lnTo>
                      <a:pt x="781050" y="660400"/>
                    </a:lnTo>
                    <a:lnTo>
                      <a:pt x="765175" y="565150"/>
                    </a:lnTo>
                    <a:lnTo>
                      <a:pt x="755650" y="488950"/>
                    </a:lnTo>
                    <a:lnTo>
                      <a:pt x="727075" y="396875"/>
                    </a:lnTo>
                    <a:lnTo>
                      <a:pt x="704850" y="333375"/>
                    </a:lnTo>
                    <a:lnTo>
                      <a:pt x="679450" y="273050"/>
                    </a:lnTo>
                    <a:lnTo>
                      <a:pt x="650875" y="215900"/>
                    </a:lnTo>
                    <a:lnTo>
                      <a:pt x="628650" y="184150"/>
                    </a:lnTo>
                    <a:lnTo>
                      <a:pt x="577850" y="117475"/>
                    </a:lnTo>
                    <a:lnTo>
                      <a:pt x="536575" y="76200"/>
                    </a:lnTo>
                    <a:lnTo>
                      <a:pt x="492125" y="50800"/>
                    </a:lnTo>
                    <a:lnTo>
                      <a:pt x="441325" y="19050"/>
                    </a:lnTo>
                    <a:lnTo>
                      <a:pt x="365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7244443" y="2852057"/>
                <a:ext cx="152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400" b="1" dirty="0">
                    <a:solidFill>
                      <a:schemeClr val="bg1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  <p:cxnSp>
            <p:nvCxnSpPr>
              <p:cNvPr id="68" name="Straight Connector 67"/>
              <p:cNvCxnSpPr>
                <a:stCxn id="65" idx="4"/>
              </p:cNvCxnSpPr>
              <p:nvPr/>
            </p:nvCxnSpPr>
            <p:spPr>
              <a:xfrm rot="5400000">
                <a:off x="6827579" y="3485976"/>
                <a:ext cx="36946" cy="16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Freeform 68"/>
              <p:cNvSpPr/>
              <p:nvPr/>
            </p:nvSpPr>
            <p:spPr>
              <a:xfrm>
                <a:off x="6850743" y="2455182"/>
                <a:ext cx="441325" cy="1581150"/>
              </a:xfrm>
              <a:custGeom>
                <a:avLst/>
                <a:gdLst>
                  <a:gd name="connsiteX0" fmla="*/ 6350 w 441325"/>
                  <a:gd name="connsiteY0" fmla="*/ 0 h 1581150"/>
                  <a:gd name="connsiteX1" fmla="*/ 0 w 441325"/>
                  <a:gd name="connsiteY1" fmla="*/ 561975 h 1581150"/>
                  <a:gd name="connsiteX2" fmla="*/ 41275 w 441325"/>
                  <a:gd name="connsiteY2" fmla="*/ 571500 h 1581150"/>
                  <a:gd name="connsiteX3" fmla="*/ 79375 w 441325"/>
                  <a:gd name="connsiteY3" fmla="*/ 593725 h 1581150"/>
                  <a:gd name="connsiteX4" fmla="*/ 101600 w 441325"/>
                  <a:gd name="connsiteY4" fmla="*/ 631825 h 1581150"/>
                  <a:gd name="connsiteX5" fmla="*/ 117475 w 441325"/>
                  <a:gd name="connsiteY5" fmla="*/ 676275 h 1581150"/>
                  <a:gd name="connsiteX6" fmla="*/ 127000 w 441325"/>
                  <a:gd name="connsiteY6" fmla="*/ 742950 h 1581150"/>
                  <a:gd name="connsiteX7" fmla="*/ 130175 w 441325"/>
                  <a:gd name="connsiteY7" fmla="*/ 822325 h 1581150"/>
                  <a:gd name="connsiteX8" fmla="*/ 120650 w 441325"/>
                  <a:gd name="connsiteY8" fmla="*/ 895350 h 1581150"/>
                  <a:gd name="connsiteX9" fmla="*/ 98425 w 441325"/>
                  <a:gd name="connsiteY9" fmla="*/ 952500 h 1581150"/>
                  <a:gd name="connsiteX10" fmla="*/ 66675 w 441325"/>
                  <a:gd name="connsiteY10" fmla="*/ 993775 h 1581150"/>
                  <a:gd name="connsiteX11" fmla="*/ 38100 w 441325"/>
                  <a:gd name="connsiteY11" fmla="*/ 1019175 h 1581150"/>
                  <a:gd name="connsiteX12" fmla="*/ 9525 w 441325"/>
                  <a:gd name="connsiteY12" fmla="*/ 1025525 h 1581150"/>
                  <a:gd name="connsiteX13" fmla="*/ 9525 w 441325"/>
                  <a:gd name="connsiteY13" fmla="*/ 1581150 h 1581150"/>
                  <a:gd name="connsiteX14" fmla="*/ 88900 w 441325"/>
                  <a:gd name="connsiteY14" fmla="*/ 1568450 h 1581150"/>
                  <a:gd name="connsiteX15" fmla="*/ 146050 w 441325"/>
                  <a:gd name="connsiteY15" fmla="*/ 1539875 h 1581150"/>
                  <a:gd name="connsiteX16" fmla="*/ 187325 w 441325"/>
                  <a:gd name="connsiteY16" fmla="*/ 1501775 h 1581150"/>
                  <a:gd name="connsiteX17" fmla="*/ 241300 w 441325"/>
                  <a:gd name="connsiteY17" fmla="*/ 1457325 h 1581150"/>
                  <a:gd name="connsiteX18" fmla="*/ 282575 w 441325"/>
                  <a:gd name="connsiteY18" fmla="*/ 1403350 h 1581150"/>
                  <a:gd name="connsiteX19" fmla="*/ 320675 w 441325"/>
                  <a:gd name="connsiteY19" fmla="*/ 1330325 h 1581150"/>
                  <a:gd name="connsiteX20" fmla="*/ 361950 w 441325"/>
                  <a:gd name="connsiteY20" fmla="*/ 1244600 h 1581150"/>
                  <a:gd name="connsiteX21" fmla="*/ 387350 w 441325"/>
                  <a:gd name="connsiteY21" fmla="*/ 1165225 h 1581150"/>
                  <a:gd name="connsiteX22" fmla="*/ 415925 w 441325"/>
                  <a:gd name="connsiteY22" fmla="*/ 1079500 h 1581150"/>
                  <a:gd name="connsiteX23" fmla="*/ 428625 w 441325"/>
                  <a:gd name="connsiteY23" fmla="*/ 968375 h 1581150"/>
                  <a:gd name="connsiteX24" fmla="*/ 441325 w 441325"/>
                  <a:gd name="connsiteY24" fmla="*/ 866775 h 1581150"/>
                  <a:gd name="connsiteX25" fmla="*/ 441325 w 441325"/>
                  <a:gd name="connsiteY25" fmla="*/ 765175 h 1581150"/>
                  <a:gd name="connsiteX26" fmla="*/ 438150 w 441325"/>
                  <a:gd name="connsiteY26" fmla="*/ 673100 h 1581150"/>
                  <a:gd name="connsiteX27" fmla="*/ 425450 w 441325"/>
                  <a:gd name="connsiteY27" fmla="*/ 565150 h 1581150"/>
                  <a:gd name="connsiteX28" fmla="*/ 409575 w 441325"/>
                  <a:gd name="connsiteY28" fmla="*/ 488950 h 1581150"/>
                  <a:gd name="connsiteX29" fmla="*/ 396875 w 441325"/>
                  <a:gd name="connsiteY29" fmla="*/ 422275 h 1581150"/>
                  <a:gd name="connsiteX30" fmla="*/ 371475 w 441325"/>
                  <a:gd name="connsiteY30" fmla="*/ 349250 h 1581150"/>
                  <a:gd name="connsiteX31" fmla="*/ 336550 w 441325"/>
                  <a:gd name="connsiteY31" fmla="*/ 266700 h 1581150"/>
                  <a:gd name="connsiteX32" fmla="*/ 304800 w 441325"/>
                  <a:gd name="connsiteY32" fmla="*/ 209550 h 1581150"/>
                  <a:gd name="connsiteX33" fmla="*/ 260350 w 441325"/>
                  <a:gd name="connsiteY33" fmla="*/ 149225 h 1581150"/>
                  <a:gd name="connsiteX34" fmla="*/ 174625 w 441325"/>
                  <a:gd name="connsiteY34" fmla="*/ 69850 h 1581150"/>
                  <a:gd name="connsiteX35" fmla="*/ 111125 w 441325"/>
                  <a:gd name="connsiteY35" fmla="*/ 31750 h 1581150"/>
                  <a:gd name="connsiteX36" fmla="*/ 60325 w 441325"/>
                  <a:gd name="connsiteY36" fmla="*/ 12700 h 1581150"/>
                  <a:gd name="connsiteX37" fmla="*/ 6350 w 441325"/>
                  <a:gd name="connsiteY37" fmla="*/ 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41325" h="1581150">
                    <a:moveTo>
                      <a:pt x="6350" y="0"/>
                    </a:moveTo>
                    <a:cubicBezTo>
                      <a:pt x="4233" y="187325"/>
                      <a:pt x="2117" y="374650"/>
                      <a:pt x="0" y="561975"/>
                    </a:cubicBezTo>
                    <a:lnTo>
                      <a:pt x="41275" y="571500"/>
                    </a:lnTo>
                    <a:lnTo>
                      <a:pt x="79375" y="593725"/>
                    </a:lnTo>
                    <a:lnTo>
                      <a:pt x="101600" y="631825"/>
                    </a:lnTo>
                    <a:lnTo>
                      <a:pt x="117475" y="676275"/>
                    </a:lnTo>
                    <a:lnTo>
                      <a:pt x="127000" y="742950"/>
                    </a:lnTo>
                    <a:lnTo>
                      <a:pt x="130175" y="822325"/>
                    </a:lnTo>
                    <a:lnTo>
                      <a:pt x="120650" y="895350"/>
                    </a:lnTo>
                    <a:lnTo>
                      <a:pt x="98425" y="952500"/>
                    </a:lnTo>
                    <a:lnTo>
                      <a:pt x="66675" y="993775"/>
                    </a:lnTo>
                    <a:lnTo>
                      <a:pt x="38100" y="1019175"/>
                    </a:lnTo>
                    <a:lnTo>
                      <a:pt x="9525" y="1025525"/>
                    </a:lnTo>
                    <a:lnTo>
                      <a:pt x="9525" y="1581150"/>
                    </a:lnTo>
                    <a:lnTo>
                      <a:pt x="88900" y="1568450"/>
                    </a:lnTo>
                    <a:lnTo>
                      <a:pt x="146050" y="1539875"/>
                    </a:lnTo>
                    <a:lnTo>
                      <a:pt x="187325" y="1501775"/>
                    </a:lnTo>
                    <a:lnTo>
                      <a:pt x="241300" y="1457325"/>
                    </a:lnTo>
                    <a:lnTo>
                      <a:pt x="282575" y="1403350"/>
                    </a:lnTo>
                    <a:lnTo>
                      <a:pt x="320675" y="1330325"/>
                    </a:lnTo>
                    <a:lnTo>
                      <a:pt x="361950" y="1244600"/>
                    </a:lnTo>
                    <a:lnTo>
                      <a:pt x="387350" y="1165225"/>
                    </a:lnTo>
                    <a:lnTo>
                      <a:pt x="415925" y="1079500"/>
                    </a:lnTo>
                    <a:lnTo>
                      <a:pt x="428625" y="968375"/>
                    </a:lnTo>
                    <a:lnTo>
                      <a:pt x="441325" y="866775"/>
                    </a:lnTo>
                    <a:lnTo>
                      <a:pt x="441325" y="765175"/>
                    </a:lnTo>
                    <a:lnTo>
                      <a:pt x="438150" y="673100"/>
                    </a:lnTo>
                    <a:lnTo>
                      <a:pt x="425450" y="565150"/>
                    </a:lnTo>
                    <a:lnTo>
                      <a:pt x="409575" y="488950"/>
                    </a:lnTo>
                    <a:lnTo>
                      <a:pt x="396875" y="422275"/>
                    </a:lnTo>
                    <a:lnTo>
                      <a:pt x="371475" y="349250"/>
                    </a:lnTo>
                    <a:lnTo>
                      <a:pt x="336550" y="266700"/>
                    </a:lnTo>
                    <a:lnTo>
                      <a:pt x="304800" y="209550"/>
                    </a:lnTo>
                    <a:lnTo>
                      <a:pt x="260350" y="149225"/>
                    </a:lnTo>
                    <a:lnTo>
                      <a:pt x="174625" y="69850"/>
                    </a:lnTo>
                    <a:lnTo>
                      <a:pt x="111125" y="31750"/>
                    </a:lnTo>
                    <a:lnTo>
                      <a:pt x="60325" y="12700"/>
                    </a:lnTo>
                    <a:lnTo>
                      <a:pt x="6350" y="0"/>
                    </a:ln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</p:grpSp>
        <p:grpSp>
          <p:nvGrpSpPr>
            <p:cNvPr id="70" name="Group 359"/>
            <p:cNvGrpSpPr/>
            <p:nvPr/>
          </p:nvGrpSpPr>
          <p:grpSpPr>
            <a:xfrm>
              <a:off x="4705359" y="2395530"/>
              <a:ext cx="1214446" cy="1581150"/>
              <a:chOff x="7762419" y="2447925"/>
              <a:chExt cx="1214446" cy="1581150"/>
            </a:xfrm>
          </p:grpSpPr>
          <p:sp>
            <p:nvSpPr>
              <p:cNvPr id="71" name="Oval 70"/>
              <p:cNvSpPr/>
              <p:nvPr/>
            </p:nvSpPr>
            <p:spPr>
              <a:xfrm>
                <a:off x="8119609" y="2455418"/>
                <a:ext cx="857256" cy="156050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>
              <a:xfrm>
                <a:off x="7762419" y="2455418"/>
                <a:ext cx="857256" cy="157163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>
              <a:xfrm>
                <a:off x="8056616" y="3008086"/>
                <a:ext cx="251001" cy="460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74" name="Freeform 73"/>
              <p:cNvSpPr/>
              <p:nvPr/>
            </p:nvSpPr>
            <p:spPr>
              <a:xfrm>
                <a:off x="8191500" y="2451100"/>
                <a:ext cx="784225" cy="1577975"/>
              </a:xfrm>
              <a:custGeom>
                <a:avLst/>
                <a:gdLst>
                  <a:gd name="connsiteX0" fmla="*/ 0 w 784225"/>
                  <a:gd name="connsiteY0" fmla="*/ 0 h 1577975"/>
                  <a:gd name="connsiteX1" fmla="*/ 95250 w 784225"/>
                  <a:gd name="connsiteY1" fmla="*/ 22225 h 1577975"/>
                  <a:gd name="connsiteX2" fmla="*/ 158750 w 784225"/>
                  <a:gd name="connsiteY2" fmla="*/ 60325 h 1577975"/>
                  <a:gd name="connsiteX3" fmla="*/ 203200 w 784225"/>
                  <a:gd name="connsiteY3" fmla="*/ 92075 h 1577975"/>
                  <a:gd name="connsiteX4" fmla="*/ 254000 w 784225"/>
                  <a:gd name="connsiteY4" fmla="*/ 158750 h 1577975"/>
                  <a:gd name="connsiteX5" fmla="*/ 301625 w 784225"/>
                  <a:gd name="connsiteY5" fmla="*/ 231775 h 1577975"/>
                  <a:gd name="connsiteX6" fmla="*/ 352425 w 784225"/>
                  <a:gd name="connsiteY6" fmla="*/ 333375 h 1577975"/>
                  <a:gd name="connsiteX7" fmla="*/ 384175 w 784225"/>
                  <a:gd name="connsiteY7" fmla="*/ 425450 h 1577975"/>
                  <a:gd name="connsiteX8" fmla="*/ 396875 w 784225"/>
                  <a:gd name="connsiteY8" fmla="*/ 501650 h 1577975"/>
                  <a:gd name="connsiteX9" fmla="*/ 406400 w 784225"/>
                  <a:gd name="connsiteY9" fmla="*/ 546100 h 1577975"/>
                  <a:gd name="connsiteX10" fmla="*/ 419100 w 784225"/>
                  <a:gd name="connsiteY10" fmla="*/ 612775 h 1577975"/>
                  <a:gd name="connsiteX11" fmla="*/ 425450 w 784225"/>
                  <a:gd name="connsiteY11" fmla="*/ 676275 h 1577975"/>
                  <a:gd name="connsiteX12" fmla="*/ 428625 w 784225"/>
                  <a:gd name="connsiteY12" fmla="*/ 768350 h 1577975"/>
                  <a:gd name="connsiteX13" fmla="*/ 425450 w 784225"/>
                  <a:gd name="connsiteY13" fmla="*/ 828675 h 1577975"/>
                  <a:gd name="connsiteX14" fmla="*/ 425450 w 784225"/>
                  <a:gd name="connsiteY14" fmla="*/ 895350 h 1577975"/>
                  <a:gd name="connsiteX15" fmla="*/ 409575 w 784225"/>
                  <a:gd name="connsiteY15" fmla="*/ 1000125 h 1577975"/>
                  <a:gd name="connsiteX16" fmla="*/ 403225 w 784225"/>
                  <a:gd name="connsiteY16" fmla="*/ 1079500 h 1577975"/>
                  <a:gd name="connsiteX17" fmla="*/ 374650 w 784225"/>
                  <a:gd name="connsiteY17" fmla="*/ 1162050 h 1577975"/>
                  <a:gd name="connsiteX18" fmla="*/ 358775 w 784225"/>
                  <a:gd name="connsiteY18" fmla="*/ 1228725 h 1577975"/>
                  <a:gd name="connsiteX19" fmla="*/ 317500 w 784225"/>
                  <a:gd name="connsiteY19" fmla="*/ 1311275 h 1577975"/>
                  <a:gd name="connsiteX20" fmla="*/ 279400 w 784225"/>
                  <a:gd name="connsiteY20" fmla="*/ 1384300 h 1577975"/>
                  <a:gd name="connsiteX21" fmla="*/ 241300 w 784225"/>
                  <a:gd name="connsiteY21" fmla="*/ 1441450 h 1577975"/>
                  <a:gd name="connsiteX22" fmla="*/ 200025 w 784225"/>
                  <a:gd name="connsiteY22" fmla="*/ 1482725 h 1577975"/>
                  <a:gd name="connsiteX23" fmla="*/ 149225 w 784225"/>
                  <a:gd name="connsiteY23" fmla="*/ 1524000 h 1577975"/>
                  <a:gd name="connsiteX24" fmla="*/ 104775 w 784225"/>
                  <a:gd name="connsiteY24" fmla="*/ 1555750 h 1577975"/>
                  <a:gd name="connsiteX25" fmla="*/ 79375 w 784225"/>
                  <a:gd name="connsiteY25" fmla="*/ 1565275 h 1577975"/>
                  <a:gd name="connsiteX26" fmla="*/ 22225 w 784225"/>
                  <a:gd name="connsiteY26" fmla="*/ 1577975 h 1577975"/>
                  <a:gd name="connsiteX27" fmla="*/ 355600 w 784225"/>
                  <a:gd name="connsiteY27" fmla="*/ 1571625 h 1577975"/>
                  <a:gd name="connsiteX28" fmla="*/ 425450 w 784225"/>
                  <a:gd name="connsiteY28" fmla="*/ 1555750 h 1577975"/>
                  <a:gd name="connsiteX29" fmla="*/ 504825 w 784225"/>
                  <a:gd name="connsiteY29" fmla="*/ 1520825 h 1577975"/>
                  <a:gd name="connsiteX30" fmla="*/ 581025 w 784225"/>
                  <a:gd name="connsiteY30" fmla="*/ 1450975 h 1577975"/>
                  <a:gd name="connsiteX31" fmla="*/ 635000 w 784225"/>
                  <a:gd name="connsiteY31" fmla="*/ 1377950 h 1577975"/>
                  <a:gd name="connsiteX32" fmla="*/ 673100 w 784225"/>
                  <a:gd name="connsiteY32" fmla="*/ 1301750 h 1577975"/>
                  <a:gd name="connsiteX33" fmla="*/ 708025 w 784225"/>
                  <a:gd name="connsiteY33" fmla="*/ 1231900 h 1577975"/>
                  <a:gd name="connsiteX34" fmla="*/ 720725 w 784225"/>
                  <a:gd name="connsiteY34" fmla="*/ 1190625 h 1577975"/>
                  <a:gd name="connsiteX35" fmla="*/ 739775 w 784225"/>
                  <a:gd name="connsiteY35" fmla="*/ 1133475 h 1577975"/>
                  <a:gd name="connsiteX36" fmla="*/ 758825 w 784225"/>
                  <a:gd name="connsiteY36" fmla="*/ 1054100 h 1577975"/>
                  <a:gd name="connsiteX37" fmla="*/ 768350 w 784225"/>
                  <a:gd name="connsiteY37" fmla="*/ 987425 h 1577975"/>
                  <a:gd name="connsiteX38" fmla="*/ 777875 w 784225"/>
                  <a:gd name="connsiteY38" fmla="*/ 892175 h 1577975"/>
                  <a:gd name="connsiteX39" fmla="*/ 781050 w 784225"/>
                  <a:gd name="connsiteY39" fmla="*/ 815975 h 1577975"/>
                  <a:gd name="connsiteX40" fmla="*/ 784225 w 784225"/>
                  <a:gd name="connsiteY40" fmla="*/ 733425 h 1577975"/>
                  <a:gd name="connsiteX41" fmla="*/ 781050 w 784225"/>
                  <a:gd name="connsiteY41" fmla="*/ 660400 h 1577975"/>
                  <a:gd name="connsiteX42" fmla="*/ 765175 w 784225"/>
                  <a:gd name="connsiteY42" fmla="*/ 565150 h 1577975"/>
                  <a:gd name="connsiteX43" fmla="*/ 755650 w 784225"/>
                  <a:gd name="connsiteY43" fmla="*/ 488950 h 1577975"/>
                  <a:gd name="connsiteX44" fmla="*/ 727075 w 784225"/>
                  <a:gd name="connsiteY44" fmla="*/ 396875 h 1577975"/>
                  <a:gd name="connsiteX45" fmla="*/ 704850 w 784225"/>
                  <a:gd name="connsiteY45" fmla="*/ 333375 h 1577975"/>
                  <a:gd name="connsiteX46" fmla="*/ 679450 w 784225"/>
                  <a:gd name="connsiteY46" fmla="*/ 273050 h 1577975"/>
                  <a:gd name="connsiteX47" fmla="*/ 650875 w 784225"/>
                  <a:gd name="connsiteY47" fmla="*/ 215900 h 1577975"/>
                  <a:gd name="connsiteX48" fmla="*/ 628650 w 784225"/>
                  <a:gd name="connsiteY48" fmla="*/ 184150 h 1577975"/>
                  <a:gd name="connsiteX49" fmla="*/ 577850 w 784225"/>
                  <a:gd name="connsiteY49" fmla="*/ 117475 h 1577975"/>
                  <a:gd name="connsiteX50" fmla="*/ 536575 w 784225"/>
                  <a:gd name="connsiteY50" fmla="*/ 76200 h 1577975"/>
                  <a:gd name="connsiteX51" fmla="*/ 492125 w 784225"/>
                  <a:gd name="connsiteY51" fmla="*/ 50800 h 1577975"/>
                  <a:gd name="connsiteX52" fmla="*/ 441325 w 784225"/>
                  <a:gd name="connsiteY52" fmla="*/ 19050 h 1577975"/>
                  <a:gd name="connsiteX53" fmla="*/ 365125 w 784225"/>
                  <a:gd name="connsiteY53" fmla="*/ 0 h 1577975"/>
                  <a:gd name="connsiteX54" fmla="*/ 0 w 784225"/>
                  <a:gd name="connsiteY54" fmla="*/ 0 h 157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784225" h="1577975">
                    <a:moveTo>
                      <a:pt x="0" y="0"/>
                    </a:moveTo>
                    <a:lnTo>
                      <a:pt x="95250" y="22225"/>
                    </a:lnTo>
                    <a:lnTo>
                      <a:pt x="158750" y="60325"/>
                    </a:lnTo>
                    <a:lnTo>
                      <a:pt x="203200" y="92075"/>
                    </a:lnTo>
                    <a:lnTo>
                      <a:pt x="254000" y="158750"/>
                    </a:lnTo>
                    <a:lnTo>
                      <a:pt x="301625" y="231775"/>
                    </a:lnTo>
                    <a:lnTo>
                      <a:pt x="352425" y="333375"/>
                    </a:lnTo>
                    <a:lnTo>
                      <a:pt x="384175" y="425450"/>
                    </a:lnTo>
                    <a:cubicBezTo>
                      <a:pt x="397469" y="495244"/>
                      <a:pt x="396875" y="469500"/>
                      <a:pt x="396875" y="501650"/>
                    </a:cubicBezTo>
                    <a:cubicBezTo>
                      <a:pt x="406638" y="543956"/>
                      <a:pt x="406400" y="528805"/>
                      <a:pt x="406400" y="546100"/>
                    </a:cubicBezTo>
                    <a:lnTo>
                      <a:pt x="419100" y="612775"/>
                    </a:lnTo>
                    <a:cubicBezTo>
                      <a:pt x="422354" y="674595"/>
                      <a:pt x="408037" y="658862"/>
                      <a:pt x="425450" y="676275"/>
                    </a:cubicBezTo>
                    <a:lnTo>
                      <a:pt x="428625" y="768350"/>
                    </a:lnTo>
                    <a:lnTo>
                      <a:pt x="425450" y="828675"/>
                    </a:lnTo>
                    <a:lnTo>
                      <a:pt x="425450" y="895350"/>
                    </a:lnTo>
                    <a:lnTo>
                      <a:pt x="409575" y="1000125"/>
                    </a:lnTo>
                    <a:lnTo>
                      <a:pt x="403225" y="1079500"/>
                    </a:lnTo>
                    <a:lnTo>
                      <a:pt x="374650" y="1162050"/>
                    </a:lnTo>
                    <a:lnTo>
                      <a:pt x="358775" y="1228725"/>
                    </a:lnTo>
                    <a:lnTo>
                      <a:pt x="317500" y="1311275"/>
                    </a:lnTo>
                    <a:lnTo>
                      <a:pt x="279400" y="1384300"/>
                    </a:lnTo>
                    <a:lnTo>
                      <a:pt x="241300" y="1441450"/>
                    </a:lnTo>
                    <a:lnTo>
                      <a:pt x="200025" y="1482725"/>
                    </a:lnTo>
                    <a:lnTo>
                      <a:pt x="149225" y="1524000"/>
                    </a:lnTo>
                    <a:lnTo>
                      <a:pt x="104775" y="1555750"/>
                    </a:lnTo>
                    <a:lnTo>
                      <a:pt x="79375" y="1565275"/>
                    </a:lnTo>
                    <a:lnTo>
                      <a:pt x="22225" y="1577975"/>
                    </a:lnTo>
                    <a:lnTo>
                      <a:pt x="355600" y="1571625"/>
                    </a:lnTo>
                    <a:lnTo>
                      <a:pt x="425450" y="1555750"/>
                    </a:lnTo>
                    <a:lnTo>
                      <a:pt x="504825" y="1520825"/>
                    </a:lnTo>
                    <a:lnTo>
                      <a:pt x="581025" y="1450975"/>
                    </a:lnTo>
                    <a:lnTo>
                      <a:pt x="635000" y="1377950"/>
                    </a:lnTo>
                    <a:lnTo>
                      <a:pt x="673100" y="1301750"/>
                    </a:lnTo>
                    <a:lnTo>
                      <a:pt x="708025" y="1231900"/>
                    </a:lnTo>
                    <a:lnTo>
                      <a:pt x="720725" y="1190625"/>
                    </a:lnTo>
                    <a:lnTo>
                      <a:pt x="739775" y="1133475"/>
                    </a:lnTo>
                    <a:lnTo>
                      <a:pt x="758825" y="1054100"/>
                    </a:lnTo>
                    <a:lnTo>
                      <a:pt x="768350" y="987425"/>
                    </a:lnTo>
                    <a:cubicBezTo>
                      <a:pt x="771633" y="955686"/>
                      <a:pt x="777875" y="924083"/>
                      <a:pt x="777875" y="892175"/>
                    </a:cubicBezTo>
                    <a:lnTo>
                      <a:pt x="781050" y="815975"/>
                    </a:lnTo>
                    <a:lnTo>
                      <a:pt x="784225" y="733425"/>
                    </a:lnTo>
                    <a:lnTo>
                      <a:pt x="781050" y="660400"/>
                    </a:lnTo>
                    <a:lnTo>
                      <a:pt x="765175" y="565150"/>
                    </a:lnTo>
                    <a:lnTo>
                      <a:pt x="755650" y="488950"/>
                    </a:lnTo>
                    <a:lnTo>
                      <a:pt x="727075" y="396875"/>
                    </a:lnTo>
                    <a:lnTo>
                      <a:pt x="704850" y="333375"/>
                    </a:lnTo>
                    <a:lnTo>
                      <a:pt x="679450" y="273050"/>
                    </a:lnTo>
                    <a:lnTo>
                      <a:pt x="650875" y="215900"/>
                    </a:lnTo>
                    <a:lnTo>
                      <a:pt x="628650" y="184150"/>
                    </a:lnTo>
                    <a:lnTo>
                      <a:pt x="577850" y="117475"/>
                    </a:lnTo>
                    <a:lnTo>
                      <a:pt x="536575" y="76200"/>
                    </a:lnTo>
                    <a:lnTo>
                      <a:pt x="492125" y="50800"/>
                    </a:lnTo>
                    <a:lnTo>
                      <a:pt x="441325" y="19050"/>
                    </a:lnTo>
                    <a:lnTo>
                      <a:pt x="365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8572500" y="2844800"/>
                <a:ext cx="152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400" b="1" dirty="0">
                    <a:latin typeface="Calibri"/>
                    <a:cs typeface="Calibri"/>
                  </a:rPr>
                  <a:t>0</a:t>
                </a:r>
              </a:p>
            </p:txBody>
          </p:sp>
          <p:cxnSp>
            <p:nvCxnSpPr>
              <p:cNvPr id="76" name="Straight Connector 75"/>
              <p:cNvCxnSpPr>
                <a:stCxn id="73" idx="4"/>
              </p:cNvCxnSpPr>
              <p:nvPr/>
            </p:nvCxnSpPr>
            <p:spPr>
              <a:xfrm rot="5400000">
                <a:off x="8155636" y="3478719"/>
                <a:ext cx="36946" cy="16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reeform 76"/>
              <p:cNvSpPr/>
              <p:nvPr/>
            </p:nvSpPr>
            <p:spPr>
              <a:xfrm>
                <a:off x="8178800" y="2447925"/>
                <a:ext cx="441325" cy="1581150"/>
              </a:xfrm>
              <a:custGeom>
                <a:avLst/>
                <a:gdLst>
                  <a:gd name="connsiteX0" fmla="*/ 6350 w 441325"/>
                  <a:gd name="connsiteY0" fmla="*/ 0 h 1581150"/>
                  <a:gd name="connsiteX1" fmla="*/ 0 w 441325"/>
                  <a:gd name="connsiteY1" fmla="*/ 561975 h 1581150"/>
                  <a:gd name="connsiteX2" fmla="*/ 41275 w 441325"/>
                  <a:gd name="connsiteY2" fmla="*/ 571500 h 1581150"/>
                  <a:gd name="connsiteX3" fmla="*/ 79375 w 441325"/>
                  <a:gd name="connsiteY3" fmla="*/ 593725 h 1581150"/>
                  <a:gd name="connsiteX4" fmla="*/ 101600 w 441325"/>
                  <a:gd name="connsiteY4" fmla="*/ 631825 h 1581150"/>
                  <a:gd name="connsiteX5" fmla="*/ 117475 w 441325"/>
                  <a:gd name="connsiteY5" fmla="*/ 676275 h 1581150"/>
                  <a:gd name="connsiteX6" fmla="*/ 127000 w 441325"/>
                  <a:gd name="connsiteY6" fmla="*/ 742950 h 1581150"/>
                  <a:gd name="connsiteX7" fmla="*/ 130175 w 441325"/>
                  <a:gd name="connsiteY7" fmla="*/ 822325 h 1581150"/>
                  <a:gd name="connsiteX8" fmla="*/ 120650 w 441325"/>
                  <a:gd name="connsiteY8" fmla="*/ 895350 h 1581150"/>
                  <a:gd name="connsiteX9" fmla="*/ 98425 w 441325"/>
                  <a:gd name="connsiteY9" fmla="*/ 952500 h 1581150"/>
                  <a:gd name="connsiteX10" fmla="*/ 66675 w 441325"/>
                  <a:gd name="connsiteY10" fmla="*/ 993775 h 1581150"/>
                  <a:gd name="connsiteX11" fmla="*/ 38100 w 441325"/>
                  <a:gd name="connsiteY11" fmla="*/ 1019175 h 1581150"/>
                  <a:gd name="connsiteX12" fmla="*/ 9525 w 441325"/>
                  <a:gd name="connsiteY12" fmla="*/ 1025525 h 1581150"/>
                  <a:gd name="connsiteX13" fmla="*/ 9525 w 441325"/>
                  <a:gd name="connsiteY13" fmla="*/ 1581150 h 1581150"/>
                  <a:gd name="connsiteX14" fmla="*/ 88900 w 441325"/>
                  <a:gd name="connsiteY14" fmla="*/ 1568450 h 1581150"/>
                  <a:gd name="connsiteX15" fmla="*/ 146050 w 441325"/>
                  <a:gd name="connsiteY15" fmla="*/ 1539875 h 1581150"/>
                  <a:gd name="connsiteX16" fmla="*/ 187325 w 441325"/>
                  <a:gd name="connsiteY16" fmla="*/ 1501775 h 1581150"/>
                  <a:gd name="connsiteX17" fmla="*/ 241300 w 441325"/>
                  <a:gd name="connsiteY17" fmla="*/ 1457325 h 1581150"/>
                  <a:gd name="connsiteX18" fmla="*/ 282575 w 441325"/>
                  <a:gd name="connsiteY18" fmla="*/ 1403350 h 1581150"/>
                  <a:gd name="connsiteX19" fmla="*/ 320675 w 441325"/>
                  <a:gd name="connsiteY19" fmla="*/ 1330325 h 1581150"/>
                  <a:gd name="connsiteX20" fmla="*/ 361950 w 441325"/>
                  <a:gd name="connsiteY20" fmla="*/ 1244600 h 1581150"/>
                  <a:gd name="connsiteX21" fmla="*/ 387350 w 441325"/>
                  <a:gd name="connsiteY21" fmla="*/ 1165225 h 1581150"/>
                  <a:gd name="connsiteX22" fmla="*/ 415925 w 441325"/>
                  <a:gd name="connsiteY22" fmla="*/ 1079500 h 1581150"/>
                  <a:gd name="connsiteX23" fmla="*/ 428625 w 441325"/>
                  <a:gd name="connsiteY23" fmla="*/ 968375 h 1581150"/>
                  <a:gd name="connsiteX24" fmla="*/ 441325 w 441325"/>
                  <a:gd name="connsiteY24" fmla="*/ 866775 h 1581150"/>
                  <a:gd name="connsiteX25" fmla="*/ 441325 w 441325"/>
                  <a:gd name="connsiteY25" fmla="*/ 765175 h 1581150"/>
                  <a:gd name="connsiteX26" fmla="*/ 438150 w 441325"/>
                  <a:gd name="connsiteY26" fmla="*/ 673100 h 1581150"/>
                  <a:gd name="connsiteX27" fmla="*/ 425450 w 441325"/>
                  <a:gd name="connsiteY27" fmla="*/ 565150 h 1581150"/>
                  <a:gd name="connsiteX28" fmla="*/ 409575 w 441325"/>
                  <a:gd name="connsiteY28" fmla="*/ 488950 h 1581150"/>
                  <a:gd name="connsiteX29" fmla="*/ 396875 w 441325"/>
                  <a:gd name="connsiteY29" fmla="*/ 422275 h 1581150"/>
                  <a:gd name="connsiteX30" fmla="*/ 371475 w 441325"/>
                  <a:gd name="connsiteY30" fmla="*/ 349250 h 1581150"/>
                  <a:gd name="connsiteX31" fmla="*/ 336550 w 441325"/>
                  <a:gd name="connsiteY31" fmla="*/ 266700 h 1581150"/>
                  <a:gd name="connsiteX32" fmla="*/ 304800 w 441325"/>
                  <a:gd name="connsiteY32" fmla="*/ 209550 h 1581150"/>
                  <a:gd name="connsiteX33" fmla="*/ 260350 w 441325"/>
                  <a:gd name="connsiteY33" fmla="*/ 149225 h 1581150"/>
                  <a:gd name="connsiteX34" fmla="*/ 174625 w 441325"/>
                  <a:gd name="connsiteY34" fmla="*/ 69850 h 1581150"/>
                  <a:gd name="connsiteX35" fmla="*/ 111125 w 441325"/>
                  <a:gd name="connsiteY35" fmla="*/ 31750 h 1581150"/>
                  <a:gd name="connsiteX36" fmla="*/ 60325 w 441325"/>
                  <a:gd name="connsiteY36" fmla="*/ 12700 h 1581150"/>
                  <a:gd name="connsiteX37" fmla="*/ 6350 w 441325"/>
                  <a:gd name="connsiteY37" fmla="*/ 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41325" h="1581150">
                    <a:moveTo>
                      <a:pt x="6350" y="0"/>
                    </a:moveTo>
                    <a:cubicBezTo>
                      <a:pt x="4233" y="187325"/>
                      <a:pt x="2117" y="374650"/>
                      <a:pt x="0" y="561975"/>
                    </a:cubicBezTo>
                    <a:lnTo>
                      <a:pt x="41275" y="571500"/>
                    </a:lnTo>
                    <a:lnTo>
                      <a:pt x="79375" y="593725"/>
                    </a:lnTo>
                    <a:lnTo>
                      <a:pt x="101600" y="631825"/>
                    </a:lnTo>
                    <a:lnTo>
                      <a:pt x="117475" y="676275"/>
                    </a:lnTo>
                    <a:lnTo>
                      <a:pt x="127000" y="742950"/>
                    </a:lnTo>
                    <a:lnTo>
                      <a:pt x="130175" y="822325"/>
                    </a:lnTo>
                    <a:lnTo>
                      <a:pt x="120650" y="895350"/>
                    </a:lnTo>
                    <a:lnTo>
                      <a:pt x="98425" y="952500"/>
                    </a:lnTo>
                    <a:lnTo>
                      <a:pt x="66675" y="993775"/>
                    </a:lnTo>
                    <a:lnTo>
                      <a:pt x="38100" y="1019175"/>
                    </a:lnTo>
                    <a:lnTo>
                      <a:pt x="9525" y="1025525"/>
                    </a:lnTo>
                    <a:lnTo>
                      <a:pt x="9525" y="1581150"/>
                    </a:lnTo>
                    <a:lnTo>
                      <a:pt x="88900" y="1568450"/>
                    </a:lnTo>
                    <a:lnTo>
                      <a:pt x="146050" y="1539875"/>
                    </a:lnTo>
                    <a:lnTo>
                      <a:pt x="187325" y="1501775"/>
                    </a:lnTo>
                    <a:lnTo>
                      <a:pt x="241300" y="1457325"/>
                    </a:lnTo>
                    <a:lnTo>
                      <a:pt x="282575" y="1403350"/>
                    </a:lnTo>
                    <a:lnTo>
                      <a:pt x="320675" y="1330325"/>
                    </a:lnTo>
                    <a:lnTo>
                      <a:pt x="361950" y="1244600"/>
                    </a:lnTo>
                    <a:lnTo>
                      <a:pt x="387350" y="1165225"/>
                    </a:lnTo>
                    <a:lnTo>
                      <a:pt x="415925" y="1079500"/>
                    </a:lnTo>
                    <a:lnTo>
                      <a:pt x="428625" y="968375"/>
                    </a:lnTo>
                    <a:lnTo>
                      <a:pt x="441325" y="866775"/>
                    </a:lnTo>
                    <a:lnTo>
                      <a:pt x="441325" y="765175"/>
                    </a:lnTo>
                    <a:lnTo>
                      <a:pt x="438150" y="673100"/>
                    </a:lnTo>
                    <a:lnTo>
                      <a:pt x="425450" y="565150"/>
                    </a:lnTo>
                    <a:lnTo>
                      <a:pt x="409575" y="488950"/>
                    </a:lnTo>
                    <a:lnTo>
                      <a:pt x="396875" y="422275"/>
                    </a:lnTo>
                    <a:lnTo>
                      <a:pt x="371475" y="349250"/>
                    </a:lnTo>
                    <a:lnTo>
                      <a:pt x="336550" y="266700"/>
                    </a:lnTo>
                    <a:lnTo>
                      <a:pt x="304800" y="209550"/>
                    </a:lnTo>
                    <a:lnTo>
                      <a:pt x="260350" y="149225"/>
                    </a:lnTo>
                    <a:lnTo>
                      <a:pt x="174625" y="69850"/>
                    </a:lnTo>
                    <a:lnTo>
                      <a:pt x="111125" y="31750"/>
                    </a:lnTo>
                    <a:lnTo>
                      <a:pt x="60325" y="12700"/>
                    </a:lnTo>
                    <a:lnTo>
                      <a:pt x="6350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</p:grpSp>
        <p:grpSp>
          <p:nvGrpSpPr>
            <p:cNvPr id="78" name="Group 367"/>
            <p:cNvGrpSpPr/>
            <p:nvPr/>
          </p:nvGrpSpPr>
          <p:grpSpPr>
            <a:xfrm>
              <a:off x="4101202" y="2402787"/>
              <a:ext cx="1214446" cy="1581150"/>
              <a:chOff x="6434362" y="2455182"/>
              <a:chExt cx="1214446" cy="1581150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6791552" y="2462675"/>
                <a:ext cx="857256" cy="156050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6434362" y="2462675"/>
                <a:ext cx="857256" cy="1571636"/>
              </a:xfrm>
              <a:prstGeom prst="ellipse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6728559" y="3015343"/>
                <a:ext cx="251001" cy="460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82" name="Freeform 81"/>
              <p:cNvSpPr/>
              <p:nvPr/>
            </p:nvSpPr>
            <p:spPr>
              <a:xfrm>
                <a:off x="6863443" y="2458357"/>
                <a:ext cx="784225" cy="1577975"/>
              </a:xfrm>
              <a:custGeom>
                <a:avLst/>
                <a:gdLst>
                  <a:gd name="connsiteX0" fmla="*/ 0 w 784225"/>
                  <a:gd name="connsiteY0" fmla="*/ 0 h 1577975"/>
                  <a:gd name="connsiteX1" fmla="*/ 95250 w 784225"/>
                  <a:gd name="connsiteY1" fmla="*/ 22225 h 1577975"/>
                  <a:gd name="connsiteX2" fmla="*/ 158750 w 784225"/>
                  <a:gd name="connsiteY2" fmla="*/ 60325 h 1577975"/>
                  <a:gd name="connsiteX3" fmla="*/ 203200 w 784225"/>
                  <a:gd name="connsiteY3" fmla="*/ 92075 h 1577975"/>
                  <a:gd name="connsiteX4" fmla="*/ 254000 w 784225"/>
                  <a:gd name="connsiteY4" fmla="*/ 158750 h 1577975"/>
                  <a:gd name="connsiteX5" fmla="*/ 301625 w 784225"/>
                  <a:gd name="connsiteY5" fmla="*/ 231775 h 1577975"/>
                  <a:gd name="connsiteX6" fmla="*/ 352425 w 784225"/>
                  <a:gd name="connsiteY6" fmla="*/ 333375 h 1577975"/>
                  <a:gd name="connsiteX7" fmla="*/ 384175 w 784225"/>
                  <a:gd name="connsiteY7" fmla="*/ 425450 h 1577975"/>
                  <a:gd name="connsiteX8" fmla="*/ 396875 w 784225"/>
                  <a:gd name="connsiteY8" fmla="*/ 501650 h 1577975"/>
                  <a:gd name="connsiteX9" fmla="*/ 406400 w 784225"/>
                  <a:gd name="connsiteY9" fmla="*/ 546100 h 1577975"/>
                  <a:gd name="connsiteX10" fmla="*/ 419100 w 784225"/>
                  <a:gd name="connsiteY10" fmla="*/ 612775 h 1577975"/>
                  <a:gd name="connsiteX11" fmla="*/ 425450 w 784225"/>
                  <a:gd name="connsiteY11" fmla="*/ 676275 h 1577975"/>
                  <a:gd name="connsiteX12" fmla="*/ 428625 w 784225"/>
                  <a:gd name="connsiteY12" fmla="*/ 768350 h 1577975"/>
                  <a:gd name="connsiteX13" fmla="*/ 425450 w 784225"/>
                  <a:gd name="connsiteY13" fmla="*/ 828675 h 1577975"/>
                  <a:gd name="connsiteX14" fmla="*/ 425450 w 784225"/>
                  <a:gd name="connsiteY14" fmla="*/ 895350 h 1577975"/>
                  <a:gd name="connsiteX15" fmla="*/ 409575 w 784225"/>
                  <a:gd name="connsiteY15" fmla="*/ 1000125 h 1577975"/>
                  <a:gd name="connsiteX16" fmla="*/ 403225 w 784225"/>
                  <a:gd name="connsiteY16" fmla="*/ 1079500 h 1577975"/>
                  <a:gd name="connsiteX17" fmla="*/ 374650 w 784225"/>
                  <a:gd name="connsiteY17" fmla="*/ 1162050 h 1577975"/>
                  <a:gd name="connsiteX18" fmla="*/ 358775 w 784225"/>
                  <a:gd name="connsiteY18" fmla="*/ 1228725 h 1577975"/>
                  <a:gd name="connsiteX19" fmla="*/ 317500 w 784225"/>
                  <a:gd name="connsiteY19" fmla="*/ 1311275 h 1577975"/>
                  <a:gd name="connsiteX20" fmla="*/ 279400 w 784225"/>
                  <a:gd name="connsiteY20" fmla="*/ 1384300 h 1577975"/>
                  <a:gd name="connsiteX21" fmla="*/ 241300 w 784225"/>
                  <a:gd name="connsiteY21" fmla="*/ 1441450 h 1577975"/>
                  <a:gd name="connsiteX22" fmla="*/ 200025 w 784225"/>
                  <a:gd name="connsiteY22" fmla="*/ 1482725 h 1577975"/>
                  <a:gd name="connsiteX23" fmla="*/ 149225 w 784225"/>
                  <a:gd name="connsiteY23" fmla="*/ 1524000 h 1577975"/>
                  <a:gd name="connsiteX24" fmla="*/ 104775 w 784225"/>
                  <a:gd name="connsiteY24" fmla="*/ 1555750 h 1577975"/>
                  <a:gd name="connsiteX25" fmla="*/ 79375 w 784225"/>
                  <a:gd name="connsiteY25" fmla="*/ 1565275 h 1577975"/>
                  <a:gd name="connsiteX26" fmla="*/ 22225 w 784225"/>
                  <a:gd name="connsiteY26" fmla="*/ 1577975 h 1577975"/>
                  <a:gd name="connsiteX27" fmla="*/ 355600 w 784225"/>
                  <a:gd name="connsiteY27" fmla="*/ 1571625 h 1577975"/>
                  <a:gd name="connsiteX28" fmla="*/ 425450 w 784225"/>
                  <a:gd name="connsiteY28" fmla="*/ 1555750 h 1577975"/>
                  <a:gd name="connsiteX29" fmla="*/ 504825 w 784225"/>
                  <a:gd name="connsiteY29" fmla="*/ 1520825 h 1577975"/>
                  <a:gd name="connsiteX30" fmla="*/ 581025 w 784225"/>
                  <a:gd name="connsiteY30" fmla="*/ 1450975 h 1577975"/>
                  <a:gd name="connsiteX31" fmla="*/ 635000 w 784225"/>
                  <a:gd name="connsiteY31" fmla="*/ 1377950 h 1577975"/>
                  <a:gd name="connsiteX32" fmla="*/ 673100 w 784225"/>
                  <a:gd name="connsiteY32" fmla="*/ 1301750 h 1577975"/>
                  <a:gd name="connsiteX33" fmla="*/ 708025 w 784225"/>
                  <a:gd name="connsiteY33" fmla="*/ 1231900 h 1577975"/>
                  <a:gd name="connsiteX34" fmla="*/ 720725 w 784225"/>
                  <a:gd name="connsiteY34" fmla="*/ 1190625 h 1577975"/>
                  <a:gd name="connsiteX35" fmla="*/ 739775 w 784225"/>
                  <a:gd name="connsiteY35" fmla="*/ 1133475 h 1577975"/>
                  <a:gd name="connsiteX36" fmla="*/ 758825 w 784225"/>
                  <a:gd name="connsiteY36" fmla="*/ 1054100 h 1577975"/>
                  <a:gd name="connsiteX37" fmla="*/ 768350 w 784225"/>
                  <a:gd name="connsiteY37" fmla="*/ 987425 h 1577975"/>
                  <a:gd name="connsiteX38" fmla="*/ 777875 w 784225"/>
                  <a:gd name="connsiteY38" fmla="*/ 892175 h 1577975"/>
                  <a:gd name="connsiteX39" fmla="*/ 781050 w 784225"/>
                  <a:gd name="connsiteY39" fmla="*/ 815975 h 1577975"/>
                  <a:gd name="connsiteX40" fmla="*/ 784225 w 784225"/>
                  <a:gd name="connsiteY40" fmla="*/ 733425 h 1577975"/>
                  <a:gd name="connsiteX41" fmla="*/ 781050 w 784225"/>
                  <a:gd name="connsiteY41" fmla="*/ 660400 h 1577975"/>
                  <a:gd name="connsiteX42" fmla="*/ 765175 w 784225"/>
                  <a:gd name="connsiteY42" fmla="*/ 565150 h 1577975"/>
                  <a:gd name="connsiteX43" fmla="*/ 755650 w 784225"/>
                  <a:gd name="connsiteY43" fmla="*/ 488950 h 1577975"/>
                  <a:gd name="connsiteX44" fmla="*/ 727075 w 784225"/>
                  <a:gd name="connsiteY44" fmla="*/ 396875 h 1577975"/>
                  <a:gd name="connsiteX45" fmla="*/ 704850 w 784225"/>
                  <a:gd name="connsiteY45" fmla="*/ 333375 h 1577975"/>
                  <a:gd name="connsiteX46" fmla="*/ 679450 w 784225"/>
                  <a:gd name="connsiteY46" fmla="*/ 273050 h 1577975"/>
                  <a:gd name="connsiteX47" fmla="*/ 650875 w 784225"/>
                  <a:gd name="connsiteY47" fmla="*/ 215900 h 1577975"/>
                  <a:gd name="connsiteX48" fmla="*/ 628650 w 784225"/>
                  <a:gd name="connsiteY48" fmla="*/ 184150 h 1577975"/>
                  <a:gd name="connsiteX49" fmla="*/ 577850 w 784225"/>
                  <a:gd name="connsiteY49" fmla="*/ 117475 h 1577975"/>
                  <a:gd name="connsiteX50" fmla="*/ 536575 w 784225"/>
                  <a:gd name="connsiteY50" fmla="*/ 76200 h 1577975"/>
                  <a:gd name="connsiteX51" fmla="*/ 492125 w 784225"/>
                  <a:gd name="connsiteY51" fmla="*/ 50800 h 1577975"/>
                  <a:gd name="connsiteX52" fmla="*/ 441325 w 784225"/>
                  <a:gd name="connsiteY52" fmla="*/ 19050 h 1577975"/>
                  <a:gd name="connsiteX53" fmla="*/ 365125 w 784225"/>
                  <a:gd name="connsiteY53" fmla="*/ 0 h 1577975"/>
                  <a:gd name="connsiteX54" fmla="*/ 0 w 784225"/>
                  <a:gd name="connsiteY54" fmla="*/ 0 h 157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784225" h="1577975">
                    <a:moveTo>
                      <a:pt x="0" y="0"/>
                    </a:moveTo>
                    <a:lnTo>
                      <a:pt x="95250" y="22225"/>
                    </a:lnTo>
                    <a:lnTo>
                      <a:pt x="158750" y="60325"/>
                    </a:lnTo>
                    <a:lnTo>
                      <a:pt x="203200" y="92075"/>
                    </a:lnTo>
                    <a:lnTo>
                      <a:pt x="254000" y="158750"/>
                    </a:lnTo>
                    <a:lnTo>
                      <a:pt x="301625" y="231775"/>
                    </a:lnTo>
                    <a:lnTo>
                      <a:pt x="352425" y="333375"/>
                    </a:lnTo>
                    <a:lnTo>
                      <a:pt x="384175" y="425450"/>
                    </a:lnTo>
                    <a:cubicBezTo>
                      <a:pt x="397469" y="495244"/>
                      <a:pt x="396875" y="469500"/>
                      <a:pt x="396875" y="501650"/>
                    </a:cubicBezTo>
                    <a:cubicBezTo>
                      <a:pt x="406638" y="543956"/>
                      <a:pt x="406400" y="528805"/>
                      <a:pt x="406400" y="546100"/>
                    </a:cubicBezTo>
                    <a:lnTo>
                      <a:pt x="419100" y="612775"/>
                    </a:lnTo>
                    <a:cubicBezTo>
                      <a:pt x="422354" y="674595"/>
                      <a:pt x="408037" y="658862"/>
                      <a:pt x="425450" y="676275"/>
                    </a:cubicBezTo>
                    <a:lnTo>
                      <a:pt x="428625" y="768350"/>
                    </a:lnTo>
                    <a:lnTo>
                      <a:pt x="425450" y="828675"/>
                    </a:lnTo>
                    <a:lnTo>
                      <a:pt x="425450" y="895350"/>
                    </a:lnTo>
                    <a:lnTo>
                      <a:pt x="409575" y="1000125"/>
                    </a:lnTo>
                    <a:lnTo>
                      <a:pt x="403225" y="1079500"/>
                    </a:lnTo>
                    <a:lnTo>
                      <a:pt x="374650" y="1162050"/>
                    </a:lnTo>
                    <a:lnTo>
                      <a:pt x="358775" y="1228725"/>
                    </a:lnTo>
                    <a:lnTo>
                      <a:pt x="317500" y="1311275"/>
                    </a:lnTo>
                    <a:lnTo>
                      <a:pt x="279400" y="1384300"/>
                    </a:lnTo>
                    <a:lnTo>
                      <a:pt x="241300" y="1441450"/>
                    </a:lnTo>
                    <a:lnTo>
                      <a:pt x="200025" y="1482725"/>
                    </a:lnTo>
                    <a:lnTo>
                      <a:pt x="149225" y="1524000"/>
                    </a:lnTo>
                    <a:lnTo>
                      <a:pt x="104775" y="1555750"/>
                    </a:lnTo>
                    <a:lnTo>
                      <a:pt x="79375" y="1565275"/>
                    </a:lnTo>
                    <a:lnTo>
                      <a:pt x="22225" y="1577975"/>
                    </a:lnTo>
                    <a:lnTo>
                      <a:pt x="355600" y="1571625"/>
                    </a:lnTo>
                    <a:lnTo>
                      <a:pt x="425450" y="1555750"/>
                    </a:lnTo>
                    <a:lnTo>
                      <a:pt x="504825" y="1520825"/>
                    </a:lnTo>
                    <a:lnTo>
                      <a:pt x="581025" y="1450975"/>
                    </a:lnTo>
                    <a:lnTo>
                      <a:pt x="635000" y="1377950"/>
                    </a:lnTo>
                    <a:lnTo>
                      <a:pt x="673100" y="1301750"/>
                    </a:lnTo>
                    <a:lnTo>
                      <a:pt x="708025" y="1231900"/>
                    </a:lnTo>
                    <a:lnTo>
                      <a:pt x="720725" y="1190625"/>
                    </a:lnTo>
                    <a:lnTo>
                      <a:pt x="739775" y="1133475"/>
                    </a:lnTo>
                    <a:lnTo>
                      <a:pt x="758825" y="1054100"/>
                    </a:lnTo>
                    <a:lnTo>
                      <a:pt x="768350" y="987425"/>
                    </a:lnTo>
                    <a:cubicBezTo>
                      <a:pt x="771633" y="955686"/>
                      <a:pt x="777875" y="924083"/>
                      <a:pt x="777875" y="892175"/>
                    </a:cubicBezTo>
                    <a:lnTo>
                      <a:pt x="781050" y="815975"/>
                    </a:lnTo>
                    <a:lnTo>
                      <a:pt x="784225" y="733425"/>
                    </a:lnTo>
                    <a:lnTo>
                      <a:pt x="781050" y="660400"/>
                    </a:lnTo>
                    <a:lnTo>
                      <a:pt x="765175" y="565150"/>
                    </a:lnTo>
                    <a:lnTo>
                      <a:pt x="755650" y="488950"/>
                    </a:lnTo>
                    <a:lnTo>
                      <a:pt x="727075" y="396875"/>
                    </a:lnTo>
                    <a:lnTo>
                      <a:pt x="704850" y="333375"/>
                    </a:lnTo>
                    <a:lnTo>
                      <a:pt x="679450" y="273050"/>
                    </a:lnTo>
                    <a:lnTo>
                      <a:pt x="650875" y="215900"/>
                    </a:lnTo>
                    <a:lnTo>
                      <a:pt x="628650" y="184150"/>
                    </a:lnTo>
                    <a:lnTo>
                      <a:pt x="577850" y="117475"/>
                    </a:lnTo>
                    <a:lnTo>
                      <a:pt x="536575" y="76200"/>
                    </a:lnTo>
                    <a:lnTo>
                      <a:pt x="492125" y="50800"/>
                    </a:lnTo>
                    <a:lnTo>
                      <a:pt x="441325" y="19050"/>
                    </a:lnTo>
                    <a:lnTo>
                      <a:pt x="365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7244443" y="2852057"/>
                <a:ext cx="152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400" b="1" dirty="0">
                    <a:solidFill>
                      <a:schemeClr val="bg1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  <p:cxnSp>
            <p:nvCxnSpPr>
              <p:cNvPr id="84" name="Straight Connector 83"/>
              <p:cNvCxnSpPr>
                <a:stCxn id="81" idx="4"/>
              </p:cNvCxnSpPr>
              <p:nvPr/>
            </p:nvCxnSpPr>
            <p:spPr>
              <a:xfrm rot="5400000">
                <a:off x="6827579" y="3485976"/>
                <a:ext cx="36946" cy="16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5" name="Freeform 84"/>
              <p:cNvSpPr/>
              <p:nvPr/>
            </p:nvSpPr>
            <p:spPr>
              <a:xfrm>
                <a:off x="6850743" y="2455182"/>
                <a:ext cx="441325" cy="1581150"/>
              </a:xfrm>
              <a:custGeom>
                <a:avLst/>
                <a:gdLst>
                  <a:gd name="connsiteX0" fmla="*/ 6350 w 441325"/>
                  <a:gd name="connsiteY0" fmla="*/ 0 h 1581150"/>
                  <a:gd name="connsiteX1" fmla="*/ 0 w 441325"/>
                  <a:gd name="connsiteY1" fmla="*/ 561975 h 1581150"/>
                  <a:gd name="connsiteX2" fmla="*/ 41275 w 441325"/>
                  <a:gd name="connsiteY2" fmla="*/ 571500 h 1581150"/>
                  <a:gd name="connsiteX3" fmla="*/ 79375 w 441325"/>
                  <a:gd name="connsiteY3" fmla="*/ 593725 h 1581150"/>
                  <a:gd name="connsiteX4" fmla="*/ 101600 w 441325"/>
                  <a:gd name="connsiteY4" fmla="*/ 631825 h 1581150"/>
                  <a:gd name="connsiteX5" fmla="*/ 117475 w 441325"/>
                  <a:gd name="connsiteY5" fmla="*/ 676275 h 1581150"/>
                  <a:gd name="connsiteX6" fmla="*/ 127000 w 441325"/>
                  <a:gd name="connsiteY6" fmla="*/ 742950 h 1581150"/>
                  <a:gd name="connsiteX7" fmla="*/ 130175 w 441325"/>
                  <a:gd name="connsiteY7" fmla="*/ 822325 h 1581150"/>
                  <a:gd name="connsiteX8" fmla="*/ 120650 w 441325"/>
                  <a:gd name="connsiteY8" fmla="*/ 895350 h 1581150"/>
                  <a:gd name="connsiteX9" fmla="*/ 98425 w 441325"/>
                  <a:gd name="connsiteY9" fmla="*/ 952500 h 1581150"/>
                  <a:gd name="connsiteX10" fmla="*/ 66675 w 441325"/>
                  <a:gd name="connsiteY10" fmla="*/ 993775 h 1581150"/>
                  <a:gd name="connsiteX11" fmla="*/ 38100 w 441325"/>
                  <a:gd name="connsiteY11" fmla="*/ 1019175 h 1581150"/>
                  <a:gd name="connsiteX12" fmla="*/ 9525 w 441325"/>
                  <a:gd name="connsiteY12" fmla="*/ 1025525 h 1581150"/>
                  <a:gd name="connsiteX13" fmla="*/ 9525 w 441325"/>
                  <a:gd name="connsiteY13" fmla="*/ 1581150 h 1581150"/>
                  <a:gd name="connsiteX14" fmla="*/ 88900 w 441325"/>
                  <a:gd name="connsiteY14" fmla="*/ 1568450 h 1581150"/>
                  <a:gd name="connsiteX15" fmla="*/ 146050 w 441325"/>
                  <a:gd name="connsiteY15" fmla="*/ 1539875 h 1581150"/>
                  <a:gd name="connsiteX16" fmla="*/ 187325 w 441325"/>
                  <a:gd name="connsiteY16" fmla="*/ 1501775 h 1581150"/>
                  <a:gd name="connsiteX17" fmla="*/ 241300 w 441325"/>
                  <a:gd name="connsiteY17" fmla="*/ 1457325 h 1581150"/>
                  <a:gd name="connsiteX18" fmla="*/ 282575 w 441325"/>
                  <a:gd name="connsiteY18" fmla="*/ 1403350 h 1581150"/>
                  <a:gd name="connsiteX19" fmla="*/ 320675 w 441325"/>
                  <a:gd name="connsiteY19" fmla="*/ 1330325 h 1581150"/>
                  <a:gd name="connsiteX20" fmla="*/ 361950 w 441325"/>
                  <a:gd name="connsiteY20" fmla="*/ 1244600 h 1581150"/>
                  <a:gd name="connsiteX21" fmla="*/ 387350 w 441325"/>
                  <a:gd name="connsiteY21" fmla="*/ 1165225 h 1581150"/>
                  <a:gd name="connsiteX22" fmla="*/ 415925 w 441325"/>
                  <a:gd name="connsiteY22" fmla="*/ 1079500 h 1581150"/>
                  <a:gd name="connsiteX23" fmla="*/ 428625 w 441325"/>
                  <a:gd name="connsiteY23" fmla="*/ 968375 h 1581150"/>
                  <a:gd name="connsiteX24" fmla="*/ 441325 w 441325"/>
                  <a:gd name="connsiteY24" fmla="*/ 866775 h 1581150"/>
                  <a:gd name="connsiteX25" fmla="*/ 441325 w 441325"/>
                  <a:gd name="connsiteY25" fmla="*/ 765175 h 1581150"/>
                  <a:gd name="connsiteX26" fmla="*/ 438150 w 441325"/>
                  <a:gd name="connsiteY26" fmla="*/ 673100 h 1581150"/>
                  <a:gd name="connsiteX27" fmla="*/ 425450 w 441325"/>
                  <a:gd name="connsiteY27" fmla="*/ 565150 h 1581150"/>
                  <a:gd name="connsiteX28" fmla="*/ 409575 w 441325"/>
                  <a:gd name="connsiteY28" fmla="*/ 488950 h 1581150"/>
                  <a:gd name="connsiteX29" fmla="*/ 396875 w 441325"/>
                  <a:gd name="connsiteY29" fmla="*/ 422275 h 1581150"/>
                  <a:gd name="connsiteX30" fmla="*/ 371475 w 441325"/>
                  <a:gd name="connsiteY30" fmla="*/ 349250 h 1581150"/>
                  <a:gd name="connsiteX31" fmla="*/ 336550 w 441325"/>
                  <a:gd name="connsiteY31" fmla="*/ 266700 h 1581150"/>
                  <a:gd name="connsiteX32" fmla="*/ 304800 w 441325"/>
                  <a:gd name="connsiteY32" fmla="*/ 209550 h 1581150"/>
                  <a:gd name="connsiteX33" fmla="*/ 260350 w 441325"/>
                  <a:gd name="connsiteY33" fmla="*/ 149225 h 1581150"/>
                  <a:gd name="connsiteX34" fmla="*/ 174625 w 441325"/>
                  <a:gd name="connsiteY34" fmla="*/ 69850 h 1581150"/>
                  <a:gd name="connsiteX35" fmla="*/ 111125 w 441325"/>
                  <a:gd name="connsiteY35" fmla="*/ 31750 h 1581150"/>
                  <a:gd name="connsiteX36" fmla="*/ 60325 w 441325"/>
                  <a:gd name="connsiteY36" fmla="*/ 12700 h 1581150"/>
                  <a:gd name="connsiteX37" fmla="*/ 6350 w 441325"/>
                  <a:gd name="connsiteY37" fmla="*/ 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41325" h="1581150">
                    <a:moveTo>
                      <a:pt x="6350" y="0"/>
                    </a:moveTo>
                    <a:cubicBezTo>
                      <a:pt x="4233" y="187325"/>
                      <a:pt x="2117" y="374650"/>
                      <a:pt x="0" y="561975"/>
                    </a:cubicBezTo>
                    <a:lnTo>
                      <a:pt x="41275" y="571500"/>
                    </a:lnTo>
                    <a:lnTo>
                      <a:pt x="79375" y="593725"/>
                    </a:lnTo>
                    <a:lnTo>
                      <a:pt x="101600" y="631825"/>
                    </a:lnTo>
                    <a:lnTo>
                      <a:pt x="117475" y="676275"/>
                    </a:lnTo>
                    <a:lnTo>
                      <a:pt x="127000" y="742950"/>
                    </a:lnTo>
                    <a:lnTo>
                      <a:pt x="130175" y="822325"/>
                    </a:lnTo>
                    <a:lnTo>
                      <a:pt x="120650" y="895350"/>
                    </a:lnTo>
                    <a:lnTo>
                      <a:pt x="98425" y="952500"/>
                    </a:lnTo>
                    <a:lnTo>
                      <a:pt x="66675" y="993775"/>
                    </a:lnTo>
                    <a:lnTo>
                      <a:pt x="38100" y="1019175"/>
                    </a:lnTo>
                    <a:lnTo>
                      <a:pt x="9525" y="1025525"/>
                    </a:lnTo>
                    <a:lnTo>
                      <a:pt x="9525" y="1581150"/>
                    </a:lnTo>
                    <a:lnTo>
                      <a:pt x="88900" y="1568450"/>
                    </a:lnTo>
                    <a:lnTo>
                      <a:pt x="146050" y="1539875"/>
                    </a:lnTo>
                    <a:lnTo>
                      <a:pt x="187325" y="1501775"/>
                    </a:lnTo>
                    <a:lnTo>
                      <a:pt x="241300" y="1457325"/>
                    </a:lnTo>
                    <a:lnTo>
                      <a:pt x="282575" y="1403350"/>
                    </a:lnTo>
                    <a:lnTo>
                      <a:pt x="320675" y="1330325"/>
                    </a:lnTo>
                    <a:lnTo>
                      <a:pt x="361950" y="1244600"/>
                    </a:lnTo>
                    <a:lnTo>
                      <a:pt x="387350" y="1165225"/>
                    </a:lnTo>
                    <a:lnTo>
                      <a:pt x="415925" y="1079500"/>
                    </a:lnTo>
                    <a:lnTo>
                      <a:pt x="428625" y="968375"/>
                    </a:lnTo>
                    <a:lnTo>
                      <a:pt x="441325" y="866775"/>
                    </a:lnTo>
                    <a:lnTo>
                      <a:pt x="441325" y="765175"/>
                    </a:lnTo>
                    <a:lnTo>
                      <a:pt x="438150" y="673100"/>
                    </a:lnTo>
                    <a:lnTo>
                      <a:pt x="425450" y="565150"/>
                    </a:lnTo>
                    <a:lnTo>
                      <a:pt x="409575" y="488950"/>
                    </a:lnTo>
                    <a:lnTo>
                      <a:pt x="396875" y="422275"/>
                    </a:lnTo>
                    <a:lnTo>
                      <a:pt x="371475" y="349250"/>
                    </a:lnTo>
                    <a:lnTo>
                      <a:pt x="336550" y="266700"/>
                    </a:lnTo>
                    <a:lnTo>
                      <a:pt x="304800" y="209550"/>
                    </a:lnTo>
                    <a:lnTo>
                      <a:pt x="260350" y="149225"/>
                    </a:lnTo>
                    <a:lnTo>
                      <a:pt x="174625" y="69850"/>
                    </a:lnTo>
                    <a:lnTo>
                      <a:pt x="111125" y="31750"/>
                    </a:lnTo>
                    <a:lnTo>
                      <a:pt x="60325" y="12700"/>
                    </a:lnTo>
                    <a:lnTo>
                      <a:pt x="6350" y="0"/>
                    </a:ln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</p:grpSp>
        <p:sp>
          <p:nvSpPr>
            <p:cNvPr id="118" name="Oval 117"/>
            <p:cNvSpPr/>
            <p:nvPr/>
          </p:nvSpPr>
          <p:spPr>
            <a:xfrm>
              <a:off x="4000496" y="3786190"/>
              <a:ext cx="214314" cy="21431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</p:grpSp>
      <p:sp>
        <p:nvSpPr>
          <p:cNvPr id="102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74DC0A-A546-46EC-9774-CED05E06A03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24447"/>
          </a:xfrm>
        </p:spPr>
        <p:txBody>
          <a:bodyPr/>
          <a:lstStyle/>
          <a:p>
            <a:pPr eaLnBrk="1" hangingPunct="1"/>
            <a:r>
              <a:rPr lang="el-GR" dirty="0">
                <a:latin typeface="Calibri"/>
                <a:cs typeface="Calibri"/>
              </a:rPr>
              <a:t>Κλασματικοί Αριθμοί στο Δυαδικό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032" name="Line 4"/>
          <p:cNvSpPr>
            <a:spLocks noChangeShapeType="1"/>
          </p:cNvSpPr>
          <p:nvPr/>
        </p:nvSpPr>
        <p:spPr bwMode="auto">
          <a:xfrm>
            <a:off x="395288" y="724447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grpSp>
        <p:nvGrpSpPr>
          <p:cNvPr id="137" name="Group 136"/>
          <p:cNvGrpSpPr/>
          <p:nvPr/>
        </p:nvGrpSpPr>
        <p:grpSpPr>
          <a:xfrm>
            <a:off x="993830" y="1802493"/>
            <a:ext cx="2971128" cy="1626507"/>
            <a:chOff x="1214414" y="2373997"/>
            <a:chExt cx="2971128" cy="1626507"/>
          </a:xfrm>
        </p:grpSpPr>
        <p:grpSp>
          <p:nvGrpSpPr>
            <p:cNvPr id="86" name="Group 349"/>
            <p:cNvGrpSpPr/>
            <p:nvPr/>
          </p:nvGrpSpPr>
          <p:grpSpPr>
            <a:xfrm>
              <a:off x="2971096" y="2373997"/>
              <a:ext cx="1214446" cy="1581150"/>
              <a:chOff x="7762419" y="2447925"/>
              <a:chExt cx="1214446" cy="1581150"/>
            </a:xfrm>
          </p:grpSpPr>
          <p:sp>
            <p:nvSpPr>
              <p:cNvPr id="87" name="Oval 86"/>
              <p:cNvSpPr/>
              <p:nvPr/>
            </p:nvSpPr>
            <p:spPr>
              <a:xfrm>
                <a:off x="8119609" y="2455418"/>
                <a:ext cx="857256" cy="156050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7762419" y="2455418"/>
                <a:ext cx="857256" cy="157163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8056616" y="3008086"/>
                <a:ext cx="251001" cy="460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90" name="Freeform 89"/>
              <p:cNvSpPr/>
              <p:nvPr/>
            </p:nvSpPr>
            <p:spPr>
              <a:xfrm>
                <a:off x="8191500" y="2451100"/>
                <a:ext cx="784225" cy="1577975"/>
              </a:xfrm>
              <a:custGeom>
                <a:avLst/>
                <a:gdLst>
                  <a:gd name="connsiteX0" fmla="*/ 0 w 784225"/>
                  <a:gd name="connsiteY0" fmla="*/ 0 h 1577975"/>
                  <a:gd name="connsiteX1" fmla="*/ 95250 w 784225"/>
                  <a:gd name="connsiteY1" fmla="*/ 22225 h 1577975"/>
                  <a:gd name="connsiteX2" fmla="*/ 158750 w 784225"/>
                  <a:gd name="connsiteY2" fmla="*/ 60325 h 1577975"/>
                  <a:gd name="connsiteX3" fmla="*/ 203200 w 784225"/>
                  <a:gd name="connsiteY3" fmla="*/ 92075 h 1577975"/>
                  <a:gd name="connsiteX4" fmla="*/ 254000 w 784225"/>
                  <a:gd name="connsiteY4" fmla="*/ 158750 h 1577975"/>
                  <a:gd name="connsiteX5" fmla="*/ 301625 w 784225"/>
                  <a:gd name="connsiteY5" fmla="*/ 231775 h 1577975"/>
                  <a:gd name="connsiteX6" fmla="*/ 352425 w 784225"/>
                  <a:gd name="connsiteY6" fmla="*/ 333375 h 1577975"/>
                  <a:gd name="connsiteX7" fmla="*/ 384175 w 784225"/>
                  <a:gd name="connsiteY7" fmla="*/ 425450 h 1577975"/>
                  <a:gd name="connsiteX8" fmla="*/ 396875 w 784225"/>
                  <a:gd name="connsiteY8" fmla="*/ 501650 h 1577975"/>
                  <a:gd name="connsiteX9" fmla="*/ 406400 w 784225"/>
                  <a:gd name="connsiteY9" fmla="*/ 546100 h 1577975"/>
                  <a:gd name="connsiteX10" fmla="*/ 419100 w 784225"/>
                  <a:gd name="connsiteY10" fmla="*/ 612775 h 1577975"/>
                  <a:gd name="connsiteX11" fmla="*/ 425450 w 784225"/>
                  <a:gd name="connsiteY11" fmla="*/ 676275 h 1577975"/>
                  <a:gd name="connsiteX12" fmla="*/ 428625 w 784225"/>
                  <a:gd name="connsiteY12" fmla="*/ 768350 h 1577975"/>
                  <a:gd name="connsiteX13" fmla="*/ 425450 w 784225"/>
                  <a:gd name="connsiteY13" fmla="*/ 828675 h 1577975"/>
                  <a:gd name="connsiteX14" fmla="*/ 425450 w 784225"/>
                  <a:gd name="connsiteY14" fmla="*/ 895350 h 1577975"/>
                  <a:gd name="connsiteX15" fmla="*/ 409575 w 784225"/>
                  <a:gd name="connsiteY15" fmla="*/ 1000125 h 1577975"/>
                  <a:gd name="connsiteX16" fmla="*/ 403225 w 784225"/>
                  <a:gd name="connsiteY16" fmla="*/ 1079500 h 1577975"/>
                  <a:gd name="connsiteX17" fmla="*/ 374650 w 784225"/>
                  <a:gd name="connsiteY17" fmla="*/ 1162050 h 1577975"/>
                  <a:gd name="connsiteX18" fmla="*/ 358775 w 784225"/>
                  <a:gd name="connsiteY18" fmla="*/ 1228725 h 1577975"/>
                  <a:gd name="connsiteX19" fmla="*/ 317500 w 784225"/>
                  <a:gd name="connsiteY19" fmla="*/ 1311275 h 1577975"/>
                  <a:gd name="connsiteX20" fmla="*/ 279400 w 784225"/>
                  <a:gd name="connsiteY20" fmla="*/ 1384300 h 1577975"/>
                  <a:gd name="connsiteX21" fmla="*/ 241300 w 784225"/>
                  <a:gd name="connsiteY21" fmla="*/ 1441450 h 1577975"/>
                  <a:gd name="connsiteX22" fmla="*/ 200025 w 784225"/>
                  <a:gd name="connsiteY22" fmla="*/ 1482725 h 1577975"/>
                  <a:gd name="connsiteX23" fmla="*/ 149225 w 784225"/>
                  <a:gd name="connsiteY23" fmla="*/ 1524000 h 1577975"/>
                  <a:gd name="connsiteX24" fmla="*/ 104775 w 784225"/>
                  <a:gd name="connsiteY24" fmla="*/ 1555750 h 1577975"/>
                  <a:gd name="connsiteX25" fmla="*/ 79375 w 784225"/>
                  <a:gd name="connsiteY25" fmla="*/ 1565275 h 1577975"/>
                  <a:gd name="connsiteX26" fmla="*/ 22225 w 784225"/>
                  <a:gd name="connsiteY26" fmla="*/ 1577975 h 1577975"/>
                  <a:gd name="connsiteX27" fmla="*/ 355600 w 784225"/>
                  <a:gd name="connsiteY27" fmla="*/ 1571625 h 1577975"/>
                  <a:gd name="connsiteX28" fmla="*/ 425450 w 784225"/>
                  <a:gd name="connsiteY28" fmla="*/ 1555750 h 1577975"/>
                  <a:gd name="connsiteX29" fmla="*/ 504825 w 784225"/>
                  <a:gd name="connsiteY29" fmla="*/ 1520825 h 1577975"/>
                  <a:gd name="connsiteX30" fmla="*/ 581025 w 784225"/>
                  <a:gd name="connsiteY30" fmla="*/ 1450975 h 1577975"/>
                  <a:gd name="connsiteX31" fmla="*/ 635000 w 784225"/>
                  <a:gd name="connsiteY31" fmla="*/ 1377950 h 1577975"/>
                  <a:gd name="connsiteX32" fmla="*/ 673100 w 784225"/>
                  <a:gd name="connsiteY32" fmla="*/ 1301750 h 1577975"/>
                  <a:gd name="connsiteX33" fmla="*/ 708025 w 784225"/>
                  <a:gd name="connsiteY33" fmla="*/ 1231900 h 1577975"/>
                  <a:gd name="connsiteX34" fmla="*/ 720725 w 784225"/>
                  <a:gd name="connsiteY34" fmla="*/ 1190625 h 1577975"/>
                  <a:gd name="connsiteX35" fmla="*/ 739775 w 784225"/>
                  <a:gd name="connsiteY35" fmla="*/ 1133475 h 1577975"/>
                  <a:gd name="connsiteX36" fmla="*/ 758825 w 784225"/>
                  <a:gd name="connsiteY36" fmla="*/ 1054100 h 1577975"/>
                  <a:gd name="connsiteX37" fmla="*/ 768350 w 784225"/>
                  <a:gd name="connsiteY37" fmla="*/ 987425 h 1577975"/>
                  <a:gd name="connsiteX38" fmla="*/ 777875 w 784225"/>
                  <a:gd name="connsiteY38" fmla="*/ 892175 h 1577975"/>
                  <a:gd name="connsiteX39" fmla="*/ 781050 w 784225"/>
                  <a:gd name="connsiteY39" fmla="*/ 815975 h 1577975"/>
                  <a:gd name="connsiteX40" fmla="*/ 784225 w 784225"/>
                  <a:gd name="connsiteY40" fmla="*/ 733425 h 1577975"/>
                  <a:gd name="connsiteX41" fmla="*/ 781050 w 784225"/>
                  <a:gd name="connsiteY41" fmla="*/ 660400 h 1577975"/>
                  <a:gd name="connsiteX42" fmla="*/ 765175 w 784225"/>
                  <a:gd name="connsiteY42" fmla="*/ 565150 h 1577975"/>
                  <a:gd name="connsiteX43" fmla="*/ 755650 w 784225"/>
                  <a:gd name="connsiteY43" fmla="*/ 488950 h 1577975"/>
                  <a:gd name="connsiteX44" fmla="*/ 727075 w 784225"/>
                  <a:gd name="connsiteY44" fmla="*/ 396875 h 1577975"/>
                  <a:gd name="connsiteX45" fmla="*/ 704850 w 784225"/>
                  <a:gd name="connsiteY45" fmla="*/ 333375 h 1577975"/>
                  <a:gd name="connsiteX46" fmla="*/ 679450 w 784225"/>
                  <a:gd name="connsiteY46" fmla="*/ 273050 h 1577975"/>
                  <a:gd name="connsiteX47" fmla="*/ 650875 w 784225"/>
                  <a:gd name="connsiteY47" fmla="*/ 215900 h 1577975"/>
                  <a:gd name="connsiteX48" fmla="*/ 628650 w 784225"/>
                  <a:gd name="connsiteY48" fmla="*/ 184150 h 1577975"/>
                  <a:gd name="connsiteX49" fmla="*/ 577850 w 784225"/>
                  <a:gd name="connsiteY49" fmla="*/ 117475 h 1577975"/>
                  <a:gd name="connsiteX50" fmla="*/ 536575 w 784225"/>
                  <a:gd name="connsiteY50" fmla="*/ 76200 h 1577975"/>
                  <a:gd name="connsiteX51" fmla="*/ 492125 w 784225"/>
                  <a:gd name="connsiteY51" fmla="*/ 50800 h 1577975"/>
                  <a:gd name="connsiteX52" fmla="*/ 441325 w 784225"/>
                  <a:gd name="connsiteY52" fmla="*/ 19050 h 1577975"/>
                  <a:gd name="connsiteX53" fmla="*/ 365125 w 784225"/>
                  <a:gd name="connsiteY53" fmla="*/ 0 h 1577975"/>
                  <a:gd name="connsiteX54" fmla="*/ 0 w 784225"/>
                  <a:gd name="connsiteY54" fmla="*/ 0 h 157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784225" h="1577975">
                    <a:moveTo>
                      <a:pt x="0" y="0"/>
                    </a:moveTo>
                    <a:lnTo>
                      <a:pt x="95250" y="22225"/>
                    </a:lnTo>
                    <a:lnTo>
                      <a:pt x="158750" y="60325"/>
                    </a:lnTo>
                    <a:lnTo>
                      <a:pt x="203200" y="92075"/>
                    </a:lnTo>
                    <a:lnTo>
                      <a:pt x="254000" y="158750"/>
                    </a:lnTo>
                    <a:lnTo>
                      <a:pt x="301625" y="231775"/>
                    </a:lnTo>
                    <a:lnTo>
                      <a:pt x="352425" y="333375"/>
                    </a:lnTo>
                    <a:lnTo>
                      <a:pt x="384175" y="425450"/>
                    </a:lnTo>
                    <a:cubicBezTo>
                      <a:pt x="397469" y="495244"/>
                      <a:pt x="396875" y="469500"/>
                      <a:pt x="396875" y="501650"/>
                    </a:cubicBezTo>
                    <a:cubicBezTo>
                      <a:pt x="406638" y="543956"/>
                      <a:pt x="406400" y="528805"/>
                      <a:pt x="406400" y="546100"/>
                    </a:cubicBezTo>
                    <a:lnTo>
                      <a:pt x="419100" y="612775"/>
                    </a:lnTo>
                    <a:cubicBezTo>
                      <a:pt x="422354" y="674595"/>
                      <a:pt x="408037" y="658862"/>
                      <a:pt x="425450" y="676275"/>
                    </a:cubicBezTo>
                    <a:lnTo>
                      <a:pt x="428625" y="768350"/>
                    </a:lnTo>
                    <a:lnTo>
                      <a:pt x="425450" y="828675"/>
                    </a:lnTo>
                    <a:lnTo>
                      <a:pt x="425450" y="895350"/>
                    </a:lnTo>
                    <a:lnTo>
                      <a:pt x="409575" y="1000125"/>
                    </a:lnTo>
                    <a:lnTo>
                      <a:pt x="403225" y="1079500"/>
                    </a:lnTo>
                    <a:lnTo>
                      <a:pt x="374650" y="1162050"/>
                    </a:lnTo>
                    <a:lnTo>
                      <a:pt x="358775" y="1228725"/>
                    </a:lnTo>
                    <a:lnTo>
                      <a:pt x="317500" y="1311275"/>
                    </a:lnTo>
                    <a:lnTo>
                      <a:pt x="279400" y="1384300"/>
                    </a:lnTo>
                    <a:lnTo>
                      <a:pt x="241300" y="1441450"/>
                    </a:lnTo>
                    <a:lnTo>
                      <a:pt x="200025" y="1482725"/>
                    </a:lnTo>
                    <a:lnTo>
                      <a:pt x="149225" y="1524000"/>
                    </a:lnTo>
                    <a:lnTo>
                      <a:pt x="104775" y="1555750"/>
                    </a:lnTo>
                    <a:lnTo>
                      <a:pt x="79375" y="1565275"/>
                    </a:lnTo>
                    <a:lnTo>
                      <a:pt x="22225" y="1577975"/>
                    </a:lnTo>
                    <a:lnTo>
                      <a:pt x="355600" y="1571625"/>
                    </a:lnTo>
                    <a:lnTo>
                      <a:pt x="425450" y="1555750"/>
                    </a:lnTo>
                    <a:lnTo>
                      <a:pt x="504825" y="1520825"/>
                    </a:lnTo>
                    <a:lnTo>
                      <a:pt x="581025" y="1450975"/>
                    </a:lnTo>
                    <a:lnTo>
                      <a:pt x="635000" y="1377950"/>
                    </a:lnTo>
                    <a:lnTo>
                      <a:pt x="673100" y="1301750"/>
                    </a:lnTo>
                    <a:lnTo>
                      <a:pt x="708025" y="1231900"/>
                    </a:lnTo>
                    <a:lnTo>
                      <a:pt x="720725" y="1190625"/>
                    </a:lnTo>
                    <a:lnTo>
                      <a:pt x="739775" y="1133475"/>
                    </a:lnTo>
                    <a:lnTo>
                      <a:pt x="758825" y="1054100"/>
                    </a:lnTo>
                    <a:lnTo>
                      <a:pt x="768350" y="987425"/>
                    </a:lnTo>
                    <a:cubicBezTo>
                      <a:pt x="771633" y="955686"/>
                      <a:pt x="777875" y="924083"/>
                      <a:pt x="777875" y="892175"/>
                    </a:cubicBezTo>
                    <a:lnTo>
                      <a:pt x="781050" y="815975"/>
                    </a:lnTo>
                    <a:lnTo>
                      <a:pt x="784225" y="733425"/>
                    </a:lnTo>
                    <a:lnTo>
                      <a:pt x="781050" y="660400"/>
                    </a:lnTo>
                    <a:lnTo>
                      <a:pt x="765175" y="565150"/>
                    </a:lnTo>
                    <a:lnTo>
                      <a:pt x="755650" y="488950"/>
                    </a:lnTo>
                    <a:lnTo>
                      <a:pt x="727075" y="396875"/>
                    </a:lnTo>
                    <a:lnTo>
                      <a:pt x="704850" y="333375"/>
                    </a:lnTo>
                    <a:lnTo>
                      <a:pt x="679450" y="273050"/>
                    </a:lnTo>
                    <a:lnTo>
                      <a:pt x="650875" y="215900"/>
                    </a:lnTo>
                    <a:lnTo>
                      <a:pt x="628650" y="184150"/>
                    </a:lnTo>
                    <a:lnTo>
                      <a:pt x="577850" y="117475"/>
                    </a:lnTo>
                    <a:lnTo>
                      <a:pt x="536575" y="76200"/>
                    </a:lnTo>
                    <a:lnTo>
                      <a:pt x="492125" y="50800"/>
                    </a:lnTo>
                    <a:lnTo>
                      <a:pt x="441325" y="19050"/>
                    </a:lnTo>
                    <a:lnTo>
                      <a:pt x="365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8572500" y="2844800"/>
                <a:ext cx="152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400" b="1" dirty="0">
                    <a:latin typeface="Calibri"/>
                    <a:cs typeface="Calibri"/>
                  </a:rPr>
                  <a:t>0</a:t>
                </a:r>
              </a:p>
            </p:txBody>
          </p:sp>
          <p:cxnSp>
            <p:nvCxnSpPr>
              <p:cNvPr id="92" name="Straight Connector 91"/>
              <p:cNvCxnSpPr>
                <a:stCxn id="89" idx="4"/>
              </p:cNvCxnSpPr>
              <p:nvPr/>
            </p:nvCxnSpPr>
            <p:spPr>
              <a:xfrm rot="5400000">
                <a:off x="8155636" y="3478719"/>
                <a:ext cx="36946" cy="16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Freeform 92"/>
              <p:cNvSpPr/>
              <p:nvPr/>
            </p:nvSpPr>
            <p:spPr>
              <a:xfrm>
                <a:off x="8178800" y="2447925"/>
                <a:ext cx="441325" cy="1581150"/>
              </a:xfrm>
              <a:custGeom>
                <a:avLst/>
                <a:gdLst>
                  <a:gd name="connsiteX0" fmla="*/ 6350 w 441325"/>
                  <a:gd name="connsiteY0" fmla="*/ 0 h 1581150"/>
                  <a:gd name="connsiteX1" fmla="*/ 0 w 441325"/>
                  <a:gd name="connsiteY1" fmla="*/ 561975 h 1581150"/>
                  <a:gd name="connsiteX2" fmla="*/ 41275 w 441325"/>
                  <a:gd name="connsiteY2" fmla="*/ 571500 h 1581150"/>
                  <a:gd name="connsiteX3" fmla="*/ 79375 w 441325"/>
                  <a:gd name="connsiteY3" fmla="*/ 593725 h 1581150"/>
                  <a:gd name="connsiteX4" fmla="*/ 101600 w 441325"/>
                  <a:gd name="connsiteY4" fmla="*/ 631825 h 1581150"/>
                  <a:gd name="connsiteX5" fmla="*/ 117475 w 441325"/>
                  <a:gd name="connsiteY5" fmla="*/ 676275 h 1581150"/>
                  <a:gd name="connsiteX6" fmla="*/ 127000 w 441325"/>
                  <a:gd name="connsiteY6" fmla="*/ 742950 h 1581150"/>
                  <a:gd name="connsiteX7" fmla="*/ 130175 w 441325"/>
                  <a:gd name="connsiteY7" fmla="*/ 822325 h 1581150"/>
                  <a:gd name="connsiteX8" fmla="*/ 120650 w 441325"/>
                  <a:gd name="connsiteY8" fmla="*/ 895350 h 1581150"/>
                  <a:gd name="connsiteX9" fmla="*/ 98425 w 441325"/>
                  <a:gd name="connsiteY9" fmla="*/ 952500 h 1581150"/>
                  <a:gd name="connsiteX10" fmla="*/ 66675 w 441325"/>
                  <a:gd name="connsiteY10" fmla="*/ 993775 h 1581150"/>
                  <a:gd name="connsiteX11" fmla="*/ 38100 w 441325"/>
                  <a:gd name="connsiteY11" fmla="*/ 1019175 h 1581150"/>
                  <a:gd name="connsiteX12" fmla="*/ 9525 w 441325"/>
                  <a:gd name="connsiteY12" fmla="*/ 1025525 h 1581150"/>
                  <a:gd name="connsiteX13" fmla="*/ 9525 w 441325"/>
                  <a:gd name="connsiteY13" fmla="*/ 1581150 h 1581150"/>
                  <a:gd name="connsiteX14" fmla="*/ 88900 w 441325"/>
                  <a:gd name="connsiteY14" fmla="*/ 1568450 h 1581150"/>
                  <a:gd name="connsiteX15" fmla="*/ 146050 w 441325"/>
                  <a:gd name="connsiteY15" fmla="*/ 1539875 h 1581150"/>
                  <a:gd name="connsiteX16" fmla="*/ 187325 w 441325"/>
                  <a:gd name="connsiteY16" fmla="*/ 1501775 h 1581150"/>
                  <a:gd name="connsiteX17" fmla="*/ 241300 w 441325"/>
                  <a:gd name="connsiteY17" fmla="*/ 1457325 h 1581150"/>
                  <a:gd name="connsiteX18" fmla="*/ 282575 w 441325"/>
                  <a:gd name="connsiteY18" fmla="*/ 1403350 h 1581150"/>
                  <a:gd name="connsiteX19" fmla="*/ 320675 w 441325"/>
                  <a:gd name="connsiteY19" fmla="*/ 1330325 h 1581150"/>
                  <a:gd name="connsiteX20" fmla="*/ 361950 w 441325"/>
                  <a:gd name="connsiteY20" fmla="*/ 1244600 h 1581150"/>
                  <a:gd name="connsiteX21" fmla="*/ 387350 w 441325"/>
                  <a:gd name="connsiteY21" fmla="*/ 1165225 h 1581150"/>
                  <a:gd name="connsiteX22" fmla="*/ 415925 w 441325"/>
                  <a:gd name="connsiteY22" fmla="*/ 1079500 h 1581150"/>
                  <a:gd name="connsiteX23" fmla="*/ 428625 w 441325"/>
                  <a:gd name="connsiteY23" fmla="*/ 968375 h 1581150"/>
                  <a:gd name="connsiteX24" fmla="*/ 441325 w 441325"/>
                  <a:gd name="connsiteY24" fmla="*/ 866775 h 1581150"/>
                  <a:gd name="connsiteX25" fmla="*/ 441325 w 441325"/>
                  <a:gd name="connsiteY25" fmla="*/ 765175 h 1581150"/>
                  <a:gd name="connsiteX26" fmla="*/ 438150 w 441325"/>
                  <a:gd name="connsiteY26" fmla="*/ 673100 h 1581150"/>
                  <a:gd name="connsiteX27" fmla="*/ 425450 w 441325"/>
                  <a:gd name="connsiteY27" fmla="*/ 565150 h 1581150"/>
                  <a:gd name="connsiteX28" fmla="*/ 409575 w 441325"/>
                  <a:gd name="connsiteY28" fmla="*/ 488950 h 1581150"/>
                  <a:gd name="connsiteX29" fmla="*/ 396875 w 441325"/>
                  <a:gd name="connsiteY29" fmla="*/ 422275 h 1581150"/>
                  <a:gd name="connsiteX30" fmla="*/ 371475 w 441325"/>
                  <a:gd name="connsiteY30" fmla="*/ 349250 h 1581150"/>
                  <a:gd name="connsiteX31" fmla="*/ 336550 w 441325"/>
                  <a:gd name="connsiteY31" fmla="*/ 266700 h 1581150"/>
                  <a:gd name="connsiteX32" fmla="*/ 304800 w 441325"/>
                  <a:gd name="connsiteY32" fmla="*/ 209550 h 1581150"/>
                  <a:gd name="connsiteX33" fmla="*/ 260350 w 441325"/>
                  <a:gd name="connsiteY33" fmla="*/ 149225 h 1581150"/>
                  <a:gd name="connsiteX34" fmla="*/ 174625 w 441325"/>
                  <a:gd name="connsiteY34" fmla="*/ 69850 h 1581150"/>
                  <a:gd name="connsiteX35" fmla="*/ 111125 w 441325"/>
                  <a:gd name="connsiteY35" fmla="*/ 31750 h 1581150"/>
                  <a:gd name="connsiteX36" fmla="*/ 60325 w 441325"/>
                  <a:gd name="connsiteY36" fmla="*/ 12700 h 1581150"/>
                  <a:gd name="connsiteX37" fmla="*/ 6350 w 441325"/>
                  <a:gd name="connsiteY37" fmla="*/ 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41325" h="1581150">
                    <a:moveTo>
                      <a:pt x="6350" y="0"/>
                    </a:moveTo>
                    <a:cubicBezTo>
                      <a:pt x="4233" y="187325"/>
                      <a:pt x="2117" y="374650"/>
                      <a:pt x="0" y="561975"/>
                    </a:cubicBezTo>
                    <a:lnTo>
                      <a:pt x="41275" y="571500"/>
                    </a:lnTo>
                    <a:lnTo>
                      <a:pt x="79375" y="593725"/>
                    </a:lnTo>
                    <a:lnTo>
                      <a:pt x="101600" y="631825"/>
                    </a:lnTo>
                    <a:lnTo>
                      <a:pt x="117475" y="676275"/>
                    </a:lnTo>
                    <a:lnTo>
                      <a:pt x="127000" y="742950"/>
                    </a:lnTo>
                    <a:lnTo>
                      <a:pt x="130175" y="822325"/>
                    </a:lnTo>
                    <a:lnTo>
                      <a:pt x="120650" y="895350"/>
                    </a:lnTo>
                    <a:lnTo>
                      <a:pt x="98425" y="952500"/>
                    </a:lnTo>
                    <a:lnTo>
                      <a:pt x="66675" y="993775"/>
                    </a:lnTo>
                    <a:lnTo>
                      <a:pt x="38100" y="1019175"/>
                    </a:lnTo>
                    <a:lnTo>
                      <a:pt x="9525" y="1025525"/>
                    </a:lnTo>
                    <a:lnTo>
                      <a:pt x="9525" y="1581150"/>
                    </a:lnTo>
                    <a:lnTo>
                      <a:pt x="88900" y="1568450"/>
                    </a:lnTo>
                    <a:lnTo>
                      <a:pt x="146050" y="1539875"/>
                    </a:lnTo>
                    <a:lnTo>
                      <a:pt x="187325" y="1501775"/>
                    </a:lnTo>
                    <a:lnTo>
                      <a:pt x="241300" y="1457325"/>
                    </a:lnTo>
                    <a:lnTo>
                      <a:pt x="282575" y="1403350"/>
                    </a:lnTo>
                    <a:lnTo>
                      <a:pt x="320675" y="1330325"/>
                    </a:lnTo>
                    <a:lnTo>
                      <a:pt x="361950" y="1244600"/>
                    </a:lnTo>
                    <a:lnTo>
                      <a:pt x="387350" y="1165225"/>
                    </a:lnTo>
                    <a:lnTo>
                      <a:pt x="415925" y="1079500"/>
                    </a:lnTo>
                    <a:lnTo>
                      <a:pt x="428625" y="968375"/>
                    </a:lnTo>
                    <a:lnTo>
                      <a:pt x="441325" y="866775"/>
                    </a:lnTo>
                    <a:lnTo>
                      <a:pt x="441325" y="765175"/>
                    </a:lnTo>
                    <a:lnTo>
                      <a:pt x="438150" y="673100"/>
                    </a:lnTo>
                    <a:lnTo>
                      <a:pt x="425450" y="565150"/>
                    </a:lnTo>
                    <a:lnTo>
                      <a:pt x="409575" y="488950"/>
                    </a:lnTo>
                    <a:lnTo>
                      <a:pt x="396875" y="422275"/>
                    </a:lnTo>
                    <a:lnTo>
                      <a:pt x="371475" y="349250"/>
                    </a:lnTo>
                    <a:lnTo>
                      <a:pt x="336550" y="266700"/>
                    </a:lnTo>
                    <a:lnTo>
                      <a:pt x="304800" y="209550"/>
                    </a:lnTo>
                    <a:lnTo>
                      <a:pt x="260350" y="149225"/>
                    </a:lnTo>
                    <a:lnTo>
                      <a:pt x="174625" y="69850"/>
                    </a:lnTo>
                    <a:lnTo>
                      <a:pt x="111125" y="31750"/>
                    </a:lnTo>
                    <a:lnTo>
                      <a:pt x="60325" y="12700"/>
                    </a:lnTo>
                    <a:lnTo>
                      <a:pt x="6350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</p:grpSp>
        <p:grpSp>
          <p:nvGrpSpPr>
            <p:cNvPr id="94" name="Group 358"/>
            <p:cNvGrpSpPr/>
            <p:nvPr/>
          </p:nvGrpSpPr>
          <p:grpSpPr>
            <a:xfrm>
              <a:off x="2366939" y="2381254"/>
              <a:ext cx="1214446" cy="1581150"/>
              <a:chOff x="6434362" y="2455182"/>
              <a:chExt cx="1214446" cy="1581150"/>
            </a:xfrm>
          </p:grpSpPr>
          <p:sp>
            <p:nvSpPr>
              <p:cNvPr id="95" name="Oval 94"/>
              <p:cNvSpPr/>
              <p:nvPr/>
            </p:nvSpPr>
            <p:spPr>
              <a:xfrm>
                <a:off x="6791552" y="2462675"/>
                <a:ext cx="857256" cy="156050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>
              <a:xfrm>
                <a:off x="6434362" y="2462675"/>
                <a:ext cx="857256" cy="1571636"/>
              </a:xfrm>
              <a:prstGeom prst="ellipse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6728559" y="3015343"/>
                <a:ext cx="251001" cy="460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98" name="Freeform 97"/>
              <p:cNvSpPr/>
              <p:nvPr/>
            </p:nvSpPr>
            <p:spPr>
              <a:xfrm>
                <a:off x="6863443" y="2458357"/>
                <a:ext cx="784225" cy="1577975"/>
              </a:xfrm>
              <a:custGeom>
                <a:avLst/>
                <a:gdLst>
                  <a:gd name="connsiteX0" fmla="*/ 0 w 784225"/>
                  <a:gd name="connsiteY0" fmla="*/ 0 h 1577975"/>
                  <a:gd name="connsiteX1" fmla="*/ 95250 w 784225"/>
                  <a:gd name="connsiteY1" fmla="*/ 22225 h 1577975"/>
                  <a:gd name="connsiteX2" fmla="*/ 158750 w 784225"/>
                  <a:gd name="connsiteY2" fmla="*/ 60325 h 1577975"/>
                  <a:gd name="connsiteX3" fmla="*/ 203200 w 784225"/>
                  <a:gd name="connsiteY3" fmla="*/ 92075 h 1577975"/>
                  <a:gd name="connsiteX4" fmla="*/ 254000 w 784225"/>
                  <a:gd name="connsiteY4" fmla="*/ 158750 h 1577975"/>
                  <a:gd name="connsiteX5" fmla="*/ 301625 w 784225"/>
                  <a:gd name="connsiteY5" fmla="*/ 231775 h 1577975"/>
                  <a:gd name="connsiteX6" fmla="*/ 352425 w 784225"/>
                  <a:gd name="connsiteY6" fmla="*/ 333375 h 1577975"/>
                  <a:gd name="connsiteX7" fmla="*/ 384175 w 784225"/>
                  <a:gd name="connsiteY7" fmla="*/ 425450 h 1577975"/>
                  <a:gd name="connsiteX8" fmla="*/ 396875 w 784225"/>
                  <a:gd name="connsiteY8" fmla="*/ 501650 h 1577975"/>
                  <a:gd name="connsiteX9" fmla="*/ 406400 w 784225"/>
                  <a:gd name="connsiteY9" fmla="*/ 546100 h 1577975"/>
                  <a:gd name="connsiteX10" fmla="*/ 419100 w 784225"/>
                  <a:gd name="connsiteY10" fmla="*/ 612775 h 1577975"/>
                  <a:gd name="connsiteX11" fmla="*/ 425450 w 784225"/>
                  <a:gd name="connsiteY11" fmla="*/ 676275 h 1577975"/>
                  <a:gd name="connsiteX12" fmla="*/ 428625 w 784225"/>
                  <a:gd name="connsiteY12" fmla="*/ 768350 h 1577975"/>
                  <a:gd name="connsiteX13" fmla="*/ 425450 w 784225"/>
                  <a:gd name="connsiteY13" fmla="*/ 828675 h 1577975"/>
                  <a:gd name="connsiteX14" fmla="*/ 425450 w 784225"/>
                  <a:gd name="connsiteY14" fmla="*/ 895350 h 1577975"/>
                  <a:gd name="connsiteX15" fmla="*/ 409575 w 784225"/>
                  <a:gd name="connsiteY15" fmla="*/ 1000125 h 1577975"/>
                  <a:gd name="connsiteX16" fmla="*/ 403225 w 784225"/>
                  <a:gd name="connsiteY16" fmla="*/ 1079500 h 1577975"/>
                  <a:gd name="connsiteX17" fmla="*/ 374650 w 784225"/>
                  <a:gd name="connsiteY17" fmla="*/ 1162050 h 1577975"/>
                  <a:gd name="connsiteX18" fmla="*/ 358775 w 784225"/>
                  <a:gd name="connsiteY18" fmla="*/ 1228725 h 1577975"/>
                  <a:gd name="connsiteX19" fmla="*/ 317500 w 784225"/>
                  <a:gd name="connsiteY19" fmla="*/ 1311275 h 1577975"/>
                  <a:gd name="connsiteX20" fmla="*/ 279400 w 784225"/>
                  <a:gd name="connsiteY20" fmla="*/ 1384300 h 1577975"/>
                  <a:gd name="connsiteX21" fmla="*/ 241300 w 784225"/>
                  <a:gd name="connsiteY21" fmla="*/ 1441450 h 1577975"/>
                  <a:gd name="connsiteX22" fmla="*/ 200025 w 784225"/>
                  <a:gd name="connsiteY22" fmla="*/ 1482725 h 1577975"/>
                  <a:gd name="connsiteX23" fmla="*/ 149225 w 784225"/>
                  <a:gd name="connsiteY23" fmla="*/ 1524000 h 1577975"/>
                  <a:gd name="connsiteX24" fmla="*/ 104775 w 784225"/>
                  <a:gd name="connsiteY24" fmla="*/ 1555750 h 1577975"/>
                  <a:gd name="connsiteX25" fmla="*/ 79375 w 784225"/>
                  <a:gd name="connsiteY25" fmla="*/ 1565275 h 1577975"/>
                  <a:gd name="connsiteX26" fmla="*/ 22225 w 784225"/>
                  <a:gd name="connsiteY26" fmla="*/ 1577975 h 1577975"/>
                  <a:gd name="connsiteX27" fmla="*/ 355600 w 784225"/>
                  <a:gd name="connsiteY27" fmla="*/ 1571625 h 1577975"/>
                  <a:gd name="connsiteX28" fmla="*/ 425450 w 784225"/>
                  <a:gd name="connsiteY28" fmla="*/ 1555750 h 1577975"/>
                  <a:gd name="connsiteX29" fmla="*/ 504825 w 784225"/>
                  <a:gd name="connsiteY29" fmla="*/ 1520825 h 1577975"/>
                  <a:gd name="connsiteX30" fmla="*/ 581025 w 784225"/>
                  <a:gd name="connsiteY30" fmla="*/ 1450975 h 1577975"/>
                  <a:gd name="connsiteX31" fmla="*/ 635000 w 784225"/>
                  <a:gd name="connsiteY31" fmla="*/ 1377950 h 1577975"/>
                  <a:gd name="connsiteX32" fmla="*/ 673100 w 784225"/>
                  <a:gd name="connsiteY32" fmla="*/ 1301750 h 1577975"/>
                  <a:gd name="connsiteX33" fmla="*/ 708025 w 784225"/>
                  <a:gd name="connsiteY33" fmla="*/ 1231900 h 1577975"/>
                  <a:gd name="connsiteX34" fmla="*/ 720725 w 784225"/>
                  <a:gd name="connsiteY34" fmla="*/ 1190625 h 1577975"/>
                  <a:gd name="connsiteX35" fmla="*/ 739775 w 784225"/>
                  <a:gd name="connsiteY35" fmla="*/ 1133475 h 1577975"/>
                  <a:gd name="connsiteX36" fmla="*/ 758825 w 784225"/>
                  <a:gd name="connsiteY36" fmla="*/ 1054100 h 1577975"/>
                  <a:gd name="connsiteX37" fmla="*/ 768350 w 784225"/>
                  <a:gd name="connsiteY37" fmla="*/ 987425 h 1577975"/>
                  <a:gd name="connsiteX38" fmla="*/ 777875 w 784225"/>
                  <a:gd name="connsiteY38" fmla="*/ 892175 h 1577975"/>
                  <a:gd name="connsiteX39" fmla="*/ 781050 w 784225"/>
                  <a:gd name="connsiteY39" fmla="*/ 815975 h 1577975"/>
                  <a:gd name="connsiteX40" fmla="*/ 784225 w 784225"/>
                  <a:gd name="connsiteY40" fmla="*/ 733425 h 1577975"/>
                  <a:gd name="connsiteX41" fmla="*/ 781050 w 784225"/>
                  <a:gd name="connsiteY41" fmla="*/ 660400 h 1577975"/>
                  <a:gd name="connsiteX42" fmla="*/ 765175 w 784225"/>
                  <a:gd name="connsiteY42" fmla="*/ 565150 h 1577975"/>
                  <a:gd name="connsiteX43" fmla="*/ 755650 w 784225"/>
                  <a:gd name="connsiteY43" fmla="*/ 488950 h 1577975"/>
                  <a:gd name="connsiteX44" fmla="*/ 727075 w 784225"/>
                  <a:gd name="connsiteY44" fmla="*/ 396875 h 1577975"/>
                  <a:gd name="connsiteX45" fmla="*/ 704850 w 784225"/>
                  <a:gd name="connsiteY45" fmla="*/ 333375 h 1577975"/>
                  <a:gd name="connsiteX46" fmla="*/ 679450 w 784225"/>
                  <a:gd name="connsiteY46" fmla="*/ 273050 h 1577975"/>
                  <a:gd name="connsiteX47" fmla="*/ 650875 w 784225"/>
                  <a:gd name="connsiteY47" fmla="*/ 215900 h 1577975"/>
                  <a:gd name="connsiteX48" fmla="*/ 628650 w 784225"/>
                  <a:gd name="connsiteY48" fmla="*/ 184150 h 1577975"/>
                  <a:gd name="connsiteX49" fmla="*/ 577850 w 784225"/>
                  <a:gd name="connsiteY49" fmla="*/ 117475 h 1577975"/>
                  <a:gd name="connsiteX50" fmla="*/ 536575 w 784225"/>
                  <a:gd name="connsiteY50" fmla="*/ 76200 h 1577975"/>
                  <a:gd name="connsiteX51" fmla="*/ 492125 w 784225"/>
                  <a:gd name="connsiteY51" fmla="*/ 50800 h 1577975"/>
                  <a:gd name="connsiteX52" fmla="*/ 441325 w 784225"/>
                  <a:gd name="connsiteY52" fmla="*/ 19050 h 1577975"/>
                  <a:gd name="connsiteX53" fmla="*/ 365125 w 784225"/>
                  <a:gd name="connsiteY53" fmla="*/ 0 h 1577975"/>
                  <a:gd name="connsiteX54" fmla="*/ 0 w 784225"/>
                  <a:gd name="connsiteY54" fmla="*/ 0 h 157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784225" h="1577975">
                    <a:moveTo>
                      <a:pt x="0" y="0"/>
                    </a:moveTo>
                    <a:lnTo>
                      <a:pt x="95250" y="22225"/>
                    </a:lnTo>
                    <a:lnTo>
                      <a:pt x="158750" y="60325"/>
                    </a:lnTo>
                    <a:lnTo>
                      <a:pt x="203200" y="92075"/>
                    </a:lnTo>
                    <a:lnTo>
                      <a:pt x="254000" y="158750"/>
                    </a:lnTo>
                    <a:lnTo>
                      <a:pt x="301625" y="231775"/>
                    </a:lnTo>
                    <a:lnTo>
                      <a:pt x="352425" y="333375"/>
                    </a:lnTo>
                    <a:lnTo>
                      <a:pt x="384175" y="425450"/>
                    </a:lnTo>
                    <a:cubicBezTo>
                      <a:pt x="397469" y="495244"/>
                      <a:pt x="396875" y="469500"/>
                      <a:pt x="396875" y="501650"/>
                    </a:cubicBezTo>
                    <a:cubicBezTo>
                      <a:pt x="406638" y="543956"/>
                      <a:pt x="406400" y="528805"/>
                      <a:pt x="406400" y="546100"/>
                    </a:cubicBezTo>
                    <a:lnTo>
                      <a:pt x="419100" y="612775"/>
                    </a:lnTo>
                    <a:cubicBezTo>
                      <a:pt x="422354" y="674595"/>
                      <a:pt x="408037" y="658862"/>
                      <a:pt x="425450" y="676275"/>
                    </a:cubicBezTo>
                    <a:lnTo>
                      <a:pt x="428625" y="768350"/>
                    </a:lnTo>
                    <a:lnTo>
                      <a:pt x="425450" y="828675"/>
                    </a:lnTo>
                    <a:lnTo>
                      <a:pt x="425450" y="895350"/>
                    </a:lnTo>
                    <a:lnTo>
                      <a:pt x="409575" y="1000125"/>
                    </a:lnTo>
                    <a:lnTo>
                      <a:pt x="403225" y="1079500"/>
                    </a:lnTo>
                    <a:lnTo>
                      <a:pt x="374650" y="1162050"/>
                    </a:lnTo>
                    <a:lnTo>
                      <a:pt x="358775" y="1228725"/>
                    </a:lnTo>
                    <a:lnTo>
                      <a:pt x="317500" y="1311275"/>
                    </a:lnTo>
                    <a:lnTo>
                      <a:pt x="279400" y="1384300"/>
                    </a:lnTo>
                    <a:lnTo>
                      <a:pt x="241300" y="1441450"/>
                    </a:lnTo>
                    <a:lnTo>
                      <a:pt x="200025" y="1482725"/>
                    </a:lnTo>
                    <a:lnTo>
                      <a:pt x="149225" y="1524000"/>
                    </a:lnTo>
                    <a:lnTo>
                      <a:pt x="104775" y="1555750"/>
                    </a:lnTo>
                    <a:lnTo>
                      <a:pt x="79375" y="1565275"/>
                    </a:lnTo>
                    <a:lnTo>
                      <a:pt x="22225" y="1577975"/>
                    </a:lnTo>
                    <a:lnTo>
                      <a:pt x="355600" y="1571625"/>
                    </a:lnTo>
                    <a:lnTo>
                      <a:pt x="425450" y="1555750"/>
                    </a:lnTo>
                    <a:lnTo>
                      <a:pt x="504825" y="1520825"/>
                    </a:lnTo>
                    <a:lnTo>
                      <a:pt x="581025" y="1450975"/>
                    </a:lnTo>
                    <a:lnTo>
                      <a:pt x="635000" y="1377950"/>
                    </a:lnTo>
                    <a:lnTo>
                      <a:pt x="673100" y="1301750"/>
                    </a:lnTo>
                    <a:lnTo>
                      <a:pt x="708025" y="1231900"/>
                    </a:lnTo>
                    <a:lnTo>
                      <a:pt x="720725" y="1190625"/>
                    </a:lnTo>
                    <a:lnTo>
                      <a:pt x="739775" y="1133475"/>
                    </a:lnTo>
                    <a:lnTo>
                      <a:pt x="758825" y="1054100"/>
                    </a:lnTo>
                    <a:lnTo>
                      <a:pt x="768350" y="987425"/>
                    </a:lnTo>
                    <a:cubicBezTo>
                      <a:pt x="771633" y="955686"/>
                      <a:pt x="777875" y="924083"/>
                      <a:pt x="777875" y="892175"/>
                    </a:cubicBezTo>
                    <a:lnTo>
                      <a:pt x="781050" y="815975"/>
                    </a:lnTo>
                    <a:lnTo>
                      <a:pt x="784225" y="733425"/>
                    </a:lnTo>
                    <a:lnTo>
                      <a:pt x="781050" y="660400"/>
                    </a:lnTo>
                    <a:lnTo>
                      <a:pt x="765175" y="565150"/>
                    </a:lnTo>
                    <a:lnTo>
                      <a:pt x="755650" y="488950"/>
                    </a:lnTo>
                    <a:lnTo>
                      <a:pt x="727075" y="396875"/>
                    </a:lnTo>
                    <a:lnTo>
                      <a:pt x="704850" y="333375"/>
                    </a:lnTo>
                    <a:lnTo>
                      <a:pt x="679450" y="273050"/>
                    </a:lnTo>
                    <a:lnTo>
                      <a:pt x="650875" y="215900"/>
                    </a:lnTo>
                    <a:lnTo>
                      <a:pt x="628650" y="184150"/>
                    </a:lnTo>
                    <a:lnTo>
                      <a:pt x="577850" y="117475"/>
                    </a:lnTo>
                    <a:lnTo>
                      <a:pt x="536575" y="76200"/>
                    </a:lnTo>
                    <a:lnTo>
                      <a:pt x="492125" y="50800"/>
                    </a:lnTo>
                    <a:lnTo>
                      <a:pt x="441325" y="19050"/>
                    </a:lnTo>
                    <a:lnTo>
                      <a:pt x="365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7244443" y="2852057"/>
                <a:ext cx="152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400" b="1" dirty="0">
                    <a:solidFill>
                      <a:schemeClr val="bg1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  <p:cxnSp>
            <p:nvCxnSpPr>
              <p:cNvPr id="100" name="Straight Connector 99"/>
              <p:cNvCxnSpPr>
                <a:stCxn id="97" idx="4"/>
              </p:cNvCxnSpPr>
              <p:nvPr/>
            </p:nvCxnSpPr>
            <p:spPr>
              <a:xfrm rot="5400000">
                <a:off x="6827579" y="3485976"/>
                <a:ext cx="36946" cy="16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1" name="Freeform 100"/>
              <p:cNvSpPr/>
              <p:nvPr/>
            </p:nvSpPr>
            <p:spPr>
              <a:xfrm>
                <a:off x="6850743" y="2455182"/>
                <a:ext cx="441325" cy="1581150"/>
              </a:xfrm>
              <a:custGeom>
                <a:avLst/>
                <a:gdLst>
                  <a:gd name="connsiteX0" fmla="*/ 6350 w 441325"/>
                  <a:gd name="connsiteY0" fmla="*/ 0 h 1581150"/>
                  <a:gd name="connsiteX1" fmla="*/ 0 w 441325"/>
                  <a:gd name="connsiteY1" fmla="*/ 561975 h 1581150"/>
                  <a:gd name="connsiteX2" fmla="*/ 41275 w 441325"/>
                  <a:gd name="connsiteY2" fmla="*/ 571500 h 1581150"/>
                  <a:gd name="connsiteX3" fmla="*/ 79375 w 441325"/>
                  <a:gd name="connsiteY3" fmla="*/ 593725 h 1581150"/>
                  <a:gd name="connsiteX4" fmla="*/ 101600 w 441325"/>
                  <a:gd name="connsiteY4" fmla="*/ 631825 h 1581150"/>
                  <a:gd name="connsiteX5" fmla="*/ 117475 w 441325"/>
                  <a:gd name="connsiteY5" fmla="*/ 676275 h 1581150"/>
                  <a:gd name="connsiteX6" fmla="*/ 127000 w 441325"/>
                  <a:gd name="connsiteY6" fmla="*/ 742950 h 1581150"/>
                  <a:gd name="connsiteX7" fmla="*/ 130175 w 441325"/>
                  <a:gd name="connsiteY7" fmla="*/ 822325 h 1581150"/>
                  <a:gd name="connsiteX8" fmla="*/ 120650 w 441325"/>
                  <a:gd name="connsiteY8" fmla="*/ 895350 h 1581150"/>
                  <a:gd name="connsiteX9" fmla="*/ 98425 w 441325"/>
                  <a:gd name="connsiteY9" fmla="*/ 952500 h 1581150"/>
                  <a:gd name="connsiteX10" fmla="*/ 66675 w 441325"/>
                  <a:gd name="connsiteY10" fmla="*/ 993775 h 1581150"/>
                  <a:gd name="connsiteX11" fmla="*/ 38100 w 441325"/>
                  <a:gd name="connsiteY11" fmla="*/ 1019175 h 1581150"/>
                  <a:gd name="connsiteX12" fmla="*/ 9525 w 441325"/>
                  <a:gd name="connsiteY12" fmla="*/ 1025525 h 1581150"/>
                  <a:gd name="connsiteX13" fmla="*/ 9525 w 441325"/>
                  <a:gd name="connsiteY13" fmla="*/ 1581150 h 1581150"/>
                  <a:gd name="connsiteX14" fmla="*/ 88900 w 441325"/>
                  <a:gd name="connsiteY14" fmla="*/ 1568450 h 1581150"/>
                  <a:gd name="connsiteX15" fmla="*/ 146050 w 441325"/>
                  <a:gd name="connsiteY15" fmla="*/ 1539875 h 1581150"/>
                  <a:gd name="connsiteX16" fmla="*/ 187325 w 441325"/>
                  <a:gd name="connsiteY16" fmla="*/ 1501775 h 1581150"/>
                  <a:gd name="connsiteX17" fmla="*/ 241300 w 441325"/>
                  <a:gd name="connsiteY17" fmla="*/ 1457325 h 1581150"/>
                  <a:gd name="connsiteX18" fmla="*/ 282575 w 441325"/>
                  <a:gd name="connsiteY18" fmla="*/ 1403350 h 1581150"/>
                  <a:gd name="connsiteX19" fmla="*/ 320675 w 441325"/>
                  <a:gd name="connsiteY19" fmla="*/ 1330325 h 1581150"/>
                  <a:gd name="connsiteX20" fmla="*/ 361950 w 441325"/>
                  <a:gd name="connsiteY20" fmla="*/ 1244600 h 1581150"/>
                  <a:gd name="connsiteX21" fmla="*/ 387350 w 441325"/>
                  <a:gd name="connsiteY21" fmla="*/ 1165225 h 1581150"/>
                  <a:gd name="connsiteX22" fmla="*/ 415925 w 441325"/>
                  <a:gd name="connsiteY22" fmla="*/ 1079500 h 1581150"/>
                  <a:gd name="connsiteX23" fmla="*/ 428625 w 441325"/>
                  <a:gd name="connsiteY23" fmla="*/ 968375 h 1581150"/>
                  <a:gd name="connsiteX24" fmla="*/ 441325 w 441325"/>
                  <a:gd name="connsiteY24" fmla="*/ 866775 h 1581150"/>
                  <a:gd name="connsiteX25" fmla="*/ 441325 w 441325"/>
                  <a:gd name="connsiteY25" fmla="*/ 765175 h 1581150"/>
                  <a:gd name="connsiteX26" fmla="*/ 438150 w 441325"/>
                  <a:gd name="connsiteY26" fmla="*/ 673100 h 1581150"/>
                  <a:gd name="connsiteX27" fmla="*/ 425450 w 441325"/>
                  <a:gd name="connsiteY27" fmla="*/ 565150 h 1581150"/>
                  <a:gd name="connsiteX28" fmla="*/ 409575 w 441325"/>
                  <a:gd name="connsiteY28" fmla="*/ 488950 h 1581150"/>
                  <a:gd name="connsiteX29" fmla="*/ 396875 w 441325"/>
                  <a:gd name="connsiteY29" fmla="*/ 422275 h 1581150"/>
                  <a:gd name="connsiteX30" fmla="*/ 371475 w 441325"/>
                  <a:gd name="connsiteY30" fmla="*/ 349250 h 1581150"/>
                  <a:gd name="connsiteX31" fmla="*/ 336550 w 441325"/>
                  <a:gd name="connsiteY31" fmla="*/ 266700 h 1581150"/>
                  <a:gd name="connsiteX32" fmla="*/ 304800 w 441325"/>
                  <a:gd name="connsiteY32" fmla="*/ 209550 h 1581150"/>
                  <a:gd name="connsiteX33" fmla="*/ 260350 w 441325"/>
                  <a:gd name="connsiteY33" fmla="*/ 149225 h 1581150"/>
                  <a:gd name="connsiteX34" fmla="*/ 174625 w 441325"/>
                  <a:gd name="connsiteY34" fmla="*/ 69850 h 1581150"/>
                  <a:gd name="connsiteX35" fmla="*/ 111125 w 441325"/>
                  <a:gd name="connsiteY35" fmla="*/ 31750 h 1581150"/>
                  <a:gd name="connsiteX36" fmla="*/ 60325 w 441325"/>
                  <a:gd name="connsiteY36" fmla="*/ 12700 h 1581150"/>
                  <a:gd name="connsiteX37" fmla="*/ 6350 w 441325"/>
                  <a:gd name="connsiteY37" fmla="*/ 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41325" h="1581150">
                    <a:moveTo>
                      <a:pt x="6350" y="0"/>
                    </a:moveTo>
                    <a:cubicBezTo>
                      <a:pt x="4233" y="187325"/>
                      <a:pt x="2117" y="374650"/>
                      <a:pt x="0" y="561975"/>
                    </a:cubicBezTo>
                    <a:lnTo>
                      <a:pt x="41275" y="571500"/>
                    </a:lnTo>
                    <a:lnTo>
                      <a:pt x="79375" y="593725"/>
                    </a:lnTo>
                    <a:lnTo>
                      <a:pt x="101600" y="631825"/>
                    </a:lnTo>
                    <a:lnTo>
                      <a:pt x="117475" y="676275"/>
                    </a:lnTo>
                    <a:lnTo>
                      <a:pt x="127000" y="742950"/>
                    </a:lnTo>
                    <a:lnTo>
                      <a:pt x="130175" y="822325"/>
                    </a:lnTo>
                    <a:lnTo>
                      <a:pt x="120650" y="895350"/>
                    </a:lnTo>
                    <a:lnTo>
                      <a:pt x="98425" y="952500"/>
                    </a:lnTo>
                    <a:lnTo>
                      <a:pt x="66675" y="993775"/>
                    </a:lnTo>
                    <a:lnTo>
                      <a:pt x="38100" y="1019175"/>
                    </a:lnTo>
                    <a:lnTo>
                      <a:pt x="9525" y="1025525"/>
                    </a:lnTo>
                    <a:lnTo>
                      <a:pt x="9525" y="1581150"/>
                    </a:lnTo>
                    <a:lnTo>
                      <a:pt x="88900" y="1568450"/>
                    </a:lnTo>
                    <a:lnTo>
                      <a:pt x="146050" y="1539875"/>
                    </a:lnTo>
                    <a:lnTo>
                      <a:pt x="187325" y="1501775"/>
                    </a:lnTo>
                    <a:lnTo>
                      <a:pt x="241300" y="1457325"/>
                    </a:lnTo>
                    <a:lnTo>
                      <a:pt x="282575" y="1403350"/>
                    </a:lnTo>
                    <a:lnTo>
                      <a:pt x="320675" y="1330325"/>
                    </a:lnTo>
                    <a:lnTo>
                      <a:pt x="361950" y="1244600"/>
                    </a:lnTo>
                    <a:lnTo>
                      <a:pt x="387350" y="1165225"/>
                    </a:lnTo>
                    <a:lnTo>
                      <a:pt x="415925" y="1079500"/>
                    </a:lnTo>
                    <a:lnTo>
                      <a:pt x="428625" y="968375"/>
                    </a:lnTo>
                    <a:lnTo>
                      <a:pt x="441325" y="866775"/>
                    </a:lnTo>
                    <a:lnTo>
                      <a:pt x="441325" y="765175"/>
                    </a:lnTo>
                    <a:lnTo>
                      <a:pt x="438150" y="673100"/>
                    </a:lnTo>
                    <a:lnTo>
                      <a:pt x="425450" y="565150"/>
                    </a:lnTo>
                    <a:lnTo>
                      <a:pt x="409575" y="488950"/>
                    </a:lnTo>
                    <a:lnTo>
                      <a:pt x="396875" y="422275"/>
                    </a:lnTo>
                    <a:lnTo>
                      <a:pt x="371475" y="349250"/>
                    </a:lnTo>
                    <a:lnTo>
                      <a:pt x="336550" y="266700"/>
                    </a:lnTo>
                    <a:lnTo>
                      <a:pt x="304800" y="209550"/>
                    </a:lnTo>
                    <a:lnTo>
                      <a:pt x="260350" y="149225"/>
                    </a:lnTo>
                    <a:lnTo>
                      <a:pt x="174625" y="69850"/>
                    </a:lnTo>
                    <a:lnTo>
                      <a:pt x="111125" y="31750"/>
                    </a:lnTo>
                    <a:lnTo>
                      <a:pt x="60325" y="12700"/>
                    </a:lnTo>
                    <a:lnTo>
                      <a:pt x="6350" y="0"/>
                    </a:ln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</p:grpSp>
        <p:grpSp>
          <p:nvGrpSpPr>
            <p:cNvPr id="102" name="Group 359"/>
            <p:cNvGrpSpPr/>
            <p:nvPr/>
          </p:nvGrpSpPr>
          <p:grpSpPr>
            <a:xfrm>
              <a:off x="1818571" y="2412097"/>
              <a:ext cx="1214446" cy="1581150"/>
              <a:chOff x="7762419" y="2447925"/>
              <a:chExt cx="1214446" cy="1581150"/>
            </a:xfrm>
          </p:grpSpPr>
          <p:sp>
            <p:nvSpPr>
              <p:cNvPr id="103" name="Oval 102"/>
              <p:cNvSpPr/>
              <p:nvPr/>
            </p:nvSpPr>
            <p:spPr>
              <a:xfrm>
                <a:off x="8119609" y="2455418"/>
                <a:ext cx="857256" cy="156050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7762419" y="2455418"/>
                <a:ext cx="857256" cy="1571636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8056616" y="3008086"/>
                <a:ext cx="251001" cy="460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106" name="Freeform 105"/>
              <p:cNvSpPr/>
              <p:nvPr/>
            </p:nvSpPr>
            <p:spPr>
              <a:xfrm>
                <a:off x="8191500" y="2451100"/>
                <a:ext cx="784225" cy="1577975"/>
              </a:xfrm>
              <a:custGeom>
                <a:avLst/>
                <a:gdLst>
                  <a:gd name="connsiteX0" fmla="*/ 0 w 784225"/>
                  <a:gd name="connsiteY0" fmla="*/ 0 h 1577975"/>
                  <a:gd name="connsiteX1" fmla="*/ 95250 w 784225"/>
                  <a:gd name="connsiteY1" fmla="*/ 22225 h 1577975"/>
                  <a:gd name="connsiteX2" fmla="*/ 158750 w 784225"/>
                  <a:gd name="connsiteY2" fmla="*/ 60325 h 1577975"/>
                  <a:gd name="connsiteX3" fmla="*/ 203200 w 784225"/>
                  <a:gd name="connsiteY3" fmla="*/ 92075 h 1577975"/>
                  <a:gd name="connsiteX4" fmla="*/ 254000 w 784225"/>
                  <a:gd name="connsiteY4" fmla="*/ 158750 h 1577975"/>
                  <a:gd name="connsiteX5" fmla="*/ 301625 w 784225"/>
                  <a:gd name="connsiteY5" fmla="*/ 231775 h 1577975"/>
                  <a:gd name="connsiteX6" fmla="*/ 352425 w 784225"/>
                  <a:gd name="connsiteY6" fmla="*/ 333375 h 1577975"/>
                  <a:gd name="connsiteX7" fmla="*/ 384175 w 784225"/>
                  <a:gd name="connsiteY7" fmla="*/ 425450 h 1577975"/>
                  <a:gd name="connsiteX8" fmla="*/ 396875 w 784225"/>
                  <a:gd name="connsiteY8" fmla="*/ 501650 h 1577975"/>
                  <a:gd name="connsiteX9" fmla="*/ 406400 w 784225"/>
                  <a:gd name="connsiteY9" fmla="*/ 546100 h 1577975"/>
                  <a:gd name="connsiteX10" fmla="*/ 419100 w 784225"/>
                  <a:gd name="connsiteY10" fmla="*/ 612775 h 1577975"/>
                  <a:gd name="connsiteX11" fmla="*/ 425450 w 784225"/>
                  <a:gd name="connsiteY11" fmla="*/ 676275 h 1577975"/>
                  <a:gd name="connsiteX12" fmla="*/ 428625 w 784225"/>
                  <a:gd name="connsiteY12" fmla="*/ 768350 h 1577975"/>
                  <a:gd name="connsiteX13" fmla="*/ 425450 w 784225"/>
                  <a:gd name="connsiteY13" fmla="*/ 828675 h 1577975"/>
                  <a:gd name="connsiteX14" fmla="*/ 425450 w 784225"/>
                  <a:gd name="connsiteY14" fmla="*/ 895350 h 1577975"/>
                  <a:gd name="connsiteX15" fmla="*/ 409575 w 784225"/>
                  <a:gd name="connsiteY15" fmla="*/ 1000125 h 1577975"/>
                  <a:gd name="connsiteX16" fmla="*/ 403225 w 784225"/>
                  <a:gd name="connsiteY16" fmla="*/ 1079500 h 1577975"/>
                  <a:gd name="connsiteX17" fmla="*/ 374650 w 784225"/>
                  <a:gd name="connsiteY17" fmla="*/ 1162050 h 1577975"/>
                  <a:gd name="connsiteX18" fmla="*/ 358775 w 784225"/>
                  <a:gd name="connsiteY18" fmla="*/ 1228725 h 1577975"/>
                  <a:gd name="connsiteX19" fmla="*/ 317500 w 784225"/>
                  <a:gd name="connsiteY19" fmla="*/ 1311275 h 1577975"/>
                  <a:gd name="connsiteX20" fmla="*/ 279400 w 784225"/>
                  <a:gd name="connsiteY20" fmla="*/ 1384300 h 1577975"/>
                  <a:gd name="connsiteX21" fmla="*/ 241300 w 784225"/>
                  <a:gd name="connsiteY21" fmla="*/ 1441450 h 1577975"/>
                  <a:gd name="connsiteX22" fmla="*/ 200025 w 784225"/>
                  <a:gd name="connsiteY22" fmla="*/ 1482725 h 1577975"/>
                  <a:gd name="connsiteX23" fmla="*/ 149225 w 784225"/>
                  <a:gd name="connsiteY23" fmla="*/ 1524000 h 1577975"/>
                  <a:gd name="connsiteX24" fmla="*/ 104775 w 784225"/>
                  <a:gd name="connsiteY24" fmla="*/ 1555750 h 1577975"/>
                  <a:gd name="connsiteX25" fmla="*/ 79375 w 784225"/>
                  <a:gd name="connsiteY25" fmla="*/ 1565275 h 1577975"/>
                  <a:gd name="connsiteX26" fmla="*/ 22225 w 784225"/>
                  <a:gd name="connsiteY26" fmla="*/ 1577975 h 1577975"/>
                  <a:gd name="connsiteX27" fmla="*/ 355600 w 784225"/>
                  <a:gd name="connsiteY27" fmla="*/ 1571625 h 1577975"/>
                  <a:gd name="connsiteX28" fmla="*/ 425450 w 784225"/>
                  <a:gd name="connsiteY28" fmla="*/ 1555750 h 1577975"/>
                  <a:gd name="connsiteX29" fmla="*/ 504825 w 784225"/>
                  <a:gd name="connsiteY29" fmla="*/ 1520825 h 1577975"/>
                  <a:gd name="connsiteX30" fmla="*/ 581025 w 784225"/>
                  <a:gd name="connsiteY30" fmla="*/ 1450975 h 1577975"/>
                  <a:gd name="connsiteX31" fmla="*/ 635000 w 784225"/>
                  <a:gd name="connsiteY31" fmla="*/ 1377950 h 1577975"/>
                  <a:gd name="connsiteX32" fmla="*/ 673100 w 784225"/>
                  <a:gd name="connsiteY32" fmla="*/ 1301750 h 1577975"/>
                  <a:gd name="connsiteX33" fmla="*/ 708025 w 784225"/>
                  <a:gd name="connsiteY33" fmla="*/ 1231900 h 1577975"/>
                  <a:gd name="connsiteX34" fmla="*/ 720725 w 784225"/>
                  <a:gd name="connsiteY34" fmla="*/ 1190625 h 1577975"/>
                  <a:gd name="connsiteX35" fmla="*/ 739775 w 784225"/>
                  <a:gd name="connsiteY35" fmla="*/ 1133475 h 1577975"/>
                  <a:gd name="connsiteX36" fmla="*/ 758825 w 784225"/>
                  <a:gd name="connsiteY36" fmla="*/ 1054100 h 1577975"/>
                  <a:gd name="connsiteX37" fmla="*/ 768350 w 784225"/>
                  <a:gd name="connsiteY37" fmla="*/ 987425 h 1577975"/>
                  <a:gd name="connsiteX38" fmla="*/ 777875 w 784225"/>
                  <a:gd name="connsiteY38" fmla="*/ 892175 h 1577975"/>
                  <a:gd name="connsiteX39" fmla="*/ 781050 w 784225"/>
                  <a:gd name="connsiteY39" fmla="*/ 815975 h 1577975"/>
                  <a:gd name="connsiteX40" fmla="*/ 784225 w 784225"/>
                  <a:gd name="connsiteY40" fmla="*/ 733425 h 1577975"/>
                  <a:gd name="connsiteX41" fmla="*/ 781050 w 784225"/>
                  <a:gd name="connsiteY41" fmla="*/ 660400 h 1577975"/>
                  <a:gd name="connsiteX42" fmla="*/ 765175 w 784225"/>
                  <a:gd name="connsiteY42" fmla="*/ 565150 h 1577975"/>
                  <a:gd name="connsiteX43" fmla="*/ 755650 w 784225"/>
                  <a:gd name="connsiteY43" fmla="*/ 488950 h 1577975"/>
                  <a:gd name="connsiteX44" fmla="*/ 727075 w 784225"/>
                  <a:gd name="connsiteY44" fmla="*/ 396875 h 1577975"/>
                  <a:gd name="connsiteX45" fmla="*/ 704850 w 784225"/>
                  <a:gd name="connsiteY45" fmla="*/ 333375 h 1577975"/>
                  <a:gd name="connsiteX46" fmla="*/ 679450 w 784225"/>
                  <a:gd name="connsiteY46" fmla="*/ 273050 h 1577975"/>
                  <a:gd name="connsiteX47" fmla="*/ 650875 w 784225"/>
                  <a:gd name="connsiteY47" fmla="*/ 215900 h 1577975"/>
                  <a:gd name="connsiteX48" fmla="*/ 628650 w 784225"/>
                  <a:gd name="connsiteY48" fmla="*/ 184150 h 1577975"/>
                  <a:gd name="connsiteX49" fmla="*/ 577850 w 784225"/>
                  <a:gd name="connsiteY49" fmla="*/ 117475 h 1577975"/>
                  <a:gd name="connsiteX50" fmla="*/ 536575 w 784225"/>
                  <a:gd name="connsiteY50" fmla="*/ 76200 h 1577975"/>
                  <a:gd name="connsiteX51" fmla="*/ 492125 w 784225"/>
                  <a:gd name="connsiteY51" fmla="*/ 50800 h 1577975"/>
                  <a:gd name="connsiteX52" fmla="*/ 441325 w 784225"/>
                  <a:gd name="connsiteY52" fmla="*/ 19050 h 1577975"/>
                  <a:gd name="connsiteX53" fmla="*/ 365125 w 784225"/>
                  <a:gd name="connsiteY53" fmla="*/ 0 h 1577975"/>
                  <a:gd name="connsiteX54" fmla="*/ 0 w 784225"/>
                  <a:gd name="connsiteY54" fmla="*/ 0 h 157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784225" h="1577975">
                    <a:moveTo>
                      <a:pt x="0" y="0"/>
                    </a:moveTo>
                    <a:lnTo>
                      <a:pt x="95250" y="22225"/>
                    </a:lnTo>
                    <a:lnTo>
                      <a:pt x="158750" y="60325"/>
                    </a:lnTo>
                    <a:lnTo>
                      <a:pt x="203200" y="92075"/>
                    </a:lnTo>
                    <a:lnTo>
                      <a:pt x="254000" y="158750"/>
                    </a:lnTo>
                    <a:lnTo>
                      <a:pt x="301625" y="231775"/>
                    </a:lnTo>
                    <a:lnTo>
                      <a:pt x="352425" y="333375"/>
                    </a:lnTo>
                    <a:lnTo>
                      <a:pt x="384175" y="425450"/>
                    </a:lnTo>
                    <a:cubicBezTo>
                      <a:pt x="397469" y="495244"/>
                      <a:pt x="396875" y="469500"/>
                      <a:pt x="396875" y="501650"/>
                    </a:cubicBezTo>
                    <a:cubicBezTo>
                      <a:pt x="406638" y="543956"/>
                      <a:pt x="406400" y="528805"/>
                      <a:pt x="406400" y="546100"/>
                    </a:cubicBezTo>
                    <a:lnTo>
                      <a:pt x="419100" y="612775"/>
                    </a:lnTo>
                    <a:cubicBezTo>
                      <a:pt x="422354" y="674595"/>
                      <a:pt x="408037" y="658862"/>
                      <a:pt x="425450" y="676275"/>
                    </a:cubicBezTo>
                    <a:lnTo>
                      <a:pt x="428625" y="768350"/>
                    </a:lnTo>
                    <a:lnTo>
                      <a:pt x="425450" y="828675"/>
                    </a:lnTo>
                    <a:lnTo>
                      <a:pt x="425450" y="895350"/>
                    </a:lnTo>
                    <a:lnTo>
                      <a:pt x="409575" y="1000125"/>
                    </a:lnTo>
                    <a:lnTo>
                      <a:pt x="403225" y="1079500"/>
                    </a:lnTo>
                    <a:lnTo>
                      <a:pt x="374650" y="1162050"/>
                    </a:lnTo>
                    <a:lnTo>
                      <a:pt x="358775" y="1228725"/>
                    </a:lnTo>
                    <a:lnTo>
                      <a:pt x="317500" y="1311275"/>
                    </a:lnTo>
                    <a:lnTo>
                      <a:pt x="279400" y="1384300"/>
                    </a:lnTo>
                    <a:lnTo>
                      <a:pt x="241300" y="1441450"/>
                    </a:lnTo>
                    <a:lnTo>
                      <a:pt x="200025" y="1482725"/>
                    </a:lnTo>
                    <a:lnTo>
                      <a:pt x="149225" y="1524000"/>
                    </a:lnTo>
                    <a:lnTo>
                      <a:pt x="104775" y="1555750"/>
                    </a:lnTo>
                    <a:lnTo>
                      <a:pt x="79375" y="1565275"/>
                    </a:lnTo>
                    <a:lnTo>
                      <a:pt x="22225" y="1577975"/>
                    </a:lnTo>
                    <a:lnTo>
                      <a:pt x="355600" y="1571625"/>
                    </a:lnTo>
                    <a:lnTo>
                      <a:pt x="425450" y="1555750"/>
                    </a:lnTo>
                    <a:lnTo>
                      <a:pt x="504825" y="1520825"/>
                    </a:lnTo>
                    <a:lnTo>
                      <a:pt x="581025" y="1450975"/>
                    </a:lnTo>
                    <a:lnTo>
                      <a:pt x="635000" y="1377950"/>
                    </a:lnTo>
                    <a:lnTo>
                      <a:pt x="673100" y="1301750"/>
                    </a:lnTo>
                    <a:lnTo>
                      <a:pt x="708025" y="1231900"/>
                    </a:lnTo>
                    <a:lnTo>
                      <a:pt x="720725" y="1190625"/>
                    </a:lnTo>
                    <a:lnTo>
                      <a:pt x="739775" y="1133475"/>
                    </a:lnTo>
                    <a:lnTo>
                      <a:pt x="758825" y="1054100"/>
                    </a:lnTo>
                    <a:lnTo>
                      <a:pt x="768350" y="987425"/>
                    </a:lnTo>
                    <a:cubicBezTo>
                      <a:pt x="771633" y="955686"/>
                      <a:pt x="777875" y="924083"/>
                      <a:pt x="777875" y="892175"/>
                    </a:cubicBezTo>
                    <a:lnTo>
                      <a:pt x="781050" y="815975"/>
                    </a:lnTo>
                    <a:lnTo>
                      <a:pt x="784225" y="733425"/>
                    </a:lnTo>
                    <a:lnTo>
                      <a:pt x="781050" y="660400"/>
                    </a:lnTo>
                    <a:lnTo>
                      <a:pt x="765175" y="565150"/>
                    </a:lnTo>
                    <a:lnTo>
                      <a:pt x="755650" y="488950"/>
                    </a:lnTo>
                    <a:lnTo>
                      <a:pt x="727075" y="396875"/>
                    </a:lnTo>
                    <a:lnTo>
                      <a:pt x="704850" y="333375"/>
                    </a:lnTo>
                    <a:lnTo>
                      <a:pt x="679450" y="273050"/>
                    </a:lnTo>
                    <a:lnTo>
                      <a:pt x="650875" y="215900"/>
                    </a:lnTo>
                    <a:lnTo>
                      <a:pt x="628650" y="184150"/>
                    </a:lnTo>
                    <a:lnTo>
                      <a:pt x="577850" y="117475"/>
                    </a:lnTo>
                    <a:lnTo>
                      <a:pt x="536575" y="76200"/>
                    </a:lnTo>
                    <a:lnTo>
                      <a:pt x="492125" y="50800"/>
                    </a:lnTo>
                    <a:lnTo>
                      <a:pt x="441325" y="19050"/>
                    </a:lnTo>
                    <a:lnTo>
                      <a:pt x="365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8572500" y="2844800"/>
                <a:ext cx="152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400" b="1" dirty="0">
                    <a:latin typeface="Calibri"/>
                    <a:cs typeface="Calibri"/>
                  </a:rPr>
                  <a:t>0</a:t>
                </a:r>
              </a:p>
            </p:txBody>
          </p:sp>
          <p:cxnSp>
            <p:nvCxnSpPr>
              <p:cNvPr id="108" name="Straight Connector 107"/>
              <p:cNvCxnSpPr>
                <a:stCxn id="105" idx="4"/>
              </p:cNvCxnSpPr>
              <p:nvPr/>
            </p:nvCxnSpPr>
            <p:spPr>
              <a:xfrm rot="5400000">
                <a:off x="8155636" y="3478719"/>
                <a:ext cx="36946" cy="16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9" name="Freeform 108"/>
              <p:cNvSpPr/>
              <p:nvPr/>
            </p:nvSpPr>
            <p:spPr>
              <a:xfrm>
                <a:off x="8178800" y="2447925"/>
                <a:ext cx="441325" cy="1581150"/>
              </a:xfrm>
              <a:custGeom>
                <a:avLst/>
                <a:gdLst>
                  <a:gd name="connsiteX0" fmla="*/ 6350 w 441325"/>
                  <a:gd name="connsiteY0" fmla="*/ 0 h 1581150"/>
                  <a:gd name="connsiteX1" fmla="*/ 0 w 441325"/>
                  <a:gd name="connsiteY1" fmla="*/ 561975 h 1581150"/>
                  <a:gd name="connsiteX2" fmla="*/ 41275 w 441325"/>
                  <a:gd name="connsiteY2" fmla="*/ 571500 h 1581150"/>
                  <a:gd name="connsiteX3" fmla="*/ 79375 w 441325"/>
                  <a:gd name="connsiteY3" fmla="*/ 593725 h 1581150"/>
                  <a:gd name="connsiteX4" fmla="*/ 101600 w 441325"/>
                  <a:gd name="connsiteY4" fmla="*/ 631825 h 1581150"/>
                  <a:gd name="connsiteX5" fmla="*/ 117475 w 441325"/>
                  <a:gd name="connsiteY5" fmla="*/ 676275 h 1581150"/>
                  <a:gd name="connsiteX6" fmla="*/ 127000 w 441325"/>
                  <a:gd name="connsiteY6" fmla="*/ 742950 h 1581150"/>
                  <a:gd name="connsiteX7" fmla="*/ 130175 w 441325"/>
                  <a:gd name="connsiteY7" fmla="*/ 822325 h 1581150"/>
                  <a:gd name="connsiteX8" fmla="*/ 120650 w 441325"/>
                  <a:gd name="connsiteY8" fmla="*/ 895350 h 1581150"/>
                  <a:gd name="connsiteX9" fmla="*/ 98425 w 441325"/>
                  <a:gd name="connsiteY9" fmla="*/ 952500 h 1581150"/>
                  <a:gd name="connsiteX10" fmla="*/ 66675 w 441325"/>
                  <a:gd name="connsiteY10" fmla="*/ 993775 h 1581150"/>
                  <a:gd name="connsiteX11" fmla="*/ 38100 w 441325"/>
                  <a:gd name="connsiteY11" fmla="*/ 1019175 h 1581150"/>
                  <a:gd name="connsiteX12" fmla="*/ 9525 w 441325"/>
                  <a:gd name="connsiteY12" fmla="*/ 1025525 h 1581150"/>
                  <a:gd name="connsiteX13" fmla="*/ 9525 w 441325"/>
                  <a:gd name="connsiteY13" fmla="*/ 1581150 h 1581150"/>
                  <a:gd name="connsiteX14" fmla="*/ 88900 w 441325"/>
                  <a:gd name="connsiteY14" fmla="*/ 1568450 h 1581150"/>
                  <a:gd name="connsiteX15" fmla="*/ 146050 w 441325"/>
                  <a:gd name="connsiteY15" fmla="*/ 1539875 h 1581150"/>
                  <a:gd name="connsiteX16" fmla="*/ 187325 w 441325"/>
                  <a:gd name="connsiteY16" fmla="*/ 1501775 h 1581150"/>
                  <a:gd name="connsiteX17" fmla="*/ 241300 w 441325"/>
                  <a:gd name="connsiteY17" fmla="*/ 1457325 h 1581150"/>
                  <a:gd name="connsiteX18" fmla="*/ 282575 w 441325"/>
                  <a:gd name="connsiteY18" fmla="*/ 1403350 h 1581150"/>
                  <a:gd name="connsiteX19" fmla="*/ 320675 w 441325"/>
                  <a:gd name="connsiteY19" fmla="*/ 1330325 h 1581150"/>
                  <a:gd name="connsiteX20" fmla="*/ 361950 w 441325"/>
                  <a:gd name="connsiteY20" fmla="*/ 1244600 h 1581150"/>
                  <a:gd name="connsiteX21" fmla="*/ 387350 w 441325"/>
                  <a:gd name="connsiteY21" fmla="*/ 1165225 h 1581150"/>
                  <a:gd name="connsiteX22" fmla="*/ 415925 w 441325"/>
                  <a:gd name="connsiteY22" fmla="*/ 1079500 h 1581150"/>
                  <a:gd name="connsiteX23" fmla="*/ 428625 w 441325"/>
                  <a:gd name="connsiteY23" fmla="*/ 968375 h 1581150"/>
                  <a:gd name="connsiteX24" fmla="*/ 441325 w 441325"/>
                  <a:gd name="connsiteY24" fmla="*/ 866775 h 1581150"/>
                  <a:gd name="connsiteX25" fmla="*/ 441325 w 441325"/>
                  <a:gd name="connsiteY25" fmla="*/ 765175 h 1581150"/>
                  <a:gd name="connsiteX26" fmla="*/ 438150 w 441325"/>
                  <a:gd name="connsiteY26" fmla="*/ 673100 h 1581150"/>
                  <a:gd name="connsiteX27" fmla="*/ 425450 w 441325"/>
                  <a:gd name="connsiteY27" fmla="*/ 565150 h 1581150"/>
                  <a:gd name="connsiteX28" fmla="*/ 409575 w 441325"/>
                  <a:gd name="connsiteY28" fmla="*/ 488950 h 1581150"/>
                  <a:gd name="connsiteX29" fmla="*/ 396875 w 441325"/>
                  <a:gd name="connsiteY29" fmla="*/ 422275 h 1581150"/>
                  <a:gd name="connsiteX30" fmla="*/ 371475 w 441325"/>
                  <a:gd name="connsiteY30" fmla="*/ 349250 h 1581150"/>
                  <a:gd name="connsiteX31" fmla="*/ 336550 w 441325"/>
                  <a:gd name="connsiteY31" fmla="*/ 266700 h 1581150"/>
                  <a:gd name="connsiteX32" fmla="*/ 304800 w 441325"/>
                  <a:gd name="connsiteY32" fmla="*/ 209550 h 1581150"/>
                  <a:gd name="connsiteX33" fmla="*/ 260350 w 441325"/>
                  <a:gd name="connsiteY33" fmla="*/ 149225 h 1581150"/>
                  <a:gd name="connsiteX34" fmla="*/ 174625 w 441325"/>
                  <a:gd name="connsiteY34" fmla="*/ 69850 h 1581150"/>
                  <a:gd name="connsiteX35" fmla="*/ 111125 w 441325"/>
                  <a:gd name="connsiteY35" fmla="*/ 31750 h 1581150"/>
                  <a:gd name="connsiteX36" fmla="*/ 60325 w 441325"/>
                  <a:gd name="connsiteY36" fmla="*/ 12700 h 1581150"/>
                  <a:gd name="connsiteX37" fmla="*/ 6350 w 441325"/>
                  <a:gd name="connsiteY37" fmla="*/ 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41325" h="1581150">
                    <a:moveTo>
                      <a:pt x="6350" y="0"/>
                    </a:moveTo>
                    <a:cubicBezTo>
                      <a:pt x="4233" y="187325"/>
                      <a:pt x="2117" y="374650"/>
                      <a:pt x="0" y="561975"/>
                    </a:cubicBezTo>
                    <a:lnTo>
                      <a:pt x="41275" y="571500"/>
                    </a:lnTo>
                    <a:lnTo>
                      <a:pt x="79375" y="593725"/>
                    </a:lnTo>
                    <a:lnTo>
                      <a:pt x="101600" y="631825"/>
                    </a:lnTo>
                    <a:lnTo>
                      <a:pt x="117475" y="676275"/>
                    </a:lnTo>
                    <a:lnTo>
                      <a:pt x="127000" y="742950"/>
                    </a:lnTo>
                    <a:lnTo>
                      <a:pt x="130175" y="822325"/>
                    </a:lnTo>
                    <a:lnTo>
                      <a:pt x="120650" y="895350"/>
                    </a:lnTo>
                    <a:lnTo>
                      <a:pt x="98425" y="952500"/>
                    </a:lnTo>
                    <a:lnTo>
                      <a:pt x="66675" y="993775"/>
                    </a:lnTo>
                    <a:lnTo>
                      <a:pt x="38100" y="1019175"/>
                    </a:lnTo>
                    <a:lnTo>
                      <a:pt x="9525" y="1025525"/>
                    </a:lnTo>
                    <a:lnTo>
                      <a:pt x="9525" y="1581150"/>
                    </a:lnTo>
                    <a:lnTo>
                      <a:pt x="88900" y="1568450"/>
                    </a:lnTo>
                    <a:lnTo>
                      <a:pt x="146050" y="1539875"/>
                    </a:lnTo>
                    <a:lnTo>
                      <a:pt x="187325" y="1501775"/>
                    </a:lnTo>
                    <a:lnTo>
                      <a:pt x="241300" y="1457325"/>
                    </a:lnTo>
                    <a:lnTo>
                      <a:pt x="282575" y="1403350"/>
                    </a:lnTo>
                    <a:lnTo>
                      <a:pt x="320675" y="1330325"/>
                    </a:lnTo>
                    <a:lnTo>
                      <a:pt x="361950" y="1244600"/>
                    </a:lnTo>
                    <a:lnTo>
                      <a:pt x="387350" y="1165225"/>
                    </a:lnTo>
                    <a:lnTo>
                      <a:pt x="415925" y="1079500"/>
                    </a:lnTo>
                    <a:lnTo>
                      <a:pt x="428625" y="968375"/>
                    </a:lnTo>
                    <a:lnTo>
                      <a:pt x="441325" y="866775"/>
                    </a:lnTo>
                    <a:lnTo>
                      <a:pt x="441325" y="765175"/>
                    </a:lnTo>
                    <a:lnTo>
                      <a:pt x="438150" y="673100"/>
                    </a:lnTo>
                    <a:lnTo>
                      <a:pt x="425450" y="565150"/>
                    </a:lnTo>
                    <a:lnTo>
                      <a:pt x="409575" y="488950"/>
                    </a:lnTo>
                    <a:lnTo>
                      <a:pt x="396875" y="422275"/>
                    </a:lnTo>
                    <a:lnTo>
                      <a:pt x="371475" y="349250"/>
                    </a:lnTo>
                    <a:lnTo>
                      <a:pt x="336550" y="266700"/>
                    </a:lnTo>
                    <a:lnTo>
                      <a:pt x="304800" y="209550"/>
                    </a:lnTo>
                    <a:lnTo>
                      <a:pt x="260350" y="149225"/>
                    </a:lnTo>
                    <a:lnTo>
                      <a:pt x="174625" y="69850"/>
                    </a:lnTo>
                    <a:lnTo>
                      <a:pt x="111125" y="31750"/>
                    </a:lnTo>
                    <a:lnTo>
                      <a:pt x="60325" y="12700"/>
                    </a:lnTo>
                    <a:lnTo>
                      <a:pt x="6350" y="0"/>
                    </a:lnTo>
                    <a:close/>
                  </a:path>
                </a:pathLst>
              </a:cu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</p:grpSp>
        <p:grpSp>
          <p:nvGrpSpPr>
            <p:cNvPr id="110" name="Group 367"/>
            <p:cNvGrpSpPr/>
            <p:nvPr/>
          </p:nvGrpSpPr>
          <p:grpSpPr>
            <a:xfrm>
              <a:off x="1214414" y="2419354"/>
              <a:ext cx="1214446" cy="1581150"/>
              <a:chOff x="6434362" y="2455182"/>
              <a:chExt cx="1214446" cy="1581150"/>
            </a:xfrm>
          </p:grpSpPr>
          <p:sp>
            <p:nvSpPr>
              <p:cNvPr id="111" name="Oval 110"/>
              <p:cNvSpPr/>
              <p:nvPr/>
            </p:nvSpPr>
            <p:spPr>
              <a:xfrm>
                <a:off x="6791552" y="2462675"/>
                <a:ext cx="857256" cy="156050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112" name="Oval 111"/>
              <p:cNvSpPr/>
              <p:nvPr/>
            </p:nvSpPr>
            <p:spPr>
              <a:xfrm>
                <a:off x="6434362" y="2462675"/>
                <a:ext cx="857256" cy="1571636"/>
              </a:xfrm>
              <a:prstGeom prst="ellipse">
                <a:avLst/>
              </a:prstGeom>
              <a:solidFill>
                <a:srgbClr val="FFFFFF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113" name="Oval 112"/>
              <p:cNvSpPr/>
              <p:nvPr/>
            </p:nvSpPr>
            <p:spPr>
              <a:xfrm>
                <a:off x="6728559" y="3015343"/>
                <a:ext cx="251001" cy="460168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114" name="Freeform 113"/>
              <p:cNvSpPr/>
              <p:nvPr/>
            </p:nvSpPr>
            <p:spPr>
              <a:xfrm>
                <a:off x="6863443" y="2458357"/>
                <a:ext cx="784225" cy="1577975"/>
              </a:xfrm>
              <a:custGeom>
                <a:avLst/>
                <a:gdLst>
                  <a:gd name="connsiteX0" fmla="*/ 0 w 784225"/>
                  <a:gd name="connsiteY0" fmla="*/ 0 h 1577975"/>
                  <a:gd name="connsiteX1" fmla="*/ 95250 w 784225"/>
                  <a:gd name="connsiteY1" fmla="*/ 22225 h 1577975"/>
                  <a:gd name="connsiteX2" fmla="*/ 158750 w 784225"/>
                  <a:gd name="connsiteY2" fmla="*/ 60325 h 1577975"/>
                  <a:gd name="connsiteX3" fmla="*/ 203200 w 784225"/>
                  <a:gd name="connsiteY3" fmla="*/ 92075 h 1577975"/>
                  <a:gd name="connsiteX4" fmla="*/ 254000 w 784225"/>
                  <a:gd name="connsiteY4" fmla="*/ 158750 h 1577975"/>
                  <a:gd name="connsiteX5" fmla="*/ 301625 w 784225"/>
                  <a:gd name="connsiteY5" fmla="*/ 231775 h 1577975"/>
                  <a:gd name="connsiteX6" fmla="*/ 352425 w 784225"/>
                  <a:gd name="connsiteY6" fmla="*/ 333375 h 1577975"/>
                  <a:gd name="connsiteX7" fmla="*/ 384175 w 784225"/>
                  <a:gd name="connsiteY7" fmla="*/ 425450 h 1577975"/>
                  <a:gd name="connsiteX8" fmla="*/ 396875 w 784225"/>
                  <a:gd name="connsiteY8" fmla="*/ 501650 h 1577975"/>
                  <a:gd name="connsiteX9" fmla="*/ 406400 w 784225"/>
                  <a:gd name="connsiteY9" fmla="*/ 546100 h 1577975"/>
                  <a:gd name="connsiteX10" fmla="*/ 419100 w 784225"/>
                  <a:gd name="connsiteY10" fmla="*/ 612775 h 1577975"/>
                  <a:gd name="connsiteX11" fmla="*/ 425450 w 784225"/>
                  <a:gd name="connsiteY11" fmla="*/ 676275 h 1577975"/>
                  <a:gd name="connsiteX12" fmla="*/ 428625 w 784225"/>
                  <a:gd name="connsiteY12" fmla="*/ 768350 h 1577975"/>
                  <a:gd name="connsiteX13" fmla="*/ 425450 w 784225"/>
                  <a:gd name="connsiteY13" fmla="*/ 828675 h 1577975"/>
                  <a:gd name="connsiteX14" fmla="*/ 425450 w 784225"/>
                  <a:gd name="connsiteY14" fmla="*/ 895350 h 1577975"/>
                  <a:gd name="connsiteX15" fmla="*/ 409575 w 784225"/>
                  <a:gd name="connsiteY15" fmla="*/ 1000125 h 1577975"/>
                  <a:gd name="connsiteX16" fmla="*/ 403225 w 784225"/>
                  <a:gd name="connsiteY16" fmla="*/ 1079500 h 1577975"/>
                  <a:gd name="connsiteX17" fmla="*/ 374650 w 784225"/>
                  <a:gd name="connsiteY17" fmla="*/ 1162050 h 1577975"/>
                  <a:gd name="connsiteX18" fmla="*/ 358775 w 784225"/>
                  <a:gd name="connsiteY18" fmla="*/ 1228725 h 1577975"/>
                  <a:gd name="connsiteX19" fmla="*/ 317500 w 784225"/>
                  <a:gd name="connsiteY19" fmla="*/ 1311275 h 1577975"/>
                  <a:gd name="connsiteX20" fmla="*/ 279400 w 784225"/>
                  <a:gd name="connsiteY20" fmla="*/ 1384300 h 1577975"/>
                  <a:gd name="connsiteX21" fmla="*/ 241300 w 784225"/>
                  <a:gd name="connsiteY21" fmla="*/ 1441450 h 1577975"/>
                  <a:gd name="connsiteX22" fmla="*/ 200025 w 784225"/>
                  <a:gd name="connsiteY22" fmla="*/ 1482725 h 1577975"/>
                  <a:gd name="connsiteX23" fmla="*/ 149225 w 784225"/>
                  <a:gd name="connsiteY23" fmla="*/ 1524000 h 1577975"/>
                  <a:gd name="connsiteX24" fmla="*/ 104775 w 784225"/>
                  <a:gd name="connsiteY24" fmla="*/ 1555750 h 1577975"/>
                  <a:gd name="connsiteX25" fmla="*/ 79375 w 784225"/>
                  <a:gd name="connsiteY25" fmla="*/ 1565275 h 1577975"/>
                  <a:gd name="connsiteX26" fmla="*/ 22225 w 784225"/>
                  <a:gd name="connsiteY26" fmla="*/ 1577975 h 1577975"/>
                  <a:gd name="connsiteX27" fmla="*/ 355600 w 784225"/>
                  <a:gd name="connsiteY27" fmla="*/ 1571625 h 1577975"/>
                  <a:gd name="connsiteX28" fmla="*/ 425450 w 784225"/>
                  <a:gd name="connsiteY28" fmla="*/ 1555750 h 1577975"/>
                  <a:gd name="connsiteX29" fmla="*/ 504825 w 784225"/>
                  <a:gd name="connsiteY29" fmla="*/ 1520825 h 1577975"/>
                  <a:gd name="connsiteX30" fmla="*/ 581025 w 784225"/>
                  <a:gd name="connsiteY30" fmla="*/ 1450975 h 1577975"/>
                  <a:gd name="connsiteX31" fmla="*/ 635000 w 784225"/>
                  <a:gd name="connsiteY31" fmla="*/ 1377950 h 1577975"/>
                  <a:gd name="connsiteX32" fmla="*/ 673100 w 784225"/>
                  <a:gd name="connsiteY32" fmla="*/ 1301750 h 1577975"/>
                  <a:gd name="connsiteX33" fmla="*/ 708025 w 784225"/>
                  <a:gd name="connsiteY33" fmla="*/ 1231900 h 1577975"/>
                  <a:gd name="connsiteX34" fmla="*/ 720725 w 784225"/>
                  <a:gd name="connsiteY34" fmla="*/ 1190625 h 1577975"/>
                  <a:gd name="connsiteX35" fmla="*/ 739775 w 784225"/>
                  <a:gd name="connsiteY35" fmla="*/ 1133475 h 1577975"/>
                  <a:gd name="connsiteX36" fmla="*/ 758825 w 784225"/>
                  <a:gd name="connsiteY36" fmla="*/ 1054100 h 1577975"/>
                  <a:gd name="connsiteX37" fmla="*/ 768350 w 784225"/>
                  <a:gd name="connsiteY37" fmla="*/ 987425 h 1577975"/>
                  <a:gd name="connsiteX38" fmla="*/ 777875 w 784225"/>
                  <a:gd name="connsiteY38" fmla="*/ 892175 h 1577975"/>
                  <a:gd name="connsiteX39" fmla="*/ 781050 w 784225"/>
                  <a:gd name="connsiteY39" fmla="*/ 815975 h 1577975"/>
                  <a:gd name="connsiteX40" fmla="*/ 784225 w 784225"/>
                  <a:gd name="connsiteY40" fmla="*/ 733425 h 1577975"/>
                  <a:gd name="connsiteX41" fmla="*/ 781050 w 784225"/>
                  <a:gd name="connsiteY41" fmla="*/ 660400 h 1577975"/>
                  <a:gd name="connsiteX42" fmla="*/ 765175 w 784225"/>
                  <a:gd name="connsiteY42" fmla="*/ 565150 h 1577975"/>
                  <a:gd name="connsiteX43" fmla="*/ 755650 w 784225"/>
                  <a:gd name="connsiteY43" fmla="*/ 488950 h 1577975"/>
                  <a:gd name="connsiteX44" fmla="*/ 727075 w 784225"/>
                  <a:gd name="connsiteY44" fmla="*/ 396875 h 1577975"/>
                  <a:gd name="connsiteX45" fmla="*/ 704850 w 784225"/>
                  <a:gd name="connsiteY45" fmla="*/ 333375 h 1577975"/>
                  <a:gd name="connsiteX46" fmla="*/ 679450 w 784225"/>
                  <a:gd name="connsiteY46" fmla="*/ 273050 h 1577975"/>
                  <a:gd name="connsiteX47" fmla="*/ 650875 w 784225"/>
                  <a:gd name="connsiteY47" fmla="*/ 215900 h 1577975"/>
                  <a:gd name="connsiteX48" fmla="*/ 628650 w 784225"/>
                  <a:gd name="connsiteY48" fmla="*/ 184150 h 1577975"/>
                  <a:gd name="connsiteX49" fmla="*/ 577850 w 784225"/>
                  <a:gd name="connsiteY49" fmla="*/ 117475 h 1577975"/>
                  <a:gd name="connsiteX50" fmla="*/ 536575 w 784225"/>
                  <a:gd name="connsiteY50" fmla="*/ 76200 h 1577975"/>
                  <a:gd name="connsiteX51" fmla="*/ 492125 w 784225"/>
                  <a:gd name="connsiteY51" fmla="*/ 50800 h 1577975"/>
                  <a:gd name="connsiteX52" fmla="*/ 441325 w 784225"/>
                  <a:gd name="connsiteY52" fmla="*/ 19050 h 1577975"/>
                  <a:gd name="connsiteX53" fmla="*/ 365125 w 784225"/>
                  <a:gd name="connsiteY53" fmla="*/ 0 h 1577975"/>
                  <a:gd name="connsiteX54" fmla="*/ 0 w 784225"/>
                  <a:gd name="connsiteY54" fmla="*/ 0 h 15779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</a:cxnLst>
                <a:rect l="l" t="t" r="r" b="b"/>
                <a:pathLst>
                  <a:path w="784225" h="1577975">
                    <a:moveTo>
                      <a:pt x="0" y="0"/>
                    </a:moveTo>
                    <a:lnTo>
                      <a:pt x="95250" y="22225"/>
                    </a:lnTo>
                    <a:lnTo>
                      <a:pt x="158750" y="60325"/>
                    </a:lnTo>
                    <a:lnTo>
                      <a:pt x="203200" y="92075"/>
                    </a:lnTo>
                    <a:lnTo>
                      <a:pt x="254000" y="158750"/>
                    </a:lnTo>
                    <a:lnTo>
                      <a:pt x="301625" y="231775"/>
                    </a:lnTo>
                    <a:lnTo>
                      <a:pt x="352425" y="333375"/>
                    </a:lnTo>
                    <a:lnTo>
                      <a:pt x="384175" y="425450"/>
                    </a:lnTo>
                    <a:cubicBezTo>
                      <a:pt x="397469" y="495244"/>
                      <a:pt x="396875" y="469500"/>
                      <a:pt x="396875" y="501650"/>
                    </a:cubicBezTo>
                    <a:cubicBezTo>
                      <a:pt x="406638" y="543956"/>
                      <a:pt x="406400" y="528805"/>
                      <a:pt x="406400" y="546100"/>
                    </a:cubicBezTo>
                    <a:lnTo>
                      <a:pt x="419100" y="612775"/>
                    </a:lnTo>
                    <a:cubicBezTo>
                      <a:pt x="422354" y="674595"/>
                      <a:pt x="408037" y="658862"/>
                      <a:pt x="425450" y="676275"/>
                    </a:cubicBezTo>
                    <a:lnTo>
                      <a:pt x="428625" y="768350"/>
                    </a:lnTo>
                    <a:lnTo>
                      <a:pt x="425450" y="828675"/>
                    </a:lnTo>
                    <a:lnTo>
                      <a:pt x="425450" y="895350"/>
                    </a:lnTo>
                    <a:lnTo>
                      <a:pt x="409575" y="1000125"/>
                    </a:lnTo>
                    <a:lnTo>
                      <a:pt x="403225" y="1079500"/>
                    </a:lnTo>
                    <a:lnTo>
                      <a:pt x="374650" y="1162050"/>
                    </a:lnTo>
                    <a:lnTo>
                      <a:pt x="358775" y="1228725"/>
                    </a:lnTo>
                    <a:lnTo>
                      <a:pt x="317500" y="1311275"/>
                    </a:lnTo>
                    <a:lnTo>
                      <a:pt x="279400" y="1384300"/>
                    </a:lnTo>
                    <a:lnTo>
                      <a:pt x="241300" y="1441450"/>
                    </a:lnTo>
                    <a:lnTo>
                      <a:pt x="200025" y="1482725"/>
                    </a:lnTo>
                    <a:lnTo>
                      <a:pt x="149225" y="1524000"/>
                    </a:lnTo>
                    <a:lnTo>
                      <a:pt x="104775" y="1555750"/>
                    </a:lnTo>
                    <a:lnTo>
                      <a:pt x="79375" y="1565275"/>
                    </a:lnTo>
                    <a:lnTo>
                      <a:pt x="22225" y="1577975"/>
                    </a:lnTo>
                    <a:lnTo>
                      <a:pt x="355600" y="1571625"/>
                    </a:lnTo>
                    <a:lnTo>
                      <a:pt x="425450" y="1555750"/>
                    </a:lnTo>
                    <a:lnTo>
                      <a:pt x="504825" y="1520825"/>
                    </a:lnTo>
                    <a:lnTo>
                      <a:pt x="581025" y="1450975"/>
                    </a:lnTo>
                    <a:lnTo>
                      <a:pt x="635000" y="1377950"/>
                    </a:lnTo>
                    <a:lnTo>
                      <a:pt x="673100" y="1301750"/>
                    </a:lnTo>
                    <a:lnTo>
                      <a:pt x="708025" y="1231900"/>
                    </a:lnTo>
                    <a:lnTo>
                      <a:pt x="720725" y="1190625"/>
                    </a:lnTo>
                    <a:lnTo>
                      <a:pt x="739775" y="1133475"/>
                    </a:lnTo>
                    <a:lnTo>
                      <a:pt x="758825" y="1054100"/>
                    </a:lnTo>
                    <a:lnTo>
                      <a:pt x="768350" y="987425"/>
                    </a:lnTo>
                    <a:cubicBezTo>
                      <a:pt x="771633" y="955686"/>
                      <a:pt x="777875" y="924083"/>
                      <a:pt x="777875" y="892175"/>
                    </a:cubicBezTo>
                    <a:lnTo>
                      <a:pt x="781050" y="815975"/>
                    </a:lnTo>
                    <a:lnTo>
                      <a:pt x="784225" y="733425"/>
                    </a:lnTo>
                    <a:lnTo>
                      <a:pt x="781050" y="660400"/>
                    </a:lnTo>
                    <a:lnTo>
                      <a:pt x="765175" y="565150"/>
                    </a:lnTo>
                    <a:lnTo>
                      <a:pt x="755650" y="488950"/>
                    </a:lnTo>
                    <a:lnTo>
                      <a:pt x="727075" y="396875"/>
                    </a:lnTo>
                    <a:lnTo>
                      <a:pt x="704850" y="333375"/>
                    </a:lnTo>
                    <a:lnTo>
                      <a:pt x="679450" y="273050"/>
                    </a:lnTo>
                    <a:lnTo>
                      <a:pt x="650875" y="215900"/>
                    </a:lnTo>
                    <a:lnTo>
                      <a:pt x="628650" y="184150"/>
                    </a:lnTo>
                    <a:lnTo>
                      <a:pt x="577850" y="117475"/>
                    </a:lnTo>
                    <a:lnTo>
                      <a:pt x="536575" y="76200"/>
                    </a:lnTo>
                    <a:lnTo>
                      <a:pt x="492125" y="50800"/>
                    </a:lnTo>
                    <a:lnTo>
                      <a:pt x="441325" y="19050"/>
                    </a:lnTo>
                    <a:lnTo>
                      <a:pt x="36512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7244443" y="2852057"/>
                <a:ext cx="152400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4400" b="1" dirty="0">
                    <a:solidFill>
                      <a:schemeClr val="bg1"/>
                    </a:solidFill>
                    <a:latin typeface="Calibri"/>
                    <a:cs typeface="Calibri"/>
                  </a:rPr>
                  <a:t>1</a:t>
                </a:r>
              </a:p>
            </p:txBody>
          </p:sp>
          <p:cxnSp>
            <p:nvCxnSpPr>
              <p:cNvPr id="116" name="Straight Connector 115"/>
              <p:cNvCxnSpPr>
                <a:stCxn id="113" idx="4"/>
              </p:cNvCxnSpPr>
              <p:nvPr/>
            </p:nvCxnSpPr>
            <p:spPr>
              <a:xfrm rot="5400000">
                <a:off x="6827579" y="3485976"/>
                <a:ext cx="36946" cy="1601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7" name="Freeform 116"/>
              <p:cNvSpPr/>
              <p:nvPr/>
            </p:nvSpPr>
            <p:spPr>
              <a:xfrm>
                <a:off x="6850743" y="2455182"/>
                <a:ext cx="441325" cy="1581150"/>
              </a:xfrm>
              <a:custGeom>
                <a:avLst/>
                <a:gdLst>
                  <a:gd name="connsiteX0" fmla="*/ 6350 w 441325"/>
                  <a:gd name="connsiteY0" fmla="*/ 0 h 1581150"/>
                  <a:gd name="connsiteX1" fmla="*/ 0 w 441325"/>
                  <a:gd name="connsiteY1" fmla="*/ 561975 h 1581150"/>
                  <a:gd name="connsiteX2" fmla="*/ 41275 w 441325"/>
                  <a:gd name="connsiteY2" fmla="*/ 571500 h 1581150"/>
                  <a:gd name="connsiteX3" fmla="*/ 79375 w 441325"/>
                  <a:gd name="connsiteY3" fmla="*/ 593725 h 1581150"/>
                  <a:gd name="connsiteX4" fmla="*/ 101600 w 441325"/>
                  <a:gd name="connsiteY4" fmla="*/ 631825 h 1581150"/>
                  <a:gd name="connsiteX5" fmla="*/ 117475 w 441325"/>
                  <a:gd name="connsiteY5" fmla="*/ 676275 h 1581150"/>
                  <a:gd name="connsiteX6" fmla="*/ 127000 w 441325"/>
                  <a:gd name="connsiteY6" fmla="*/ 742950 h 1581150"/>
                  <a:gd name="connsiteX7" fmla="*/ 130175 w 441325"/>
                  <a:gd name="connsiteY7" fmla="*/ 822325 h 1581150"/>
                  <a:gd name="connsiteX8" fmla="*/ 120650 w 441325"/>
                  <a:gd name="connsiteY8" fmla="*/ 895350 h 1581150"/>
                  <a:gd name="connsiteX9" fmla="*/ 98425 w 441325"/>
                  <a:gd name="connsiteY9" fmla="*/ 952500 h 1581150"/>
                  <a:gd name="connsiteX10" fmla="*/ 66675 w 441325"/>
                  <a:gd name="connsiteY10" fmla="*/ 993775 h 1581150"/>
                  <a:gd name="connsiteX11" fmla="*/ 38100 w 441325"/>
                  <a:gd name="connsiteY11" fmla="*/ 1019175 h 1581150"/>
                  <a:gd name="connsiteX12" fmla="*/ 9525 w 441325"/>
                  <a:gd name="connsiteY12" fmla="*/ 1025525 h 1581150"/>
                  <a:gd name="connsiteX13" fmla="*/ 9525 w 441325"/>
                  <a:gd name="connsiteY13" fmla="*/ 1581150 h 1581150"/>
                  <a:gd name="connsiteX14" fmla="*/ 88900 w 441325"/>
                  <a:gd name="connsiteY14" fmla="*/ 1568450 h 1581150"/>
                  <a:gd name="connsiteX15" fmla="*/ 146050 w 441325"/>
                  <a:gd name="connsiteY15" fmla="*/ 1539875 h 1581150"/>
                  <a:gd name="connsiteX16" fmla="*/ 187325 w 441325"/>
                  <a:gd name="connsiteY16" fmla="*/ 1501775 h 1581150"/>
                  <a:gd name="connsiteX17" fmla="*/ 241300 w 441325"/>
                  <a:gd name="connsiteY17" fmla="*/ 1457325 h 1581150"/>
                  <a:gd name="connsiteX18" fmla="*/ 282575 w 441325"/>
                  <a:gd name="connsiteY18" fmla="*/ 1403350 h 1581150"/>
                  <a:gd name="connsiteX19" fmla="*/ 320675 w 441325"/>
                  <a:gd name="connsiteY19" fmla="*/ 1330325 h 1581150"/>
                  <a:gd name="connsiteX20" fmla="*/ 361950 w 441325"/>
                  <a:gd name="connsiteY20" fmla="*/ 1244600 h 1581150"/>
                  <a:gd name="connsiteX21" fmla="*/ 387350 w 441325"/>
                  <a:gd name="connsiteY21" fmla="*/ 1165225 h 1581150"/>
                  <a:gd name="connsiteX22" fmla="*/ 415925 w 441325"/>
                  <a:gd name="connsiteY22" fmla="*/ 1079500 h 1581150"/>
                  <a:gd name="connsiteX23" fmla="*/ 428625 w 441325"/>
                  <a:gd name="connsiteY23" fmla="*/ 968375 h 1581150"/>
                  <a:gd name="connsiteX24" fmla="*/ 441325 w 441325"/>
                  <a:gd name="connsiteY24" fmla="*/ 866775 h 1581150"/>
                  <a:gd name="connsiteX25" fmla="*/ 441325 w 441325"/>
                  <a:gd name="connsiteY25" fmla="*/ 765175 h 1581150"/>
                  <a:gd name="connsiteX26" fmla="*/ 438150 w 441325"/>
                  <a:gd name="connsiteY26" fmla="*/ 673100 h 1581150"/>
                  <a:gd name="connsiteX27" fmla="*/ 425450 w 441325"/>
                  <a:gd name="connsiteY27" fmla="*/ 565150 h 1581150"/>
                  <a:gd name="connsiteX28" fmla="*/ 409575 w 441325"/>
                  <a:gd name="connsiteY28" fmla="*/ 488950 h 1581150"/>
                  <a:gd name="connsiteX29" fmla="*/ 396875 w 441325"/>
                  <a:gd name="connsiteY29" fmla="*/ 422275 h 1581150"/>
                  <a:gd name="connsiteX30" fmla="*/ 371475 w 441325"/>
                  <a:gd name="connsiteY30" fmla="*/ 349250 h 1581150"/>
                  <a:gd name="connsiteX31" fmla="*/ 336550 w 441325"/>
                  <a:gd name="connsiteY31" fmla="*/ 266700 h 1581150"/>
                  <a:gd name="connsiteX32" fmla="*/ 304800 w 441325"/>
                  <a:gd name="connsiteY32" fmla="*/ 209550 h 1581150"/>
                  <a:gd name="connsiteX33" fmla="*/ 260350 w 441325"/>
                  <a:gd name="connsiteY33" fmla="*/ 149225 h 1581150"/>
                  <a:gd name="connsiteX34" fmla="*/ 174625 w 441325"/>
                  <a:gd name="connsiteY34" fmla="*/ 69850 h 1581150"/>
                  <a:gd name="connsiteX35" fmla="*/ 111125 w 441325"/>
                  <a:gd name="connsiteY35" fmla="*/ 31750 h 1581150"/>
                  <a:gd name="connsiteX36" fmla="*/ 60325 w 441325"/>
                  <a:gd name="connsiteY36" fmla="*/ 12700 h 1581150"/>
                  <a:gd name="connsiteX37" fmla="*/ 6350 w 441325"/>
                  <a:gd name="connsiteY37" fmla="*/ 0 h 1581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</a:cxnLst>
                <a:rect l="l" t="t" r="r" b="b"/>
                <a:pathLst>
                  <a:path w="441325" h="1581150">
                    <a:moveTo>
                      <a:pt x="6350" y="0"/>
                    </a:moveTo>
                    <a:cubicBezTo>
                      <a:pt x="4233" y="187325"/>
                      <a:pt x="2117" y="374650"/>
                      <a:pt x="0" y="561975"/>
                    </a:cubicBezTo>
                    <a:lnTo>
                      <a:pt x="41275" y="571500"/>
                    </a:lnTo>
                    <a:lnTo>
                      <a:pt x="79375" y="593725"/>
                    </a:lnTo>
                    <a:lnTo>
                      <a:pt x="101600" y="631825"/>
                    </a:lnTo>
                    <a:lnTo>
                      <a:pt x="117475" y="676275"/>
                    </a:lnTo>
                    <a:lnTo>
                      <a:pt x="127000" y="742950"/>
                    </a:lnTo>
                    <a:lnTo>
                      <a:pt x="130175" y="822325"/>
                    </a:lnTo>
                    <a:lnTo>
                      <a:pt x="120650" y="895350"/>
                    </a:lnTo>
                    <a:lnTo>
                      <a:pt x="98425" y="952500"/>
                    </a:lnTo>
                    <a:lnTo>
                      <a:pt x="66675" y="993775"/>
                    </a:lnTo>
                    <a:lnTo>
                      <a:pt x="38100" y="1019175"/>
                    </a:lnTo>
                    <a:lnTo>
                      <a:pt x="9525" y="1025525"/>
                    </a:lnTo>
                    <a:lnTo>
                      <a:pt x="9525" y="1581150"/>
                    </a:lnTo>
                    <a:lnTo>
                      <a:pt x="88900" y="1568450"/>
                    </a:lnTo>
                    <a:lnTo>
                      <a:pt x="146050" y="1539875"/>
                    </a:lnTo>
                    <a:lnTo>
                      <a:pt x="187325" y="1501775"/>
                    </a:lnTo>
                    <a:lnTo>
                      <a:pt x="241300" y="1457325"/>
                    </a:lnTo>
                    <a:lnTo>
                      <a:pt x="282575" y="1403350"/>
                    </a:lnTo>
                    <a:lnTo>
                      <a:pt x="320675" y="1330325"/>
                    </a:lnTo>
                    <a:lnTo>
                      <a:pt x="361950" y="1244600"/>
                    </a:lnTo>
                    <a:lnTo>
                      <a:pt x="387350" y="1165225"/>
                    </a:lnTo>
                    <a:lnTo>
                      <a:pt x="415925" y="1079500"/>
                    </a:lnTo>
                    <a:lnTo>
                      <a:pt x="428625" y="968375"/>
                    </a:lnTo>
                    <a:lnTo>
                      <a:pt x="441325" y="866775"/>
                    </a:lnTo>
                    <a:lnTo>
                      <a:pt x="441325" y="765175"/>
                    </a:lnTo>
                    <a:lnTo>
                      <a:pt x="438150" y="673100"/>
                    </a:lnTo>
                    <a:lnTo>
                      <a:pt x="425450" y="565150"/>
                    </a:lnTo>
                    <a:lnTo>
                      <a:pt x="409575" y="488950"/>
                    </a:lnTo>
                    <a:lnTo>
                      <a:pt x="396875" y="422275"/>
                    </a:lnTo>
                    <a:lnTo>
                      <a:pt x="371475" y="349250"/>
                    </a:lnTo>
                    <a:lnTo>
                      <a:pt x="336550" y="266700"/>
                    </a:lnTo>
                    <a:lnTo>
                      <a:pt x="304800" y="209550"/>
                    </a:lnTo>
                    <a:lnTo>
                      <a:pt x="260350" y="149225"/>
                    </a:lnTo>
                    <a:lnTo>
                      <a:pt x="174625" y="69850"/>
                    </a:lnTo>
                    <a:lnTo>
                      <a:pt x="111125" y="31750"/>
                    </a:lnTo>
                    <a:lnTo>
                      <a:pt x="60325" y="12700"/>
                    </a:lnTo>
                    <a:lnTo>
                      <a:pt x="6350" y="0"/>
                    </a:ln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l-GR">
                  <a:latin typeface="Calibri"/>
                  <a:cs typeface="Calibri"/>
                </a:endParaRPr>
              </a:p>
            </p:txBody>
          </p:sp>
        </p:grpSp>
      </p:grpSp>
      <p:sp>
        <p:nvSpPr>
          <p:cNvPr id="119" name="Rectangle 118"/>
          <p:cNvSpPr/>
          <p:nvPr/>
        </p:nvSpPr>
        <p:spPr>
          <a:xfrm>
            <a:off x="2922656" y="1000108"/>
            <a:ext cx="1958188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200" b="1" dirty="0">
                <a:solidFill>
                  <a:srgbClr val="FF0000"/>
                </a:solidFill>
                <a:latin typeface="Calibri"/>
                <a:cs typeface="Calibri"/>
              </a:rPr>
              <a:t>1010.1010</a:t>
            </a:r>
          </a:p>
        </p:txBody>
      </p:sp>
      <p:grpSp>
        <p:nvGrpSpPr>
          <p:cNvPr id="138" name="Group 137"/>
          <p:cNvGrpSpPr/>
          <p:nvPr/>
        </p:nvGrpSpPr>
        <p:grpSpPr>
          <a:xfrm>
            <a:off x="1432789" y="3500438"/>
            <a:ext cx="2265353" cy="1361840"/>
            <a:chOff x="1653373" y="4071942"/>
            <a:chExt cx="2265353" cy="1361840"/>
          </a:xfrm>
        </p:grpSpPr>
        <p:sp>
          <p:nvSpPr>
            <p:cNvPr id="120" name="Down Arrow 119"/>
            <p:cNvSpPr/>
            <p:nvPr/>
          </p:nvSpPr>
          <p:spPr>
            <a:xfrm rot="10800000">
              <a:off x="1788589" y="4071942"/>
              <a:ext cx="283081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21" name="Down Arrow 120"/>
            <p:cNvSpPr/>
            <p:nvPr/>
          </p:nvSpPr>
          <p:spPr>
            <a:xfrm rot="10800000">
              <a:off x="2357422" y="4071942"/>
              <a:ext cx="283081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22" name="Down Arrow 121"/>
            <p:cNvSpPr/>
            <p:nvPr/>
          </p:nvSpPr>
          <p:spPr>
            <a:xfrm rot="10800000">
              <a:off x="2928926" y="4071942"/>
              <a:ext cx="283081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23" name="Down Arrow 122"/>
            <p:cNvSpPr/>
            <p:nvPr/>
          </p:nvSpPr>
          <p:spPr>
            <a:xfrm rot="10800000">
              <a:off x="3500430" y="4071942"/>
              <a:ext cx="283081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3413284" y="4572008"/>
              <a:ext cx="50544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3200" dirty="0">
                  <a:latin typeface="Calibri"/>
                  <a:cs typeface="Calibri"/>
                </a:rPr>
                <a:t>1</a:t>
              </a:r>
            </a:p>
            <a:p>
              <a:pPr algn="ctr"/>
              <a:r>
                <a:rPr lang="el-GR" dirty="0">
                  <a:latin typeface="Calibri"/>
                  <a:cs typeface="Calibri"/>
                </a:rPr>
                <a:t>δες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796381" y="4572008"/>
              <a:ext cx="50544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3200" dirty="0">
                  <a:latin typeface="Calibri"/>
                  <a:cs typeface="Calibri"/>
                </a:rPr>
                <a:t>2</a:t>
              </a:r>
            </a:p>
            <a:p>
              <a:pPr algn="ctr"/>
              <a:r>
                <a:rPr lang="el-GR" dirty="0">
                  <a:latin typeface="Calibri"/>
                  <a:cs typeface="Calibri"/>
                </a:rPr>
                <a:t>δες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2224877" y="4572008"/>
              <a:ext cx="50544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3200" dirty="0">
                  <a:latin typeface="Calibri"/>
                  <a:cs typeface="Calibri"/>
                </a:rPr>
                <a:t>4</a:t>
              </a:r>
            </a:p>
            <a:p>
              <a:pPr algn="ctr"/>
              <a:r>
                <a:rPr lang="el-GR" dirty="0">
                  <a:latin typeface="Calibri"/>
                  <a:cs typeface="Calibri"/>
                </a:rPr>
                <a:t>δες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653373" y="4572008"/>
              <a:ext cx="50544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3200" dirty="0">
                  <a:latin typeface="Calibri"/>
                  <a:cs typeface="Calibri"/>
                </a:rPr>
                <a:t>8</a:t>
              </a:r>
            </a:p>
            <a:p>
              <a:pPr algn="ctr"/>
              <a:r>
                <a:rPr lang="el-GR" dirty="0">
                  <a:latin typeface="Calibri"/>
                  <a:cs typeface="Calibri"/>
                </a:rPr>
                <a:t>δες</a:t>
              </a: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169188" y="3500438"/>
            <a:ext cx="2445584" cy="1361840"/>
            <a:chOff x="4389772" y="4071942"/>
            <a:chExt cx="2445584" cy="1361840"/>
          </a:xfrm>
        </p:grpSpPr>
        <p:sp>
          <p:nvSpPr>
            <p:cNvPr id="124" name="Down Arrow 123"/>
            <p:cNvSpPr/>
            <p:nvPr/>
          </p:nvSpPr>
          <p:spPr>
            <a:xfrm rot="10800000">
              <a:off x="4648780" y="4071942"/>
              <a:ext cx="283081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25" name="Down Arrow 124"/>
            <p:cNvSpPr/>
            <p:nvPr/>
          </p:nvSpPr>
          <p:spPr>
            <a:xfrm rot="10800000">
              <a:off x="5217613" y="4071942"/>
              <a:ext cx="283081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26" name="Down Arrow 125"/>
            <p:cNvSpPr/>
            <p:nvPr/>
          </p:nvSpPr>
          <p:spPr>
            <a:xfrm rot="10800000">
              <a:off x="5789117" y="4071942"/>
              <a:ext cx="283081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27" name="Down Arrow 126"/>
            <p:cNvSpPr/>
            <p:nvPr/>
          </p:nvSpPr>
          <p:spPr>
            <a:xfrm rot="10800000">
              <a:off x="6360621" y="4071942"/>
              <a:ext cx="283081" cy="5715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234711" y="4572008"/>
              <a:ext cx="600645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3200" dirty="0">
                  <a:latin typeface="Calibri"/>
                  <a:cs typeface="Calibri"/>
                </a:rPr>
                <a:t>16</a:t>
              </a:r>
            </a:p>
            <a:p>
              <a:pPr algn="ctr"/>
              <a:r>
                <a:rPr lang="el-GR" dirty="0">
                  <a:latin typeface="Calibri"/>
                  <a:cs typeface="Calibri"/>
                </a:rPr>
                <a:t>α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741162" y="4572008"/>
              <a:ext cx="392656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3200" dirty="0">
                  <a:latin typeface="Calibri"/>
                  <a:cs typeface="Calibri"/>
                </a:rPr>
                <a:t>8</a:t>
              </a:r>
            </a:p>
            <a:p>
              <a:pPr algn="ctr"/>
              <a:r>
                <a:rPr lang="el-GR" dirty="0">
                  <a:latin typeface="Calibri"/>
                  <a:cs typeface="Calibri"/>
                </a:rPr>
                <a:t>α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159840" y="4572008"/>
              <a:ext cx="41229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3200" dirty="0">
                  <a:latin typeface="Calibri"/>
                  <a:cs typeface="Calibri"/>
                </a:rPr>
                <a:t>4</a:t>
              </a:r>
            </a:p>
            <a:p>
              <a:pPr algn="ctr"/>
              <a:r>
                <a:rPr lang="el-GR" dirty="0">
                  <a:latin typeface="Calibri"/>
                  <a:cs typeface="Calibri"/>
                </a:rPr>
                <a:t>τα</a:t>
              </a:r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4389772" y="4572008"/>
              <a:ext cx="753732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3200" dirty="0">
                  <a:latin typeface="Calibri"/>
                  <a:cs typeface="Calibri"/>
                </a:rPr>
                <a:t>1/2</a:t>
              </a:r>
            </a:p>
            <a:p>
              <a:pPr algn="ctr"/>
              <a:r>
                <a:rPr lang="el-GR" dirty="0">
                  <a:latin typeface="Calibri"/>
                  <a:cs typeface="Calibri"/>
                </a:rPr>
                <a:t>α</a:t>
              </a:r>
            </a:p>
          </p:txBody>
        </p:sp>
      </p:grpSp>
      <p:sp>
        <p:nvSpPr>
          <p:cNvPr id="140" name="Rectangle 3">
            <a:extLst>
              <a:ext uri="{FF2B5EF4-FFF2-40B4-BE49-F238E27FC236}">
                <a16:creationId xmlns:a16="http://schemas.microsoft.com/office/drawing/2014/main" id="{1C2EFD14-B16B-9F4C-96FD-A374A1577E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2616" y="985288"/>
            <a:ext cx="2564486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800" dirty="0">
                <a:latin typeface="Calibri"/>
                <a:cs typeface="Calibri"/>
              </a:rPr>
              <a:t>(από 3</a:t>
            </a:r>
            <a:r>
              <a:rPr lang="el-GR" sz="2800" baseline="30000" dirty="0">
                <a:latin typeface="Calibri"/>
                <a:cs typeface="Calibri"/>
              </a:rPr>
              <a:t>ο</a:t>
            </a:r>
            <a:r>
              <a:rPr lang="el-GR" sz="2800" dirty="0">
                <a:latin typeface="Calibri"/>
                <a:cs typeface="Calibri"/>
              </a:rPr>
              <a:t>μάθημα)</a:t>
            </a: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cs typeface="Calibri"/>
            </a:endParaRPr>
          </a:p>
        </p:txBody>
      </p:sp>
      <p:graphicFrame>
        <p:nvGraphicFramePr>
          <p:cNvPr id="142" name="Object 5">
            <a:extLst>
              <a:ext uri="{FF2B5EF4-FFF2-40B4-BE49-F238E27FC236}">
                <a16:creationId xmlns:a16="http://schemas.microsoft.com/office/drawing/2014/main" id="{2DD89B3F-8860-5F40-A401-D5D08E103A77}"/>
              </a:ext>
            </a:extLst>
          </p:cNvPr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0722597"/>
              </p:ext>
            </p:extLst>
          </p:nvPr>
        </p:nvGraphicFramePr>
        <p:xfrm>
          <a:off x="560475" y="5396615"/>
          <a:ext cx="7848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41" name="Equation" r:id="rId4" imgW="4317840" imgH="533160" progId="Equation.3">
                  <p:embed/>
                </p:oleObj>
              </mc:Choice>
              <mc:Fallback>
                <p:oleObj name="Equation" r:id="rId4" imgW="4317840" imgH="533160" progId="Equation.3">
                  <p:embed/>
                  <p:pic>
                    <p:nvPicPr>
                      <p:cNvPr id="1843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475" y="5396615"/>
                        <a:ext cx="7848600" cy="969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59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27A3F5-5361-4630-8FB7-3D0653F3FE3B}" type="slidenum">
              <a:rPr lang="en-US" smtClean="0">
                <a:latin typeface="Calibri"/>
                <a:cs typeface="Calibri"/>
              </a:rPr>
              <a:pPr/>
              <a:t>12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09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 i="1" dirty="0">
                <a:solidFill>
                  <a:srgbClr val="333399"/>
                </a:solidFill>
                <a:latin typeface="Calibri"/>
                <a:cs typeface="Calibri"/>
              </a:rPr>
              <a:t>πρόσημο-μέτρο: </a:t>
            </a:r>
            <a:r>
              <a:rPr lang="el-GR" sz="2800" dirty="0">
                <a:latin typeface="Calibri"/>
                <a:cs typeface="Calibri"/>
              </a:rPr>
              <a:t>το </a:t>
            </a:r>
            <a:r>
              <a:rPr lang="en-US" sz="2800" b="1" u="sng" dirty="0">
                <a:solidFill>
                  <a:srgbClr val="008000"/>
                </a:solidFill>
                <a:latin typeface="Calibri"/>
                <a:cs typeface="Calibri"/>
              </a:rPr>
              <a:t>MSD</a:t>
            </a:r>
            <a:r>
              <a:rPr lang="el-GR" sz="2800" dirty="0">
                <a:latin typeface="Calibri"/>
                <a:cs typeface="Calibri"/>
              </a:rPr>
              <a:t> δηλώνει το πρόσημο (π.χ. </a:t>
            </a:r>
            <a:r>
              <a:rPr lang="el-GR" sz="2800" b="1" dirty="0">
                <a:solidFill>
                  <a:schemeClr val="accent2"/>
                </a:solidFill>
                <a:latin typeface="Calibri"/>
                <a:cs typeface="Calibri"/>
              </a:rPr>
              <a:t>0</a:t>
            </a:r>
            <a:r>
              <a:rPr lang="el-GR" sz="2800" dirty="0">
                <a:latin typeface="Calibri"/>
                <a:cs typeface="Calibri"/>
              </a:rPr>
              <a:t>: θετικό, </a:t>
            </a:r>
            <a:r>
              <a:rPr lang="el-GR" sz="2800" b="1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l-GR" sz="2800" dirty="0">
                <a:latin typeface="Calibri"/>
                <a:cs typeface="Calibri"/>
              </a:rPr>
              <a:t> : αρνητικό). Παράδειγμα:</a:t>
            </a:r>
            <a:r>
              <a:rPr lang="en-US" sz="2800" dirty="0">
                <a:latin typeface="Calibri"/>
                <a:cs typeface="Calibri"/>
              </a:rPr>
              <a:t> </a:t>
            </a:r>
            <a:endParaRPr lang="el-GR" sz="28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alibri"/>
                <a:cs typeface="Calibri"/>
              </a:rPr>
              <a:t>    </a:t>
            </a:r>
            <a:r>
              <a:rPr lang="en-US" sz="2800" b="1" u="sng" dirty="0">
                <a:latin typeface="Calibri"/>
                <a:cs typeface="Calibri"/>
              </a:rPr>
              <a:t>Sign  … ½   ¼   1/8   1/16  1/32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/>
                <a:cs typeface="Calibri"/>
              </a:rPr>
              <a:t>       1          0     1     1        0        1        = -13/32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/>
                <a:cs typeface="Calibri"/>
              </a:rPr>
              <a:t>       0          0     0     1        0        1        = 0.158</a:t>
            </a:r>
            <a:r>
              <a:rPr lang="en-US" sz="2800" baseline="-25000" dirty="0">
                <a:latin typeface="Calibri"/>
                <a:cs typeface="Calibri"/>
              </a:rPr>
              <a:t>10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i="1" dirty="0">
                <a:solidFill>
                  <a:srgbClr val="333399"/>
                </a:solidFill>
                <a:latin typeface="Calibri"/>
                <a:cs typeface="Calibri"/>
              </a:rPr>
              <a:t>συμπλήρωμα ως προς 2: </a:t>
            </a:r>
            <a:r>
              <a:rPr lang="en-US" sz="2800" i="1" dirty="0">
                <a:solidFill>
                  <a:srgbClr val="333399"/>
                </a:solidFill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Παράδειγμα: -13/32=?</a:t>
            </a:r>
            <a:endParaRPr lang="en-US" sz="2800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alibri"/>
                <a:cs typeface="Calibri"/>
              </a:rPr>
              <a:t>    </a:t>
            </a:r>
            <a:r>
              <a:rPr lang="en-US" sz="2800" b="1" u="sng" dirty="0">
                <a:latin typeface="Calibri"/>
                <a:cs typeface="Calibri"/>
              </a:rPr>
              <a:t>-1   ½   ¼   1/8   1/16  1/32 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/>
                <a:cs typeface="Calibri"/>
              </a:rPr>
              <a:t>     0   0     1     1       0        1                = 13/32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/>
                <a:cs typeface="Calibri"/>
              </a:rPr>
              <a:t>     1   1     0     0       1        0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/>
                <a:cs typeface="Calibri"/>
              </a:rPr>
              <a:t>     </a:t>
            </a:r>
            <a:r>
              <a:rPr lang="en-US" sz="2800" u="sng" dirty="0">
                <a:latin typeface="Calibri"/>
                <a:cs typeface="Calibri"/>
              </a:rPr>
              <a:t>+                                    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>
                <a:latin typeface="Calibri"/>
                <a:cs typeface="Calibri"/>
              </a:rPr>
              <a:t>     1   1     0     0       1        1                =</a:t>
            </a:r>
            <a:r>
              <a:rPr lang="en-US" sz="2800" i="1" dirty="0">
                <a:latin typeface="Calibri"/>
                <a:cs typeface="Calibri"/>
              </a:rPr>
              <a:t>c</a:t>
            </a:r>
            <a:r>
              <a:rPr lang="en-US" sz="2800" i="1" baseline="-25000" dirty="0">
                <a:latin typeface="Calibri"/>
                <a:cs typeface="Calibri"/>
              </a:rPr>
              <a:t>2</a:t>
            </a:r>
            <a:r>
              <a:rPr lang="en-US" sz="2800" dirty="0">
                <a:latin typeface="Calibri"/>
                <a:cs typeface="Calibri"/>
              </a:rPr>
              <a:t>(13/32)=-13/32</a:t>
            </a:r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dirty="0">
                <a:cs typeface="Calibri"/>
              </a:rPr>
              <a:t>Αρνητικοί Κλασματικοί: Πρόσημο-μέτρο </a:t>
            </a:r>
            <a:r>
              <a:rPr lang="en-US" dirty="0">
                <a:latin typeface="Calibri"/>
                <a:cs typeface="Calibri"/>
              </a:rPr>
              <a:t>&amp; c2</a:t>
            </a:r>
            <a:endParaRPr lang="en-US" i="1" dirty="0">
              <a:solidFill>
                <a:srgbClr val="333399"/>
              </a:solidFill>
              <a:latin typeface="Calibri"/>
              <a:cs typeface="Calibri"/>
            </a:endParaRPr>
          </a:p>
        </p:txBody>
      </p:sp>
      <p:sp>
        <p:nvSpPr>
          <p:cNvPr id="2055" name="Line 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9461" name="AutoShape 5"/>
          <p:cNvSpPr>
            <a:spLocks/>
          </p:cNvSpPr>
          <p:nvPr/>
        </p:nvSpPr>
        <p:spPr bwMode="auto">
          <a:xfrm>
            <a:off x="4645025" y="5064125"/>
            <a:ext cx="152400" cy="914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9462" name="Arc 6"/>
          <p:cNvSpPr>
            <a:spLocks/>
          </p:cNvSpPr>
          <p:nvPr/>
        </p:nvSpPr>
        <p:spPr bwMode="auto">
          <a:xfrm>
            <a:off x="4916488" y="4691063"/>
            <a:ext cx="280987" cy="806450"/>
          </a:xfrm>
          <a:custGeom>
            <a:avLst/>
            <a:gdLst>
              <a:gd name="T0" fmla="*/ 2147483647 w 22871"/>
              <a:gd name="T1" fmla="*/ 0 h 43200"/>
              <a:gd name="T2" fmla="*/ 0 w 22871"/>
              <a:gd name="T3" fmla="*/ 2147483647 h 43200"/>
              <a:gd name="T4" fmla="*/ 2147483647 w 22871"/>
              <a:gd name="T5" fmla="*/ 2147483647 h 43200"/>
              <a:gd name="T6" fmla="*/ 0 60000 65536"/>
              <a:gd name="T7" fmla="*/ 0 60000 65536"/>
              <a:gd name="T8" fmla="*/ 0 60000 65536"/>
              <a:gd name="T9" fmla="*/ 0 w 22871"/>
              <a:gd name="T10" fmla="*/ 0 h 43200"/>
              <a:gd name="T11" fmla="*/ 22871 w 2287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71" h="43200" fill="none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</a:path>
              <a:path w="22871" h="43200" stroke="0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  <a:lnTo>
                  <a:pt x="1271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4103218"/>
              </p:ext>
            </p:extLst>
          </p:nvPr>
        </p:nvGraphicFramePr>
        <p:xfrm>
          <a:off x="6660232" y="2132856"/>
          <a:ext cx="19939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4162" name="Equation" r:id="rId4" imgW="1396800" imgH="304560" progId="Equation.3">
                  <p:embed/>
                </p:oleObj>
              </mc:Choice>
              <mc:Fallback>
                <p:oleObj name="Equation" r:id="rId4" imgW="1396800" imgH="3045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0232" y="2132856"/>
                        <a:ext cx="19939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0295FF-FDC4-44F6-B48E-6BC3429E8AD9}" type="slidenum">
              <a:rPr lang="en-US" smtClean="0">
                <a:latin typeface="Calibri"/>
                <a:cs typeface="Calibri"/>
              </a:rPr>
              <a:pPr/>
              <a:t>13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4081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tx1"/>
                </a:solidFill>
                <a:latin typeface="Calibri"/>
                <a:cs typeface="Calibri"/>
              </a:rPr>
              <a:t>Σταθερή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l-GR" dirty="0">
                <a:solidFill>
                  <a:schemeClr val="tx1"/>
                </a:solidFill>
                <a:latin typeface="Calibri"/>
                <a:cs typeface="Calibri"/>
              </a:rPr>
              <a:t>Υποδιαστολή σε </a:t>
            </a:r>
            <a:r>
              <a:rPr lang="en-US" dirty="0">
                <a:solidFill>
                  <a:schemeClr val="tx1"/>
                </a:solidFill>
                <a:latin typeface="Calibri"/>
                <a:cs typeface="Calibri"/>
              </a:rPr>
              <a:t>c2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6"/>
            <a:ext cx="8229600" cy="319695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l-GR" b="1" dirty="0">
                <a:solidFill>
                  <a:srgbClr val="FF0000"/>
                </a:solidFill>
                <a:latin typeface="Calibri"/>
                <a:cs typeface="Calibri"/>
              </a:rPr>
              <a:t>Αριθμητική Σταθερής Υποδιαστολής</a:t>
            </a:r>
            <a:r>
              <a:rPr lang="el-GR" dirty="0">
                <a:solidFill>
                  <a:srgbClr val="FF0000"/>
                </a:solidFill>
                <a:latin typeface="Calibri"/>
                <a:cs typeface="Calibri"/>
              </a:rPr>
              <a:t> (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fixed point arithmetic):</a:t>
            </a:r>
            <a:r>
              <a:rPr lang="el-GR" dirty="0">
                <a:latin typeface="Calibri"/>
                <a:cs typeface="Calibri"/>
              </a:rPr>
              <a:t> </a:t>
            </a:r>
            <a:endParaRPr lang="el-GR" sz="2400" dirty="0">
              <a:latin typeface="Calibri"/>
              <a:cs typeface="Calibri"/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el-GR" sz="2400" dirty="0">
                <a:latin typeface="Calibri"/>
                <a:cs typeface="Calibri"/>
              </a:rPr>
              <a:t>   Για μήκος λέξης </a:t>
            </a:r>
            <a:r>
              <a:rPr lang="en-US" sz="2400" b="1" i="1" dirty="0">
                <a:solidFill>
                  <a:srgbClr val="008000"/>
                </a:solidFill>
                <a:latin typeface="Calibri"/>
                <a:cs typeface="Calibri"/>
              </a:rPr>
              <a:t>n</a:t>
            </a:r>
            <a:r>
              <a:rPr lang="en-US" sz="2400" b="1" dirty="0">
                <a:solidFill>
                  <a:srgbClr val="008000"/>
                </a:solidFill>
                <a:latin typeface="Calibri"/>
                <a:cs typeface="Calibri"/>
              </a:rPr>
              <a:t> bit</a:t>
            </a:r>
            <a:r>
              <a:rPr lang="el-GR" sz="2400" dirty="0">
                <a:latin typeface="Calibri"/>
                <a:cs typeface="Calibri"/>
              </a:rPr>
              <a:t> με </a:t>
            </a:r>
            <a:r>
              <a:rPr lang="en-US" sz="2400" dirty="0">
                <a:latin typeface="Calibri"/>
                <a:cs typeface="Calibri"/>
              </a:rPr>
              <a:t>c2 </a:t>
            </a:r>
            <a:r>
              <a:rPr lang="el-GR" sz="2400" dirty="0">
                <a:latin typeface="Calibri"/>
                <a:cs typeface="Calibri"/>
              </a:rPr>
              <a:t>παραχωρούμε </a:t>
            </a:r>
            <a:r>
              <a:rPr lang="el-GR" sz="2400" b="1" dirty="0">
                <a:latin typeface="Calibri"/>
                <a:cs typeface="Calibri"/>
              </a:rPr>
              <a:t>κάποια </a:t>
            </a:r>
            <a:r>
              <a:rPr lang="en-US" sz="2400" dirty="0">
                <a:latin typeface="Calibri"/>
                <a:cs typeface="Calibri"/>
              </a:rPr>
              <a:t>bit</a:t>
            </a:r>
            <a:r>
              <a:rPr lang="el-GR" sz="2400" dirty="0">
                <a:latin typeface="Calibri"/>
                <a:cs typeface="Calibri"/>
              </a:rPr>
              <a:t> σε κλασματικό και κάποια </a:t>
            </a:r>
            <a:r>
              <a:rPr lang="en-US" sz="2400" dirty="0">
                <a:latin typeface="Calibri"/>
                <a:cs typeface="Calibri"/>
              </a:rPr>
              <a:t>bit </a:t>
            </a:r>
            <a:r>
              <a:rPr lang="el-GR" sz="2400" dirty="0">
                <a:latin typeface="Calibri"/>
                <a:cs typeface="Calibri"/>
              </a:rPr>
              <a:t>στο ακέραιο μέρος</a:t>
            </a:r>
            <a:r>
              <a:rPr lang="en-US" sz="2400" dirty="0">
                <a:latin typeface="Calibri"/>
                <a:cs typeface="Calibri"/>
              </a:rPr>
              <a:t>. </a:t>
            </a:r>
            <a:r>
              <a:rPr lang="en-US" sz="2400" dirty="0" err="1">
                <a:latin typeface="Calibri"/>
                <a:cs typeface="Calibri"/>
              </a:rPr>
              <a:t>Ά</a:t>
            </a:r>
            <a:r>
              <a:rPr lang="el-GR" sz="2400" dirty="0">
                <a:latin typeface="Calibri"/>
                <a:cs typeface="Calibri"/>
              </a:rPr>
              <a:t>μα δεν παραχωρήσουμε σε κλασματικό</a:t>
            </a:r>
            <a:r>
              <a:rPr lang="el-GR" sz="2400" dirty="0">
                <a:cs typeface="Calibri"/>
              </a:rPr>
              <a:t>, το εύρος ακεραίων είναι 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el-GR" sz="2400" dirty="0">
                <a:cs typeface="Calibri"/>
              </a:rPr>
              <a:t>    +2</a:t>
            </a:r>
            <a:r>
              <a:rPr lang="en-US" sz="2400" baseline="30000" dirty="0">
                <a:cs typeface="Calibri"/>
              </a:rPr>
              <a:t>n-1</a:t>
            </a:r>
            <a:r>
              <a:rPr lang="en-US" sz="2400" dirty="0">
                <a:cs typeface="Calibri"/>
              </a:rPr>
              <a:t>-1,…,-2</a:t>
            </a:r>
            <a:r>
              <a:rPr lang="en-US" sz="2400" baseline="30000" dirty="0">
                <a:cs typeface="Calibri"/>
              </a:rPr>
              <a:t>n-1</a:t>
            </a:r>
            <a:r>
              <a:rPr lang="en-US" sz="2400" dirty="0">
                <a:cs typeface="Calibri"/>
              </a:rPr>
              <a:t> </a:t>
            </a:r>
            <a:endParaRPr lang="el-GR" sz="2400" dirty="0">
              <a:latin typeface="Calibri"/>
              <a:cs typeface="Calibri"/>
            </a:endParaRPr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>
            <a:off x="395288" y="634081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C967B2B-BF24-4348-9685-9517C4C3D92D}"/>
              </a:ext>
            </a:extLst>
          </p:cNvPr>
          <p:cNvSpPr/>
          <p:nvPr/>
        </p:nvSpPr>
        <p:spPr>
          <a:xfrm>
            <a:off x="539801" y="3625681"/>
            <a:ext cx="8208912" cy="2920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l-GR" sz="2400" dirty="0">
                <a:latin typeface="Calibri"/>
                <a:cs typeface="Calibri"/>
              </a:rPr>
              <a:t>ΠΑΡΑΔΕΙΓΜΑ: 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Calibri"/>
                <a:cs typeface="Calibri"/>
              </a:rPr>
              <a:t>Για </a:t>
            </a:r>
            <a:r>
              <a:rPr lang="en-US" sz="2400" dirty="0">
                <a:latin typeface="Calibri"/>
                <a:cs typeface="Calibri"/>
              </a:rPr>
              <a:t>n=8 </a:t>
            </a:r>
            <a:r>
              <a:rPr lang="el-GR" sz="2400" dirty="0">
                <a:latin typeface="Calibri"/>
                <a:cs typeface="Calibri"/>
              </a:rPr>
              <a:t>σε </a:t>
            </a:r>
            <a:r>
              <a:rPr lang="en-US" sz="2400" dirty="0">
                <a:latin typeface="Calibri"/>
                <a:cs typeface="Calibri"/>
              </a:rPr>
              <a:t>c2</a:t>
            </a:r>
            <a:r>
              <a:rPr lang="el-GR" sz="2400" dirty="0">
                <a:latin typeface="Calibri"/>
                <a:cs typeface="Calibri"/>
              </a:rPr>
              <a:t>(</a:t>
            </a:r>
            <a:r>
              <a:rPr lang="en-US" sz="2400" dirty="0">
                <a:latin typeface="Calibri"/>
                <a:cs typeface="Calibri"/>
              </a:rPr>
              <a:t>.) </a:t>
            </a:r>
            <a:r>
              <a:rPr lang="el-GR" sz="2400" dirty="0">
                <a:latin typeface="Calibri"/>
                <a:cs typeface="Calibri"/>
              </a:rPr>
              <a:t>το μέγιστο εύρος τιμών είναι από </a:t>
            </a:r>
            <a:r>
              <a:rPr lang="en-US" sz="2400" dirty="0">
                <a:latin typeface="Calibri"/>
                <a:cs typeface="Calibri"/>
              </a:rPr>
              <a:t>-12</a:t>
            </a:r>
            <a:r>
              <a:rPr lang="el-GR" sz="2400" dirty="0">
                <a:latin typeface="Calibri"/>
                <a:cs typeface="Calibri"/>
              </a:rPr>
              <a:t>8 έως +</a:t>
            </a:r>
            <a:r>
              <a:rPr lang="en-US" sz="2400" dirty="0">
                <a:latin typeface="Calibri"/>
                <a:cs typeface="Calibri"/>
              </a:rPr>
              <a:t>127</a:t>
            </a:r>
            <a:endParaRPr lang="el-GR" sz="2400" dirty="0">
              <a:latin typeface="Calibri"/>
              <a:cs typeface="Calibri"/>
            </a:endParaRPr>
          </a:p>
          <a:p>
            <a:pPr marL="34290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Calibri"/>
                <a:cs typeface="Calibri"/>
              </a:rPr>
              <a:t>Για </a:t>
            </a:r>
            <a:r>
              <a:rPr lang="en-US" sz="2400" dirty="0">
                <a:latin typeface="Calibri"/>
                <a:cs typeface="Calibri"/>
              </a:rPr>
              <a:t>n=8 </a:t>
            </a:r>
            <a:r>
              <a:rPr lang="el-GR" sz="2400" dirty="0">
                <a:latin typeface="Calibri"/>
                <a:cs typeface="Calibri"/>
              </a:rPr>
              <a:t>σε </a:t>
            </a:r>
            <a:r>
              <a:rPr lang="en-US" sz="2400" dirty="0">
                <a:latin typeface="Calibri"/>
                <a:cs typeface="Calibri"/>
              </a:rPr>
              <a:t>c2</a:t>
            </a:r>
            <a:r>
              <a:rPr lang="el-GR" sz="2400" dirty="0">
                <a:latin typeface="Calibri"/>
                <a:cs typeface="Calibri"/>
              </a:rPr>
              <a:t>(</a:t>
            </a:r>
            <a:r>
              <a:rPr lang="en-US" sz="2400" dirty="0">
                <a:latin typeface="Calibri"/>
                <a:cs typeface="Calibri"/>
              </a:rPr>
              <a:t>.) </a:t>
            </a:r>
            <a:r>
              <a:rPr lang="el-GR" sz="2400" dirty="0">
                <a:latin typeface="Calibri"/>
                <a:cs typeface="Calibri"/>
              </a:rPr>
              <a:t>με παραχώρηση 2 ψηφίων σε κλασματικό το εύρος του ακέραιου μέρους των τιμών είναι: </a:t>
            </a:r>
            <a:r>
              <a:rPr lang="en-US" sz="2400" dirty="0">
                <a:latin typeface="Calibri"/>
                <a:cs typeface="Calibri"/>
              </a:rPr>
              <a:t>-</a:t>
            </a:r>
            <a:r>
              <a:rPr lang="el-GR" sz="2400" dirty="0">
                <a:latin typeface="Calibri"/>
                <a:cs typeface="Calibri"/>
              </a:rPr>
              <a:t>3</a:t>
            </a:r>
            <a:r>
              <a:rPr lang="en-US" sz="2400" dirty="0">
                <a:latin typeface="Calibri"/>
                <a:cs typeface="Calibri"/>
              </a:rPr>
              <a:t>2</a:t>
            </a:r>
            <a:r>
              <a:rPr lang="el-GR" sz="2400" dirty="0">
                <a:latin typeface="Calibri"/>
                <a:cs typeface="Calibri"/>
              </a:rPr>
              <a:t> έως +31 ενώ τα δεκαδικά που μπορεί να παρασταθούν είναι μέχρι τέταρτα. </a:t>
            </a:r>
            <a:endParaRPr lang="el-GR" b="1" i="1" dirty="0">
              <a:solidFill>
                <a:srgbClr val="FF0000"/>
              </a:solidFill>
              <a:latin typeface="Garamond" pitchFamily="18" charset="0"/>
            </a:endParaRPr>
          </a:p>
          <a:p>
            <a:pPr marL="285750" indent="-285750" algn="just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l-GR" b="1" i="1" dirty="0">
                <a:solidFill>
                  <a:srgbClr val="FF0000"/>
                </a:solidFill>
                <a:latin typeface="Garamond" pitchFamily="18" charset="0"/>
              </a:rPr>
              <a:t>ΘΑ ΠΡΟΤΙΜΟΥΣΑΜΕ ΝΑ ΕΧΟΥΜΕ ΤΗΝ ΕΥΕΛΙΞΙΑ ΤΟ ΜΕΓΕΘΟΣ ΤΟΥ ΚΛΑΣΜΑΤΙΚΟΥ ΜΕΡΟΥΣ ΝΑ ΕΊΝΑΙ ΜΕΤΑΒΛΗΤΟ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31D17F-3B41-4943-91F5-1A929E213286}" type="slidenum">
              <a:rPr lang="en-US" smtClean="0">
                <a:latin typeface="Calibri"/>
                <a:cs typeface="Calibri"/>
              </a:rPr>
              <a:pPr/>
              <a:t>14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34375" cy="4525963"/>
          </a:xfrm>
        </p:spPr>
        <p:txBody>
          <a:bodyPr/>
          <a:lstStyle/>
          <a:p>
            <a:pPr marL="261938" indent="-261938" algn="just" eaLnBrk="1" hangingPunct="1"/>
            <a:r>
              <a:rPr lang="el-GR" sz="2400" b="1" dirty="0">
                <a:solidFill>
                  <a:srgbClr val="008000"/>
                </a:solidFill>
                <a:latin typeface="Calibri"/>
                <a:cs typeface="Calibri"/>
              </a:rPr>
              <a:t>Αριθμητική Κινητής Υποδιαστολής</a:t>
            </a:r>
            <a:r>
              <a:rPr lang="el-GR" sz="2400" dirty="0">
                <a:solidFill>
                  <a:srgbClr val="008000"/>
                </a:solidFill>
                <a:latin typeface="Calibri"/>
                <a:cs typeface="Calibri"/>
              </a:rPr>
              <a:t> (</a:t>
            </a:r>
            <a:r>
              <a:rPr lang="en-US" sz="2400" dirty="0">
                <a:solidFill>
                  <a:srgbClr val="008000"/>
                </a:solidFill>
                <a:latin typeface="Calibri"/>
                <a:cs typeface="Calibri"/>
              </a:rPr>
              <a:t>floating point arithmetic):</a:t>
            </a:r>
            <a:r>
              <a:rPr lang="el-GR" sz="2400" dirty="0">
                <a:latin typeface="Calibri"/>
                <a:cs typeface="Calibri"/>
              </a:rPr>
              <a:t>     Κάθε αριθμός εκφράζεται με τη παρακάτω παράσταση όπου:</a:t>
            </a:r>
            <a:endParaRPr lang="en-US" sz="2400" dirty="0">
              <a:latin typeface="Calibri"/>
              <a:cs typeface="Calibri"/>
            </a:endParaRPr>
          </a:p>
          <a:p>
            <a:pPr marL="261938" indent="-261938" algn="ctr" eaLnBrk="1" hangingPunct="1">
              <a:buFontTx/>
              <a:buNone/>
            </a:pPr>
            <a:endParaRPr lang="el-GR" sz="2400" dirty="0">
              <a:latin typeface="Calibri"/>
              <a:cs typeface="Calibri"/>
            </a:endParaRPr>
          </a:p>
          <a:p>
            <a:pPr marL="261938" indent="-261938" algn="just" eaLnBrk="1" hangingPunct="1">
              <a:buFontTx/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261938" indent="-261938" algn="just" eaLnBrk="1" hangingPunct="1">
              <a:buFontTx/>
              <a:buNone/>
            </a:pPr>
            <a:endParaRPr lang="el-GR" sz="2400" dirty="0">
              <a:latin typeface="Calibri"/>
              <a:cs typeface="Calibri"/>
            </a:endParaRPr>
          </a:p>
          <a:p>
            <a:pPr marL="261938" indent="-261938" algn="just" eaLnBrk="1" hangingPunct="1">
              <a:buFontTx/>
              <a:buNone/>
            </a:pPr>
            <a:endParaRPr lang="el-GR" sz="2400" dirty="0">
              <a:latin typeface="Calibri"/>
              <a:cs typeface="Calibri"/>
            </a:endParaRPr>
          </a:p>
          <a:p>
            <a:pPr marL="261938" indent="-261938" algn="just" eaLnBrk="1" hangingPunct="1">
              <a:buFontTx/>
              <a:buNone/>
            </a:pPr>
            <a:endParaRPr lang="en-US" sz="2400" dirty="0">
              <a:latin typeface="Calibri"/>
              <a:cs typeface="Calibri"/>
            </a:endParaRPr>
          </a:p>
          <a:p>
            <a:pPr marL="261938" indent="-261938" algn="just" eaLnBrk="1" hangingPunct="1">
              <a:buFontTx/>
              <a:buNone/>
            </a:pPr>
            <a:r>
              <a:rPr lang="el-GR" sz="2400" dirty="0">
                <a:latin typeface="Calibri"/>
                <a:cs typeface="Calibri"/>
              </a:rPr>
              <a:t>   </a:t>
            </a:r>
            <a:r>
              <a:rPr lang="en-US" sz="2400" dirty="0">
                <a:latin typeface="Calibri"/>
                <a:cs typeface="Calibri"/>
              </a:rPr>
              <a:t>                       </a:t>
            </a:r>
            <a:r>
              <a:rPr lang="en-US" sz="2400" i="1" dirty="0">
                <a:solidFill>
                  <a:srgbClr val="008000"/>
                </a:solidFill>
                <a:latin typeface="Calibri"/>
                <a:cs typeface="Calibri"/>
              </a:rPr>
              <a:t>s</a:t>
            </a:r>
            <a:r>
              <a:rPr lang="en-US" sz="2400" dirty="0">
                <a:cs typeface="Calibri"/>
              </a:rPr>
              <a:t>: </a:t>
            </a:r>
            <a:r>
              <a:rPr lang="el-GR" sz="2400" dirty="0">
                <a:cs typeface="Calibri"/>
              </a:rPr>
              <a:t>πρόσημο</a:t>
            </a:r>
            <a:r>
              <a:rPr lang="en-US" sz="2400" i="1" dirty="0">
                <a:cs typeface="Calibri"/>
              </a:rPr>
              <a:t> </a:t>
            </a:r>
            <a:endParaRPr lang="en-US" sz="2400" i="1" dirty="0">
              <a:solidFill>
                <a:srgbClr val="008000"/>
              </a:solidFill>
              <a:latin typeface="Calibri"/>
              <a:cs typeface="Calibri"/>
            </a:endParaRPr>
          </a:p>
          <a:p>
            <a:pPr marL="261938" indent="-261938" algn="just" eaLnBrk="1" hangingPunct="1">
              <a:buFontTx/>
              <a:buNone/>
            </a:pPr>
            <a:r>
              <a:rPr lang="en-US" sz="2400" i="1" dirty="0">
                <a:solidFill>
                  <a:srgbClr val="008000"/>
                </a:solidFill>
                <a:latin typeface="Calibri"/>
                <a:cs typeface="Calibri"/>
              </a:rPr>
              <a:t>         </a:t>
            </a:r>
            <a:r>
              <a:rPr lang="en-US" sz="2400" i="1" dirty="0">
                <a:solidFill>
                  <a:srgbClr val="3333CC"/>
                </a:solidFill>
                <a:latin typeface="Calibri"/>
                <a:cs typeface="Calibri"/>
              </a:rPr>
              <a:t>m</a:t>
            </a:r>
            <a:r>
              <a:rPr lang="en-US" sz="2400" i="1" baseline="-25000" dirty="0">
                <a:solidFill>
                  <a:srgbClr val="3333CC"/>
                </a:solidFill>
                <a:latin typeface="Calibri"/>
                <a:cs typeface="Calibri"/>
              </a:rPr>
              <a:t>1</a:t>
            </a:r>
            <a:r>
              <a:rPr lang="el-GR" sz="2400" i="1" dirty="0">
                <a:solidFill>
                  <a:srgbClr val="3333CC"/>
                </a:solidFill>
                <a:latin typeface="Calibri"/>
                <a:cs typeface="Calibri"/>
              </a:rPr>
              <a:t>…</a:t>
            </a:r>
            <a:r>
              <a:rPr lang="en-US" sz="2400" i="1" dirty="0">
                <a:solidFill>
                  <a:srgbClr val="3333CC"/>
                </a:solidFill>
                <a:latin typeface="Calibri"/>
                <a:cs typeface="Calibri"/>
              </a:rPr>
              <a:t>m</a:t>
            </a:r>
            <a:r>
              <a:rPr lang="en-US" sz="2400" i="1" baseline="-25000" dirty="0">
                <a:solidFill>
                  <a:srgbClr val="3333CC"/>
                </a:solidFill>
                <a:latin typeface="Calibri"/>
                <a:cs typeface="Calibri"/>
              </a:rPr>
              <a:t>n</a:t>
            </a:r>
            <a:r>
              <a:rPr lang="en-US" sz="2400" i="1" baseline="-40000" dirty="0">
                <a:solidFill>
                  <a:srgbClr val="3333CC"/>
                </a:solidFill>
                <a:latin typeface="Calibri"/>
                <a:cs typeface="Calibri"/>
              </a:rPr>
              <a:t>m</a:t>
            </a:r>
            <a:r>
              <a:rPr lang="en-US" sz="2400" i="1" baseline="-25000" dirty="0">
                <a:solidFill>
                  <a:srgbClr val="3333CC"/>
                </a:solidFill>
                <a:latin typeface="Calibri"/>
                <a:cs typeface="Calibri"/>
              </a:rPr>
              <a:t>-1</a:t>
            </a:r>
            <a:r>
              <a:rPr lang="el-GR" sz="2400" dirty="0">
                <a:latin typeface="Calibri"/>
                <a:cs typeface="Calibri"/>
              </a:rPr>
              <a:t> </a:t>
            </a:r>
            <a:r>
              <a:rPr lang="en-US" sz="2400" dirty="0">
                <a:latin typeface="Calibri"/>
                <a:cs typeface="Calibri"/>
              </a:rPr>
              <a:t>: </a:t>
            </a:r>
            <a:r>
              <a:rPr lang="el-GR" sz="2400" dirty="0">
                <a:solidFill>
                  <a:srgbClr val="3333CC"/>
                </a:solidFill>
                <a:latin typeface="Calibri"/>
                <a:cs typeface="Calibri"/>
              </a:rPr>
              <a:t>συντελεστής (</a:t>
            </a:r>
            <a:r>
              <a:rPr lang="en-US" sz="2400" dirty="0">
                <a:solidFill>
                  <a:srgbClr val="3333CC"/>
                </a:solidFill>
                <a:latin typeface="Calibri"/>
                <a:cs typeface="Calibri"/>
              </a:rPr>
              <a:t>mantissa)</a:t>
            </a:r>
            <a:r>
              <a:rPr lang="el-GR" sz="2400" dirty="0">
                <a:latin typeface="Calibri"/>
                <a:cs typeface="Calibri"/>
              </a:rPr>
              <a:t>, και</a:t>
            </a:r>
          </a:p>
          <a:p>
            <a:pPr marL="261938" indent="-261938" algn="just" eaLnBrk="1" hangingPunct="1">
              <a:buFontTx/>
              <a:buNone/>
            </a:pPr>
            <a:r>
              <a:rPr lang="el-GR" sz="2400" dirty="0">
                <a:latin typeface="Calibri"/>
                <a:cs typeface="Calibri"/>
              </a:rPr>
              <a:t>   (</a:t>
            </a:r>
            <a:r>
              <a:rPr lang="en-US" sz="2400" i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2400" i="1" baseline="-25000" dirty="0">
                <a:solidFill>
                  <a:srgbClr val="FF0000"/>
                </a:solidFill>
                <a:latin typeface="Calibri"/>
                <a:cs typeface="Calibri"/>
              </a:rPr>
              <a:t>1</a:t>
            </a:r>
            <a:r>
              <a:rPr lang="el-GR" sz="2400" i="1" dirty="0">
                <a:solidFill>
                  <a:srgbClr val="FF0000"/>
                </a:solidFill>
                <a:latin typeface="Calibri"/>
                <a:cs typeface="Calibri"/>
              </a:rPr>
              <a:t>…</a:t>
            </a:r>
            <a:r>
              <a:rPr lang="en-US" sz="2400" i="1" dirty="0" err="1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n-US" sz="2400" i="1" baseline="-25000" dirty="0" err="1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lang="en-US" sz="2400" i="1" baseline="-40000" dirty="0" err="1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lang="el-GR" sz="2400" dirty="0">
                <a:latin typeface="Calibri"/>
                <a:cs typeface="Calibri"/>
              </a:rPr>
              <a:t>)</a:t>
            </a:r>
            <a:r>
              <a:rPr lang="el-GR" sz="2400" baseline="-25000" dirty="0">
                <a:latin typeface="Calibri"/>
                <a:cs typeface="Calibri"/>
              </a:rPr>
              <a:t>2</a:t>
            </a:r>
            <a:r>
              <a:rPr lang="en-US" sz="2400" baseline="-2500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: ο </a:t>
            </a:r>
            <a:r>
              <a:rPr lang="el-GR" sz="2400" dirty="0">
                <a:solidFill>
                  <a:srgbClr val="FF0000"/>
                </a:solidFill>
                <a:latin typeface="Calibri"/>
                <a:cs typeface="Calibri"/>
              </a:rPr>
              <a:t>εκθέτης (</a:t>
            </a: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exponent)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l-GR" sz="2400" dirty="0">
                <a:cs typeface="Calibri"/>
              </a:rPr>
              <a:t>σε </a:t>
            </a:r>
            <a:r>
              <a:rPr lang="el-GR" sz="2400" b="1" u="sng" dirty="0">
                <a:cs typeface="Calibri"/>
              </a:rPr>
              <a:t>πολωμένη</a:t>
            </a:r>
            <a:r>
              <a:rPr lang="el-GR" sz="2400" dirty="0">
                <a:cs typeface="Calibri"/>
              </a:rPr>
              <a:t> μορφή.</a:t>
            </a:r>
            <a:endParaRPr lang="el-GR" sz="2400" dirty="0">
              <a:latin typeface="Calibri"/>
              <a:cs typeface="Calibri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8737"/>
            <a:ext cx="8229600" cy="604833"/>
          </a:xfrm>
        </p:spPr>
        <p:txBody>
          <a:bodyPr/>
          <a:lstStyle/>
          <a:p>
            <a:pPr eaLnBrk="1" hangingPunct="1"/>
            <a:r>
              <a:rPr lang="el-GR" dirty="0">
                <a:solidFill>
                  <a:schemeClr val="tx1"/>
                </a:solidFill>
                <a:latin typeface="Calibri"/>
                <a:cs typeface="Calibri"/>
              </a:rPr>
              <a:t>Κινητή Υποδιαστολή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079" name="Line 4"/>
          <p:cNvSpPr>
            <a:spLocks noChangeShapeType="1"/>
          </p:cNvSpPr>
          <p:nvPr/>
        </p:nvSpPr>
        <p:spPr bwMode="auto">
          <a:xfrm>
            <a:off x="395288" y="836712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aphicFrame>
        <p:nvGraphicFramePr>
          <p:cNvPr id="21556" name="Object 52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94409220"/>
              </p:ext>
            </p:extLst>
          </p:nvPr>
        </p:nvGraphicFramePr>
        <p:xfrm>
          <a:off x="2578100" y="2420938"/>
          <a:ext cx="4422775" cy="216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187" name="Equation" r:id="rId4" imgW="1765300" imgH="863600" progId="Equation.3">
                  <p:embed/>
                </p:oleObj>
              </mc:Choice>
              <mc:Fallback>
                <p:oleObj name="Equation" r:id="rId4" imgW="1765300" imgH="863600" progId="Equation.3">
                  <p:embed/>
                  <p:pic>
                    <p:nvPicPr>
                      <p:cNvPr id="0" name="Object 5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2420938"/>
                        <a:ext cx="4422775" cy="2163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85F6913-FD87-6A48-AFB0-D6D9CE8BE291}"/>
              </a:ext>
            </a:extLst>
          </p:cNvPr>
          <p:cNvSpPr/>
          <p:nvPr/>
        </p:nvSpPr>
        <p:spPr>
          <a:xfrm>
            <a:off x="395288" y="919229"/>
            <a:ext cx="41553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/>
                <a:cs typeface="Calibri"/>
              </a:rPr>
              <a:t>2032.21 = 2.03221x10</a:t>
            </a:r>
            <a:r>
              <a:rPr lang="en-US" sz="3200" baseline="30000" dirty="0">
                <a:latin typeface="Calibri"/>
                <a:cs typeface="Calibri"/>
              </a:rPr>
              <a:t>+3</a:t>
            </a:r>
            <a:endParaRPr lang="en-GR" sz="3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CD6ACC-1C40-3641-9404-B8DC764924C4}"/>
              </a:ext>
            </a:extLst>
          </p:cNvPr>
          <p:cNvSpPr/>
          <p:nvPr/>
        </p:nvSpPr>
        <p:spPr>
          <a:xfrm>
            <a:off x="5166879" y="919229"/>
            <a:ext cx="36679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Calibri"/>
                <a:cs typeface="Calibri"/>
              </a:rPr>
              <a:t>101.11 = 1.</a:t>
            </a:r>
            <a:r>
              <a:rPr lang="en-US" sz="3200" dirty="0">
                <a:highlight>
                  <a:srgbClr val="0000FF"/>
                </a:highlight>
                <a:latin typeface="Calibri"/>
                <a:cs typeface="Calibri"/>
              </a:rPr>
              <a:t>0111</a:t>
            </a:r>
            <a:r>
              <a:rPr lang="en-US" sz="3200" dirty="0">
                <a:latin typeface="Calibri"/>
                <a:cs typeface="Calibri"/>
              </a:rPr>
              <a:t>x2</a:t>
            </a:r>
            <a:r>
              <a:rPr lang="en-US" sz="3200" baseline="30000" dirty="0">
                <a:highlight>
                  <a:srgbClr val="FF0000"/>
                </a:highlight>
                <a:latin typeface="Calibri"/>
                <a:cs typeface="Calibri"/>
              </a:rPr>
              <a:t>+2</a:t>
            </a:r>
            <a:endParaRPr lang="en-GR" sz="3200" baseline="30000" dirty="0">
              <a:highlight>
                <a:srgbClr val="FF0000"/>
              </a:highligh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925"/>
          </a:xfrm>
        </p:spPr>
        <p:txBody>
          <a:bodyPr/>
          <a:lstStyle/>
          <a:p>
            <a:r>
              <a:rPr lang="el-GR" i="1" dirty="0"/>
              <a:t>Πόλωση - Πλεονασμός κατά Κ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885825"/>
            <a:ext cx="8229600" cy="4329125"/>
          </a:xfrm>
        </p:spPr>
        <p:txBody>
          <a:bodyPr/>
          <a:lstStyle/>
          <a:p>
            <a:r>
              <a:rPr lang="el-GR" sz="2800" dirty="0"/>
              <a:t>Στο δυαδικό σύστημα ένας 8</a:t>
            </a:r>
            <a:r>
              <a:rPr lang="en-US" sz="2800" dirty="0"/>
              <a:t>-bit </a:t>
            </a:r>
            <a:r>
              <a:rPr lang="el-GR" sz="2800" dirty="0"/>
              <a:t>αριθμός περιέχει </a:t>
            </a:r>
            <a:r>
              <a:rPr lang="en-US" sz="2800" dirty="0"/>
              <a:t>2^8 </a:t>
            </a:r>
            <a:r>
              <a:rPr lang="el-GR" sz="2800" dirty="0"/>
              <a:t>καταστάσεις που αντιστοιχούν σε αριθμούς από το 0 </a:t>
            </a:r>
            <a:r>
              <a:rPr lang="el-GR" sz="2800" dirty="0">
                <a:sym typeface="Wingdings" pitchFamily="2" charset="2"/>
              </a:rPr>
              <a:t> 255</a:t>
            </a:r>
          </a:p>
          <a:p>
            <a:r>
              <a:rPr lang="el-GR" sz="2800" i="1" dirty="0">
                <a:solidFill>
                  <a:srgbClr val="FF0000"/>
                </a:solidFill>
                <a:sym typeface="Wingdings" pitchFamily="2" charset="2"/>
              </a:rPr>
              <a:t>Π</a:t>
            </a:r>
            <a:r>
              <a:rPr lang="en-US" sz="2800" i="1" dirty="0" err="1">
                <a:solidFill>
                  <a:srgbClr val="FF0000"/>
                </a:solidFill>
                <a:sym typeface="Wingdings" pitchFamily="2" charset="2"/>
              </a:rPr>
              <a:t>ό</a:t>
            </a:r>
            <a:r>
              <a:rPr lang="el-GR" sz="2800" i="1" dirty="0" err="1">
                <a:solidFill>
                  <a:srgbClr val="FF0000"/>
                </a:solidFill>
                <a:sym typeface="Wingdings" pitchFamily="2" charset="2"/>
              </a:rPr>
              <a:t>λωση</a:t>
            </a:r>
            <a:r>
              <a:rPr lang="el-GR" sz="2800" i="1" dirty="0">
                <a:solidFill>
                  <a:srgbClr val="FF0000"/>
                </a:solidFill>
                <a:sym typeface="Wingdings" pitchFamily="2" charset="2"/>
              </a:rPr>
              <a:t>: Ορίζουμε τον αριθμό «</a:t>
            </a:r>
            <a:r>
              <a:rPr lang="en-US" sz="2800" i="1" dirty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l-GR" sz="2800" i="1" dirty="0">
                <a:solidFill>
                  <a:srgbClr val="FF0000"/>
                </a:solidFill>
                <a:sym typeface="Wingdings" pitchFamily="2" charset="2"/>
              </a:rPr>
              <a:t>» ως «</a:t>
            </a:r>
            <a:r>
              <a:rPr lang="en-US" sz="2800" i="1" dirty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l-GR" sz="2800" i="1" dirty="0">
                <a:solidFill>
                  <a:srgbClr val="FF0000"/>
                </a:solidFill>
                <a:sym typeface="Wingdings" pitchFamily="2" charset="2"/>
              </a:rPr>
              <a:t>+Πόλωση» </a:t>
            </a:r>
          </a:p>
          <a:p>
            <a:pPr>
              <a:buNone/>
            </a:pPr>
            <a:r>
              <a:rPr lang="el-GR" sz="2800" i="1" dirty="0">
                <a:solidFill>
                  <a:srgbClr val="FF0000"/>
                </a:solidFill>
                <a:sym typeface="Wingdings" pitchFamily="2" charset="2"/>
              </a:rPr>
              <a:t> 	πχ για Πόλωση=128</a:t>
            </a:r>
            <a:endParaRPr lang="el-GR" sz="2800" i="1" dirty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l-GR" sz="2400" dirty="0">
                <a:sym typeface="Wingdings" pitchFamily="2" charset="2"/>
              </a:rPr>
              <a:t>Το   «000» θα αντιστοιχούσε σε  «128»</a:t>
            </a:r>
          </a:p>
          <a:p>
            <a:pPr lvl="1">
              <a:buNone/>
            </a:pPr>
            <a:r>
              <a:rPr lang="el-GR" sz="2400" dirty="0">
                <a:sym typeface="Wingdings" pitchFamily="2" charset="2"/>
              </a:rPr>
              <a:t>Το   «-128» θα αντιστοιχούσε σε  «0»</a:t>
            </a:r>
            <a:r>
              <a:rPr lang="en-US" sz="2400" dirty="0">
                <a:sym typeface="Wingdings" pitchFamily="2" charset="2"/>
              </a:rPr>
              <a:t>     (</a:t>
            </a:r>
            <a:r>
              <a:rPr lang="el-GR" sz="2400" dirty="0">
                <a:sym typeface="Wingdings" pitchFamily="2" charset="2"/>
              </a:rPr>
              <a:t>δηλ.</a:t>
            </a:r>
            <a:r>
              <a:rPr lang="en-US" sz="2400" dirty="0">
                <a:sym typeface="Wingdings" pitchFamily="2" charset="2"/>
              </a:rPr>
              <a:t> Min)</a:t>
            </a:r>
            <a:endParaRPr lang="el-GR" sz="2400" dirty="0">
              <a:sym typeface="Wingdings" pitchFamily="2" charset="2"/>
            </a:endParaRPr>
          </a:p>
          <a:p>
            <a:pPr lvl="1">
              <a:buNone/>
            </a:pPr>
            <a:r>
              <a:rPr lang="el-GR" sz="2400" dirty="0">
                <a:sym typeface="Wingdings" pitchFamily="2" charset="2"/>
              </a:rPr>
              <a:t>Το   «+127» θα αντιστοιχούσε σε «255» (δηλ. </a:t>
            </a:r>
            <a:r>
              <a:rPr lang="en-US" sz="2400" dirty="0">
                <a:sym typeface="Wingdings" pitchFamily="2" charset="2"/>
              </a:rPr>
              <a:t>max</a:t>
            </a:r>
            <a:r>
              <a:rPr lang="el-GR" sz="2400" dirty="0">
                <a:sym typeface="Wingdings" pitchFamily="2" charset="2"/>
              </a:rPr>
              <a:t>) </a:t>
            </a:r>
            <a:endParaRPr lang="el-GR" sz="2400" dirty="0"/>
          </a:p>
          <a:p>
            <a:r>
              <a:rPr lang="el-GR" sz="2800" dirty="0" err="1"/>
              <a:t>Π.χ</a:t>
            </a:r>
            <a:r>
              <a:rPr lang="el-GR" sz="2800" dirty="0"/>
              <a:t> Να παρασταθεί </a:t>
            </a:r>
            <a:r>
              <a:rPr lang="en-US" sz="2800" dirty="0"/>
              <a:t>o</a:t>
            </a:r>
            <a:r>
              <a:rPr lang="el-GR" sz="2800" dirty="0"/>
              <a:t> αριθμός 5 σε 8</a:t>
            </a:r>
            <a:r>
              <a:rPr lang="en-US" sz="2800" dirty="0"/>
              <a:t>-bit </a:t>
            </a:r>
            <a:r>
              <a:rPr lang="el-GR" sz="2800" dirty="0"/>
              <a:t>δυαδικό σύστημα με πόλωση 128</a:t>
            </a:r>
            <a:endParaRPr lang="en-US" sz="2800" dirty="0"/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4112F-3798-4700-A3C4-BAAD9D1614F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>
            <a:off x="347663" y="850900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472" y="5214950"/>
            <a:ext cx="8229600" cy="97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800" b="0" i="0" u="none" strike="noStrike" kern="1200" cap="none" spc="0" normalizeH="0" baseline="-2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323528" y="5429264"/>
            <a:ext cx="8477544" cy="97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2800" dirty="0">
                <a:latin typeface="+mn-lt"/>
              </a:rPr>
              <a:t>Το «5» αντιστοιχεί σε 133  (=5</a:t>
            </a:r>
            <a:r>
              <a:rPr lang="el-GR" sz="2800" dirty="0">
                <a:solidFill>
                  <a:srgbClr val="FF0000"/>
                </a:solidFill>
                <a:latin typeface="+mn-lt"/>
              </a:rPr>
              <a:t>+Πόλωση</a:t>
            </a:r>
            <a:r>
              <a:rPr lang="el-GR" sz="2800" dirty="0">
                <a:latin typeface="+mn-lt"/>
              </a:rPr>
              <a:t>)</a:t>
            </a:r>
            <a:r>
              <a:rPr lang="el-GR" sz="2800" dirty="0">
                <a:latin typeface="+mn-lt"/>
                <a:sym typeface="Wingdings" pitchFamily="2" charset="2"/>
              </a:rPr>
              <a:t> 10000101</a:t>
            </a:r>
            <a:endParaRPr lang="el-GR" sz="2800" dirty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02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925"/>
          </a:xfrm>
        </p:spPr>
        <p:txBody>
          <a:bodyPr/>
          <a:lstStyle/>
          <a:p>
            <a:r>
              <a:rPr lang="el-GR" i="1" dirty="0"/>
              <a:t>Παράδειγμα Πόλωσης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11943" y="1484784"/>
            <a:ext cx="7024864" cy="889000"/>
          </a:xfrm>
        </p:spPr>
        <p:txBody>
          <a:bodyPr/>
          <a:lstStyle/>
          <a:p>
            <a:pPr marL="0" indent="0" algn="ctr">
              <a:buNone/>
            </a:pPr>
            <a:r>
              <a:rPr lang="el-GR" sz="2800" dirty="0"/>
              <a:t>Να παρασταθεί </a:t>
            </a:r>
            <a:r>
              <a:rPr lang="en-US" sz="2800" dirty="0"/>
              <a:t>o</a:t>
            </a:r>
            <a:r>
              <a:rPr lang="el-GR" sz="2800" dirty="0"/>
              <a:t> αριθμός 5 σε 8</a:t>
            </a:r>
            <a:r>
              <a:rPr lang="en-US" sz="2800" dirty="0"/>
              <a:t>-bit </a:t>
            </a:r>
            <a:r>
              <a:rPr lang="el-GR" sz="2800" dirty="0"/>
              <a:t>δυαδικό σύστημα με πόλωση 128</a:t>
            </a:r>
            <a:endParaRPr lang="en-US" sz="2800" dirty="0"/>
          </a:p>
          <a:p>
            <a:pPr algn="ctr"/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4112F-3798-4700-A3C4-BAAD9D1614F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>
            <a:off x="347663" y="850900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71472" y="5214950"/>
            <a:ext cx="8229600" cy="97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800" b="0" i="0" u="none" strike="noStrike" kern="1200" cap="none" spc="0" normalizeH="0" baseline="-2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l-G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76003" y="3279321"/>
            <a:ext cx="6696744" cy="971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2800" dirty="0">
                <a:latin typeface="+mn-lt"/>
              </a:rPr>
              <a:t>Το «5» αντιστοιχεί σε 133  (=5</a:t>
            </a:r>
            <a:r>
              <a:rPr lang="el-GR" sz="2800" dirty="0">
                <a:solidFill>
                  <a:srgbClr val="FF0000"/>
                </a:solidFill>
                <a:latin typeface="+mn-lt"/>
              </a:rPr>
              <a:t>+Πόλωση</a:t>
            </a:r>
            <a:r>
              <a:rPr lang="el-GR" sz="2800" dirty="0">
                <a:latin typeface="+mn-lt"/>
              </a:rPr>
              <a:t>)</a:t>
            </a:r>
            <a:endParaRPr lang="el-GR" sz="2800" dirty="0">
              <a:latin typeface="+mn-lt"/>
              <a:sym typeface="Wingdings" pitchFamily="2" charset="2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l-GR" sz="2800" dirty="0">
                <a:latin typeface="+mn-lt"/>
                <a:sym typeface="Wingdings" pitchFamily="2" charset="2"/>
              </a:rPr>
              <a:t>133 --&gt; 10000101</a:t>
            </a:r>
            <a:endParaRPr lang="el-GR" sz="2800" dirty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l-G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52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5F3E-D6B1-4D23-96E1-BDA27B2AC2E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75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l-GR" dirty="0">
                <a:latin typeface="Calibri"/>
                <a:cs typeface="Calibri"/>
              </a:rPr>
              <a:t>Κατά το πρότυπο </a:t>
            </a:r>
            <a:r>
              <a:rPr lang="en-US" dirty="0">
                <a:latin typeface="Calibri"/>
                <a:cs typeface="Calibri"/>
              </a:rPr>
              <a:t>IEEE</a:t>
            </a:r>
            <a:r>
              <a:rPr lang="el-GR" dirty="0">
                <a:latin typeface="Calibri"/>
                <a:cs typeface="Calibri"/>
              </a:rPr>
              <a:t> οι αριθμοί κινητής υποδιαστολής φυλάσσονται στη μορφή</a:t>
            </a:r>
          </a:p>
          <a:p>
            <a:pPr algn="just" eaLnBrk="1" hangingPunct="1"/>
            <a:endParaRPr lang="el-GR" dirty="0">
              <a:latin typeface="Calibri"/>
              <a:cs typeface="Calibri"/>
            </a:endParaRPr>
          </a:p>
          <a:p>
            <a:pPr algn="just" eaLnBrk="1" hangingPunct="1"/>
            <a:r>
              <a:rPr lang="el-GR" dirty="0">
                <a:solidFill>
                  <a:srgbClr val="FF0000"/>
                </a:solidFill>
                <a:latin typeface="Calibri"/>
                <a:cs typeface="Calibri"/>
              </a:rPr>
              <a:t>Μορφή απλής ακρίβειας (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single precision format</a:t>
            </a:r>
            <a:r>
              <a:rPr lang="el-GR" dirty="0">
                <a:solidFill>
                  <a:srgbClr val="FF0000"/>
                </a:solidFill>
                <a:latin typeface="Calibri"/>
                <a:cs typeface="Calibri"/>
              </a:rPr>
              <a:t> – 32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bit):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i="1" dirty="0">
                <a:latin typeface="Calibri"/>
                <a:cs typeface="Calibri"/>
              </a:rPr>
              <a:t>n</a:t>
            </a:r>
            <a:r>
              <a:rPr lang="en-US" i="1" baseline="-25000" dirty="0">
                <a:latin typeface="Calibri"/>
                <a:cs typeface="Calibri"/>
              </a:rPr>
              <a:t>m</a:t>
            </a:r>
            <a:r>
              <a:rPr lang="en-US" dirty="0">
                <a:latin typeface="Calibri"/>
                <a:cs typeface="Calibri"/>
              </a:rPr>
              <a:t>=23 bit, </a:t>
            </a:r>
            <a:r>
              <a:rPr lang="en-US" i="1" dirty="0">
                <a:latin typeface="Calibri"/>
                <a:cs typeface="Calibri"/>
              </a:rPr>
              <a:t>n</a:t>
            </a:r>
            <a:r>
              <a:rPr lang="en-US" i="1" baseline="-25000" dirty="0">
                <a:latin typeface="Calibri"/>
                <a:cs typeface="Calibri"/>
              </a:rPr>
              <a:t>e</a:t>
            </a:r>
            <a:r>
              <a:rPr lang="en-US" dirty="0">
                <a:latin typeface="Calibri"/>
                <a:cs typeface="Calibri"/>
              </a:rPr>
              <a:t>=8 bit, sign=1 bit</a:t>
            </a:r>
          </a:p>
          <a:p>
            <a:pPr algn="just" eaLnBrk="1" hangingPunct="1"/>
            <a:r>
              <a:rPr lang="el-GR" dirty="0">
                <a:solidFill>
                  <a:srgbClr val="3333CC"/>
                </a:solidFill>
                <a:latin typeface="Calibri"/>
                <a:cs typeface="Calibri"/>
              </a:rPr>
              <a:t>Μορφή διπλής ακρίβειας (</a:t>
            </a:r>
            <a:r>
              <a:rPr lang="en-US" dirty="0">
                <a:solidFill>
                  <a:srgbClr val="3333CC"/>
                </a:solidFill>
                <a:latin typeface="Calibri"/>
                <a:cs typeface="Calibri"/>
              </a:rPr>
              <a:t>double precision format -64bit):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i="1" dirty="0">
                <a:latin typeface="Calibri"/>
                <a:cs typeface="Calibri"/>
              </a:rPr>
              <a:t>n</a:t>
            </a:r>
            <a:r>
              <a:rPr lang="en-US" i="1" baseline="-25000" dirty="0">
                <a:latin typeface="Calibri"/>
                <a:cs typeface="Calibri"/>
              </a:rPr>
              <a:t>m</a:t>
            </a:r>
            <a:r>
              <a:rPr lang="en-US" dirty="0">
                <a:latin typeface="Calibri"/>
                <a:cs typeface="Calibri"/>
              </a:rPr>
              <a:t>=52 bit, </a:t>
            </a:r>
            <a:r>
              <a:rPr lang="en-US" i="1" dirty="0">
                <a:latin typeface="Calibri"/>
                <a:cs typeface="Calibri"/>
              </a:rPr>
              <a:t>n</a:t>
            </a:r>
            <a:r>
              <a:rPr lang="en-US" i="1" baseline="-25000" dirty="0">
                <a:latin typeface="Calibri"/>
                <a:cs typeface="Calibri"/>
              </a:rPr>
              <a:t>e</a:t>
            </a:r>
            <a:r>
              <a:rPr lang="en-US" dirty="0">
                <a:latin typeface="Calibri"/>
                <a:cs typeface="Calibri"/>
              </a:rPr>
              <a:t>=11 </a:t>
            </a:r>
            <a:r>
              <a:rPr lang="en-US" dirty="0">
                <a:cs typeface="Calibri"/>
              </a:rPr>
              <a:t>bit , sign=1 bit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>
                <a:solidFill>
                  <a:schemeClr val="tx1"/>
                </a:solidFill>
                <a:latin typeface="Calibri"/>
                <a:cs typeface="Calibri"/>
              </a:rPr>
              <a:t>Κινητή Υποδιαστολή</a:t>
            </a:r>
            <a:r>
              <a:rPr lang="en-US" sz="360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el-GR" sz="3600">
                <a:solidFill>
                  <a:srgbClr val="008000"/>
                </a:solidFill>
                <a:latin typeface="Calibri"/>
                <a:cs typeface="Calibri"/>
              </a:rPr>
              <a:t>το πρότυπο ΙΕΕΕ</a:t>
            </a:r>
            <a:endParaRPr lang="en-US" sz="3600">
              <a:solidFill>
                <a:srgbClr val="008000"/>
              </a:solidFill>
              <a:latin typeface="Calibri"/>
              <a:cs typeface="Calibri"/>
            </a:endParaRPr>
          </a:p>
        </p:txBody>
      </p:sp>
      <p:graphicFrame>
        <p:nvGraphicFramePr>
          <p:cNvPr id="30753" name="Group 33"/>
          <p:cNvGraphicFramePr>
            <a:graphicFrameLocks noGrp="1"/>
          </p:cNvGraphicFramePr>
          <p:nvPr>
            <p:ph idx="4294967295"/>
          </p:nvPr>
        </p:nvGraphicFramePr>
        <p:xfrm>
          <a:off x="536575" y="2743200"/>
          <a:ext cx="8229600" cy="623888"/>
        </p:xfrm>
        <a:graphic>
          <a:graphicData uri="http://schemas.openxmlformats.org/drawingml/2006/table">
            <a:tbl>
              <a:tblPr/>
              <a:tblGrid>
                <a:gridCol w="1177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1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47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3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400" b="0" i="1" u="none" strike="noStrike" cap="none" normalizeH="0" baseline="-2500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1" u="none" strike="noStrike" cap="none" normalizeH="0" baseline="-4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n-US" sz="2400" b="0" i="1" u="none" strike="noStrike" cap="none" normalizeH="0" baseline="-2500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  <a:r>
                        <a:rPr kumimoji="0" lang="en-US" sz="2400" b="0" i="1" u="none" strike="noStrike" cap="none" normalizeH="0" baseline="-4000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m</a:t>
                      </a:r>
                      <a:r>
                        <a:rPr kumimoji="0" lang="el-GR" sz="2400" b="0" i="1" u="none" strike="noStrike" cap="none" normalizeH="0" baseline="-2500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Times New Roman" pitchFamily="18" charset="0"/>
                        </a:rPr>
                        <a:t>-1</a:t>
                      </a:r>
                      <a:endParaRPr kumimoji="0" lang="en-US" sz="2400" b="0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336" name="Line 3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760" y="5620693"/>
            <a:ext cx="7952728" cy="101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26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0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470"/>
            <a:ext cx="8229600" cy="634082"/>
          </a:xfrm>
        </p:spPr>
        <p:txBody>
          <a:bodyPr/>
          <a:lstStyle/>
          <a:p>
            <a:pPr eaLnBrk="1" hangingPunct="1"/>
            <a:r>
              <a:rPr lang="el-GR" sz="3600" dirty="0">
                <a:solidFill>
                  <a:schemeClr val="tx1"/>
                </a:solidFill>
                <a:latin typeface="Calibri"/>
                <a:cs typeface="Calibri"/>
              </a:rPr>
              <a:t>Κινητή Υποδιαστολή</a:t>
            </a:r>
            <a:r>
              <a:rPr lang="en-US" sz="3600" dirty="0">
                <a:solidFill>
                  <a:schemeClr val="tx1"/>
                </a:solidFill>
                <a:latin typeface="Calibri"/>
                <a:cs typeface="Calibri"/>
              </a:rPr>
              <a:t>: </a:t>
            </a:r>
            <a:r>
              <a:rPr lang="el-GR" sz="3600" dirty="0">
                <a:solidFill>
                  <a:srgbClr val="008000"/>
                </a:solidFill>
                <a:latin typeface="Calibri"/>
                <a:cs typeface="Calibri"/>
              </a:rPr>
              <a:t>το πρότυπο ΙΕΕΕ</a:t>
            </a:r>
            <a:endParaRPr lang="en-US" sz="360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810571-6101-CC4E-BC01-3E743BD294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5646"/>
          <a:stretch/>
        </p:blipFill>
        <p:spPr>
          <a:xfrm>
            <a:off x="457200" y="675424"/>
            <a:ext cx="6419056" cy="3212292"/>
          </a:xfrm>
          <a:prstGeom prst="rect">
            <a:avLst/>
          </a:prstGeom>
        </p:spPr>
      </p:pic>
      <p:sp>
        <p:nvSpPr>
          <p:cNvPr id="6" name="Left Brace 5">
            <a:extLst>
              <a:ext uri="{FF2B5EF4-FFF2-40B4-BE49-F238E27FC236}">
                <a16:creationId xmlns:a16="http://schemas.microsoft.com/office/drawing/2014/main" id="{C910BFE0-41FD-9E46-9ACE-13FBAEB06A5C}"/>
              </a:ext>
            </a:extLst>
          </p:cNvPr>
          <p:cNvSpPr/>
          <p:nvPr/>
        </p:nvSpPr>
        <p:spPr>
          <a:xfrm>
            <a:off x="25152" y="3383660"/>
            <a:ext cx="432048" cy="504056"/>
          </a:xfrm>
          <a:prstGeom prst="leftBrace">
            <a:avLst>
              <a:gd name="adj1" fmla="val 37194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FA7032-02AB-3C45-B78C-31FE492BA6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7962" y="3887716"/>
            <a:ext cx="5214604" cy="289079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5F3E-D6B1-4D23-96E1-BDA27B2AC2E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0752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457200" y="1381317"/>
            <a:ext cx="8229600" cy="4525963"/>
          </a:xfrm>
        </p:spPr>
        <p:txBody>
          <a:bodyPr/>
          <a:lstStyle/>
          <a:p>
            <a:pPr algn="just" eaLnBrk="1" hangingPunct="1"/>
            <a:r>
              <a:rPr lang="el-GR" dirty="0">
                <a:latin typeface="Calibri"/>
                <a:cs typeface="Calibri"/>
              </a:rPr>
              <a:t>Να παρασταθεί ο αριθμός 5,75 σε μορφή κινητής υποδιαστολής με λέξη 32 </a:t>
            </a:r>
            <a:r>
              <a:rPr lang="el-GR" dirty="0" err="1">
                <a:latin typeface="Calibri"/>
                <a:cs typeface="Calibri"/>
              </a:rPr>
              <a:t>bits</a:t>
            </a:r>
            <a:r>
              <a:rPr lang="el-GR" dirty="0">
                <a:latin typeface="Calibri"/>
                <a:cs typeface="Calibri"/>
              </a:rPr>
              <a:t> και αφιερώνει: </a:t>
            </a:r>
          </a:p>
          <a:p>
            <a:pPr algn="just" eaLnBrk="1" hangingPunct="1">
              <a:buFont typeface="Wingdings"/>
              <a:buChar char="à"/>
            </a:pPr>
            <a:r>
              <a:rPr lang="el-GR" dirty="0">
                <a:latin typeface="Calibri"/>
                <a:cs typeface="Calibri"/>
              </a:rPr>
              <a:t>1 </a:t>
            </a:r>
            <a:r>
              <a:rPr lang="el-GR" dirty="0" err="1">
                <a:latin typeface="Calibri"/>
                <a:cs typeface="Calibri"/>
              </a:rPr>
              <a:t>bit</a:t>
            </a:r>
            <a:r>
              <a:rPr lang="el-GR" dirty="0">
                <a:latin typeface="Calibri"/>
                <a:cs typeface="Calibri"/>
              </a:rPr>
              <a:t> για το πρόσημο</a:t>
            </a:r>
          </a:p>
          <a:p>
            <a:pPr algn="just" eaLnBrk="1" hangingPunct="1">
              <a:buFont typeface="Wingdings"/>
              <a:buChar char="à"/>
            </a:pPr>
            <a:r>
              <a:rPr lang="el-GR" dirty="0">
                <a:latin typeface="Calibri"/>
                <a:cs typeface="Calibri"/>
              </a:rPr>
              <a:t>8 </a:t>
            </a:r>
            <a:r>
              <a:rPr lang="el-GR" dirty="0" err="1">
                <a:latin typeface="Calibri"/>
                <a:cs typeface="Calibri"/>
              </a:rPr>
              <a:t>bits</a:t>
            </a:r>
            <a:r>
              <a:rPr lang="el-GR" dirty="0">
                <a:latin typeface="Calibri"/>
                <a:cs typeface="Calibri"/>
              </a:rPr>
              <a:t> για τον πολωμένο εκθέτη κατά 127 (</a:t>
            </a:r>
            <a:r>
              <a:rPr lang="en-US" i="1" dirty="0">
                <a:latin typeface="Calibri"/>
                <a:cs typeface="Calibri"/>
              </a:rPr>
              <a:t>n</a:t>
            </a:r>
            <a:r>
              <a:rPr lang="en-US" i="1" baseline="-25000" dirty="0">
                <a:latin typeface="Calibri"/>
                <a:cs typeface="Calibri"/>
              </a:rPr>
              <a:t>e</a:t>
            </a:r>
            <a:r>
              <a:rPr lang="el-GR" dirty="0">
                <a:latin typeface="Calibri"/>
                <a:cs typeface="Calibri"/>
              </a:rPr>
              <a:t>) και </a:t>
            </a:r>
          </a:p>
          <a:p>
            <a:pPr algn="just" eaLnBrk="1" hangingPunct="1">
              <a:buFont typeface="Wingdings"/>
              <a:buChar char="à"/>
            </a:pPr>
            <a:r>
              <a:rPr lang="el-GR" dirty="0">
                <a:latin typeface="Calibri"/>
                <a:cs typeface="Calibri"/>
              </a:rPr>
              <a:t>23 </a:t>
            </a:r>
            <a:r>
              <a:rPr lang="el-GR" dirty="0" err="1">
                <a:latin typeface="Calibri"/>
                <a:cs typeface="Calibri"/>
              </a:rPr>
              <a:t>bits</a:t>
            </a:r>
            <a:r>
              <a:rPr lang="el-GR" dirty="0">
                <a:latin typeface="Calibri"/>
                <a:cs typeface="Calibri"/>
              </a:rPr>
              <a:t> για το συντελεστή </a:t>
            </a:r>
          </a:p>
          <a:p>
            <a:pPr algn="just" eaLnBrk="1" hangingPunct="1">
              <a:buNone/>
            </a:pPr>
            <a:r>
              <a:rPr lang="el-GR" dirty="0">
                <a:solidFill>
                  <a:srgbClr val="FF0000"/>
                </a:solidFill>
                <a:latin typeface="Calibri"/>
                <a:cs typeface="Calibri"/>
              </a:rPr>
              <a:t> (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single precision format)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3600" dirty="0">
                <a:latin typeface="Calibri"/>
                <a:cs typeface="Calibri"/>
              </a:rPr>
              <a:t>Παράδειγμα</a:t>
            </a:r>
            <a:endParaRPr lang="en-US" sz="360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13336" name="Line 3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736" y="5750337"/>
            <a:ext cx="7952728" cy="10109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1E340D-A94B-4F5A-95B0-457730B1F7D5}" type="slidenum">
              <a:rPr lang="en-US" smtClean="0">
                <a:latin typeface="Arial" pitchFamily="34" charset="0"/>
              </a:rPr>
              <a:pPr/>
              <a:t>2</a:t>
            </a:fld>
            <a:endParaRPr lang="en-US">
              <a:latin typeface="Arial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93204" y="136525"/>
            <a:ext cx="8229600" cy="811070"/>
          </a:xfrm>
        </p:spPr>
        <p:txBody>
          <a:bodyPr anchor="t"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l-GR" sz="4000" dirty="0"/>
              <a:t>Στα προηγούμενα μαθήματα: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77496"/>
            <a:ext cx="8928992" cy="390300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800" dirty="0">
                <a:latin typeface="Arial"/>
                <a:cs typeface="Arial"/>
              </a:rPr>
              <a:t>1- </a:t>
            </a:r>
            <a:r>
              <a:rPr lang="el-GR" sz="2800" dirty="0">
                <a:latin typeface="Arial"/>
                <a:cs typeface="Arial"/>
              </a:rPr>
              <a:t>Τι ε</a:t>
            </a:r>
            <a:r>
              <a:rPr lang="en-US" sz="2800" dirty="0" err="1">
                <a:latin typeface="Arial"/>
                <a:cs typeface="Arial"/>
              </a:rPr>
              <a:t>ί</a:t>
            </a:r>
            <a:r>
              <a:rPr lang="el-GR" sz="2800" dirty="0">
                <a:latin typeface="Arial"/>
                <a:cs typeface="Arial"/>
              </a:rPr>
              <a:t>ναι Η/Υ</a:t>
            </a:r>
            <a:endParaRPr lang="en-US" sz="2800" dirty="0">
              <a:latin typeface="Arial"/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800" dirty="0">
                <a:latin typeface="Arial"/>
                <a:cs typeface="Arial"/>
              </a:rPr>
              <a:t>2</a:t>
            </a:r>
            <a:r>
              <a:rPr lang="en-US" sz="2800" dirty="0">
                <a:latin typeface="Arial"/>
                <a:cs typeface="Arial"/>
              </a:rPr>
              <a:t>- </a:t>
            </a:r>
            <a:r>
              <a:rPr lang="el-GR" sz="2800" dirty="0">
                <a:latin typeface="Arial"/>
                <a:cs typeface="Arial"/>
              </a:rPr>
              <a:t>Κωδικοποίηση-Επεξεργασία- Αποκωδικοποίηση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800" dirty="0">
                <a:latin typeface="Arial"/>
                <a:cs typeface="Arial"/>
              </a:rPr>
              <a:t>3</a:t>
            </a:r>
            <a:r>
              <a:rPr lang="en-US" sz="2800" dirty="0">
                <a:latin typeface="Arial"/>
                <a:cs typeface="Arial"/>
              </a:rPr>
              <a:t>- </a:t>
            </a:r>
            <a:r>
              <a:rPr lang="el-GR" sz="2800" dirty="0">
                <a:latin typeface="Arial"/>
                <a:cs typeface="Arial"/>
              </a:rPr>
              <a:t>Συστήματα Αρίθμησης: 2δικό, 8δικό, 10δικό, 16δικό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800" dirty="0">
                <a:latin typeface="Arial"/>
                <a:cs typeface="Arial"/>
              </a:rPr>
              <a:t>4</a:t>
            </a:r>
            <a:r>
              <a:rPr lang="en-US" sz="2800" dirty="0">
                <a:latin typeface="Arial"/>
                <a:cs typeface="Arial"/>
              </a:rPr>
              <a:t>- </a:t>
            </a:r>
            <a:r>
              <a:rPr lang="el-GR" sz="2800" dirty="0">
                <a:latin typeface="Arial"/>
                <a:cs typeface="Arial"/>
              </a:rPr>
              <a:t>Μετατροπή από το ένα σύστημα στο άλλο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800" dirty="0">
                <a:latin typeface="Arial"/>
                <a:cs typeface="Arial"/>
              </a:rPr>
              <a:t>5</a:t>
            </a:r>
            <a:r>
              <a:rPr lang="en-US" sz="2800" dirty="0">
                <a:latin typeface="Arial"/>
                <a:cs typeface="Arial"/>
              </a:rPr>
              <a:t>- </a:t>
            </a:r>
            <a:r>
              <a:rPr lang="el-GR" sz="2800" dirty="0">
                <a:latin typeface="Arial"/>
                <a:cs typeface="Arial"/>
              </a:rPr>
              <a:t>Β</a:t>
            </a:r>
            <a:r>
              <a:rPr lang="en-US" sz="2800" dirty="0">
                <a:latin typeface="Arial"/>
                <a:cs typeface="Arial"/>
              </a:rPr>
              <a:t>it/byte/word, </a:t>
            </a:r>
            <a:r>
              <a:rPr lang="el-GR" sz="2800" dirty="0">
                <a:latin typeface="Arial"/>
                <a:cs typeface="Arial"/>
              </a:rPr>
              <a:t> </a:t>
            </a:r>
            <a:r>
              <a:rPr lang="en-US" sz="2800" dirty="0">
                <a:latin typeface="Arial"/>
                <a:cs typeface="Arial"/>
              </a:rPr>
              <a:t>K</a:t>
            </a:r>
            <a:r>
              <a:rPr lang="el-GR" sz="2800" dirty="0">
                <a:latin typeface="Arial"/>
                <a:cs typeface="Arial"/>
              </a:rPr>
              <a:t>Β</a:t>
            </a:r>
            <a:r>
              <a:rPr lang="en-US" sz="2800" dirty="0">
                <a:latin typeface="Arial"/>
                <a:cs typeface="Arial"/>
              </a:rPr>
              <a:t>/</a:t>
            </a:r>
            <a:r>
              <a:rPr lang="el-GR" sz="2800" dirty="0">
                <a:latin typeface="Arial"/>
                <a:cs typeface="Arial"/>
              </a:rPr>
              <a:t>ΜΒ</a:t>
            </a:r>
            <a:r>
              <a:rPr lang="en-US" sz="2800" dirty="0">
                <a:latin typeface="Arial"/>
                <a:cs typeface="Arial"/>
              </a:rPr>
              <a:t>/GB/TB…</a:t>
            </a:r>
            <a:endParaRPr lang="el-GR" sz="2800" dirty="0">
              <a:latin typeface="Arial"/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800" dirty="0">
                <a:latin typeface="Arial"/>
                <a:cs typeface="Arial"/>
              </a:rPr>
              <a:t>6</a:t>
            </a:r>
            <a:r>
              <a:rPr lang="en-US" sz="2800" dirty="0">
                <a:latin typeface="Arial"/>
                <a:cs typeface="Arial"/>
              </a:rPr>
              <a:t>- </a:t>
            </a:r>
            <a:r>
              <a:rPr lang="el-GR" sz="2800" dirty="0">
                <a:latin typeface="Arial"/>
                <a:cs typeface="Arial"/>
              </a:rPr>
              <a:t>Η πρόσθεση στο Δυαδικό</a:t>
            </a:r>
            <a:endParaRPr lang="en-US" sz="2800" dirty="0">
              <a:latin typeface="Arial"/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800" dirty="0">
                <a:latin typeface="Arial"/>
                <a:cs typeface="Arial"/>
              </a:rPr>
              <a:t>7</a:t>
            </a:r>
            <a:r>
              <a:rPr lang="en-US" sz="2800" dirty="0">
                <a:latin typeface="Arial"/>
                <a:cs typeface="Arial"/>
              </a:rPr>
              <a:t>- </a:t>
            </a:r>
            <a:r>
              <a:rPr lang="el-GR" sz="2800" dirty="0">
                <a:latin typeface="Arial"/>
                <a:cs typeface="Arial"/>
              </a:rPr>
              <a:t>Παράσταση Αρνητικών -Ι</a:t>
            </a:r>
            <a:endParaRPr lang="en-US" sz="2800" dirty="0">
              <a:latin typeface="Arial"/>
              <a:cs typeface="Arial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l-GR" sz="2800" dirty="0">
                <a:latin typeface="Arial"/>
                <a:cs typeface="Arial"/>
              </a:rPr>
              <a:t>8</a:t>
            </a:r>
            <a:r>
              <a:rPr lang="en-US" sz="2800" dirty="0">
                <a:latin typeface="Arial"/>
                <a:cs typeface="Arial"/>
              </a:rPr>
              <a:t>- H</a:t>
            </a:r>
            <a:r>
              <a:rPr lang="el-GR" sz="2800" dirty="0">
                <a:latin typeface="Arial"/>
                <a:cs typeface="Arial"/>
              </a:rPr>
              <a:t> αφαίρεση στο Δυαδικό </a:t>
            </a:r>
            <a:endParaRPr lang="en-US" sz="2800" dirty="0">
              <a:latin typeface="Arial"/>
              <a:cs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23528" y="817724"/>
            <a:ext cx="85689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622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5F3E-D6B1-4D23-96E1-BDA27B2AC2E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2074"/>
          </a:xfrm>
        </p:spPr>
        <p:txBody>
          <a:bodyPr/>
          <a:lstStyle/>
          <a:p>
            <a:pPr eaLnBrk="1" hangingPunct="1"/>
            <a:r>
              <a:rPr lang="el-GR" sz="3600" dirty="0">
                <a:latin typeface="Calibri"/>
                <a:cs typeface="Calibri"/>
              </a:rPr>
              <a:t>Παράδειγμα</a:t>
            </a:r>
            <a:r>
              <a:rPr lang="en-US" sz="3600" dirty="0">
                <a:latin typeface="Calibri"/>
                <a:cs typeface="Calibri"/>
              </a:rPr>
              <a:t> 5,75</a:t>
            </a:r>
            <a:endParaRPr lang="en-US" sz="360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13336" name="Line 34"/>
          <p:cNvSpPr>
            <a:spLocks noChangeShapeType="1"/>
          </p:cNvSpPr>
          <p:nvPr/>
        </p:nvSpPr>
        <p:spPr bwMode="auto">
          <a:xfrm>
            <a:off x="395039" y="562074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7C7D-232B-7444-BE87-7163B7060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3043"/>
            <a:ext cx="8229600" cy="4525963"/>
          </a:xfrm>
        </p:spPr>
        <p:txBody>
          <a:bodyPr/>
          <a:lstStyle/>
          <a:p>
            <a:r>
              <a:rPr lang="el-GR" sz="2400" dirty="0"/>
              <a:t>5.75 </a:t>
            </a:r>
            <a:r>
              <a:rPr lang="el-GR" sz="2400" dirty="0">
                <a:sym typeface="Wingdings" pitchFamily="2" charset="2"/>
              </a:rPr>
              <a:t> 5 (101) + 0,75 (.11)</a:t>
            </a:r>
          </a:p>
          <a:p>
            <a:r>
              <a:rPr lang="el-GR" sz="2400" dirty="0">
                <a:sym typeface="Wingdings" pitchFamily="2" charset="2"/>
              </a:rPr>
              <a:t>5.75  101.11 ή 1.</a:t>
            </a:r>
            <a:r>
              <a:rPr lang="el-GR" sz="2400" dirty="0">
                <a:highlight>
                  <a:srgbClr val="FFFF00"/>
                </a:highlight>
                <a:sym typeface="Wingdings" pitchFamily="2" charset="2"/>
              </a:rPr>
              <a:t>0111</a:t>
            </a:r>
            <a:r>
              <a:rPr lang="el-GR" sz="2400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x 2^</a:t>
            </a:r>
            <a:r>
              <a:rPr lang="en-US" sz="2400" dirty="0">
                <a:highlight>
                  <a:srgbClr val="FF0000"/>
                </a:highlight>
                <a:sym typeface="Wingdings" pitchFamily="2" charset="2"/>
              </a:rPr>
              <a:t>2</a:t>
            </a:r>
            <a:r>
              <a:rPr lang="el-GR" sz="2400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 </a:t>
            </a:r>
            <a:endParaRPr lang="el-GR" sz="2400" dirty="0">
              <a:sym typeface="Wingdings" pitchFamily="2" charset="2"/>
            </a:endParaRPr>
          </a:p>
          <a:p>
            <a:r>
              <a:rPr lang="en-US" sz="2400" dirty="0">
                <a:highlight>
                  <a:srgbClr val="FF0000"/>
                </a:highlight>
                <a:sym typeface="Wingdings" pitchFamily="2" charset="2"/>
              </a:rPr>
              <a:t>2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l-GR" sz="2400" dirty="0">
                <a:sym typeface="Wingdings" pitchFamily="2" charset="2"/>
              </a:rPr>
              <a:t>με πόλωση 127 ισοδυναμεί με </a:t>
            </a:r>
            <a:r>
              <a:rPr lang="el-GR" sz="2400" dirty="0">
                <a:highlight>
                  <a:srgbClr val="FF0000"/>
                </a:highlight>
                <a:sym typeface="Wingdings" pitchFamily="2" charset="2"/>
              </a:rPr>
              <a:t>129</a:t>
            </a:r>
            <a:r>
              <a:rPr lang="el-GR" sz="2400" dirty="0">
                <a:sym typeface="Wingdings" pitchFamily="2" charset="2"/>
              </a:rPr>
              <a:t> </a:t>
            </a:r>
          </a:p>
          <a:p>
            <a:r>
              <a:rPr lang="en-US" sz="2400" dirty="0">
                <a:sym typeface="Wingdings" pitchFamily="2" charset="2"/>
              </a:rPr>
              <a:t>Mantissa: </a:t>
            </a:r>
            <a:endParaRPr lang="el-GR" dirty="0">
              <a:sym typeface="Wingdings" pitchFamily="2" charset="2"/>
            </a:endParaRPr>
          </a:p>
          <a:p>
            <a:pPr marL="0" indent="0">
              <a:buNone/>
            </a:pPr>
            <a:endParaRPr lang="el-GR" dirty="0">
              <a:sym typeface="Wingdings" pitchFamily="2" charset="2"/>
            </a:endParaRPr>
          </a:p>
        </p:txBody>
      </p:sp>
      <p:graphicFrame>
        <p:nvGraphicFramePr>
          <p:cNvPr id="9" name="Group 229">
            <a:extLst>
              <a:ext uri="{FF2B5EF4-FFF2-40B4-BE49-F238E27FC236}">
                <a16:creationId xmlns:a16="http://schemas.microsoft.com/office/drawing/2014/main" id="{0D8272AE-2956-EF4D-8C3B-BD87F18E7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131800"/>
              </p:ext>
            </p:extLst>
          </p:nvPr>
        </p:nvGraphicFramePr>
        <p:xfrm>
          <a:off x="5796136" y="1736616"/>
          <a:ext cx="2692403" cy="396240"/>
        </p:xfrm>
        <a:graphic>
          <a:graphicData uri="http://schemas.openxmlformats.org/drawingml/2006/table">
            <a:tbl>
              <a:tblPr/>
              <a:tblGrid>
                <a:gridCol w="33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359962213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Group 229">
            <a:extLst>
              <a:ext uri="{FF2B5EF4-FFF2-40B4-BE49-F238E27FC236}">
                <a16:creationId xmlns:a16="http://schemas.microsoft.com/office/drawing/2014/main" id="{214D3F2E-BCC4-3F4C-9698-72AD44BAAE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358634"/>
              </p:ext>
            </p:extLst>
          </p:nvPr>
        </p:nvGraphicFramePr>
        <p:xfrm>
          <a:off x="2267744" y="2204864"/>
          <a:ext cx="1344415" cy="396240"/>
        </p:xfrm>
        <a:graphic>
          <a:graphicData uri="http://schemas.openxmlformats.org/drawingml/2006/table">
            <a:tbl>
              <a:tblPr/>
              <a:tblGrid>
                <a:gridCol w="33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Group 229">
            <a:extLst>
              <a:ext uri="{FF2B5EF4-FFF2-40B4-BE49-F238E27FC236}">
                <a16:creationId xmlns:a16="http://schemas.microsoft.com/office/drawing/2014/main" id="{96E5DDF6-954D-DC42-8747-E4F6EB6A13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894867"/>
              </p:ext>
            </p:extLst>
          </p:nvPr>
        </p:nvGraphicFramePr>
        <p:xfrm>
          <a:off x="755576" y="3140968"/>
          <a:ext cx="335806" cy="396240"/>
        </p:xfrm>
        <a:graphic>
          <a:graphicData uri="http://schemas.openxmlformats.org/drawingml/2006/table">
            <a:tbl>
              <a:tblPr/>
              <a:tblGrid>
                <a:gridCol w="33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229">
            <a:extLst>
              <a:ext uri="{FF2B5EF4-FFF2-40B4-BE49-F238E27FC236}">
                <a16:creationId xmlns:a16="http://schemas.microsoft.com/office/drawing/2014/main" id="{CBD5148A-3BAA-434A-B822-46CAD74119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896168"/>
              </p:ext>
            </p:extLst>
          </p:nvPr>
        </p:nvGraphicFramePr>
        <p:xfrm>
          <a:off x="5508104" y="3140968"/>
          <a:ext cx="2692403" cy="396240"/>
        </p:xfrm>
        <a:graphic>
          <a:graphicData uri="http://schemas.openxmlformats.org/drawingml/2006/table">
            <a:tbl>
              <a:tblPr/>
              <a:tblGrid>
                <a:gridCol w="33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359962213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10FED308-AD5B-6948-8B27-63A82433E890}"/>
              </a:ext>
            </a:extLst>
          </p:cNvPr>
          <p:cNvGrpSpPr/>
          <p:nvPr/>
        </p:nvGrpSpPr>
        <p:grpSpPr>
          <a:xfrm>
            <a:off x="395039" y="2706692"/>
            <a:ext cx="5946626" cy="371560"/>
            <a:chOff x="395039" y="2706692"/>
            <a:chExt cx="5946626" cy="3715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C2AAE94-43CF-9E45-B45A-FD2AD613EB5F}"/>
                </a:ext>
              </a:extLst>
            </p:cNvPr>
            <p:cNvSpPr/>
            <p:nvPr/>
          </p:nvSpPr>
          <p:spPr>
            <a:xfrm>
              <a:off x="395039" y="2706692"/>
              <a:ext cx="13003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ym typeface="Wingdings" pitchFamily="2" charset="2"/>
                </a:rPr>
                <a:t>Sign (1 bit)</a:t>
              </a:r>
              <a:endParaRPr lang="en-GR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43BBF6-787F-4F41-A902-9A58657A0AC3}"/>
                </a:ext>
              </a:extLst>
            </p:cNvPr>
            <p:cNvSpPr/>
            <p:nvPr/>
          </p:nvSpPr>
          <p:spPr>
            <a:xfrm>
              <a:off x="4400108" y="2708920"/>
              <a:ext cx="1941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ym typeface="Wingdings" pitchFamily="2" charset="2"/>
                </a:rPr>
                <a:t>Mantissa (23bits)</a:t>
              </a:r>
              <a:endParaRPr lang="en-GR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E825808-B45C-3F44-B825-7D8110F56CA6}"/>
                </a:ext>
              </a:extLst>
            </p:cNvPr>
            <p:cNvSpPr/>
            <p:nvPr/>
          </p:nvSpPr>
          <p:spPr>
            <a:xfrm>
              <a:off x="1780659" y="2706692"/>
              <a:ext cx="19287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ym typeface="Wingdings" pitchFamily="2" charset="2"/>
                </a:rPr>
                <a:t>Exponent (8 bits)</a:t>
              </a:r>
              <a:endParaRPr lang="en-GR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F911A3FB-3B0A-1240-AA9F-28F9D3D264CE}"/>
              </a:ext>
            </a:extLst>
          </p:cNvPr>
          <p:cNvSpPr/>
          <p:nvPr/>
        </p:nvSpPr>
        <p:spPr>
          <a:xfrm>
            <a:off x="6854305" y="1353179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itchFamily="2" charset="2"/>
              </a:rPr>
              <a:t>Exponent (8 bits)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94992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1 0.03101 C -0.16754 0.09097 -0.21598 0.15092 -0.28143 0.18032 C -0.34723 0.20949 -0.51233 0.20648 -0.51233 0.20671 C -0.55 0.21134 -0.52882 0.20995 -0.50782 0.20856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94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03148 C 0.11024 0.03889 0.14548 0.04653 0.16666 0.06435 C 0.18802 0.08218 0.19462 0.11042 0.20208 0.13935 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5F3E-D6B1-4D23-96E1-BDA27B2AC2E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0752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l-GR" dirty="0">
                <a:latin typeface="Calibri"/>
                <a:cs typeface="Calibri"/>
              </a:rPr>
              <a:t>Να παρασταθεί ο αριθμός -27,75 σε μορφή κινητής υποδιαστολής με λέξη 32 </a:t>
            </a:r>
            <a:r>
              <a:rPr lang="el-GR" dirty="0" err="1">
                <a:latin typeface="Calibri"/>
                <a:cs typeface="Calibri"/>
              </a:rPr>
              <a:t>bits</a:t>
            </a:r>
            <a:r>
              <a:rPr lang="el-GR" dirty="0">
                <a:latin typeface="Calibri"/>
                <a:cs typeface="Calibri"/>
              </a:rPr>
              <a:t> και αφιερώνει: </a:t>
            </a:r>
          </a:p>
          <a:p>
            <a:pPr algn="just" eaLnBrk="1" hangingPunct="1">
              <a:buFont typeface="Wingdings"/>
              <a:buChar char="à"/>
            </a:pPr>
            <a:r>
              <a:rPr lang="el-GR" dirty="0">
                <a:latin typeface="Calibri"/>
                <a:cs typeface="Calibri"/>
              </a:rPr>
              <a:t>1 </a:t>
            </a:r>
            <a:r>
              <a:rPr lang="el-GR" dirty="0" err="1">
                <a:latin typeface="Calibri"/>
                <a:cs typeface="Calibri"/>
              </a:rPr>
              <a:t>bit</a:t>
            </a:r>
            <a:r>
              <a:rPr lang="el-GR" dirty="0">
                <a:latin typeface="Calibri"/>
                <a:cs typeface="Calibri"/>
              </a:rPr>
              <a:t> για το πρόσημο</a:t>
            </a:r>
          </a:p>
          <a:p>
            <a:pPr algn="just" eaLnBrk="1" hangingPunct="1">
              <a:buFont typeface="Wingdings"/>
              <a:buChar char="à"/>
            </a:pPr>
            <a:r>
              <a:rPr lang="el-GR" dirty="0">
                <a:latin typeface="Calibri"/>
                <a:cs typeface="Calibri"/>
              </a:rPr>
              <a:t>8 </a:t>
            </a:r>
            <a:r>
              <a:rPr lang="el-GR" dirty="0" err="1">
                <a:latin typeface="Calibri"/>
                <a:cs typeface="Calibri"/>
              </a:rPr>
              <a:t>bits</a:t>
            </a:r>
            <a:r>
              <a:rPr lang="el-GR" dirty="0">
                <a:latin typeface="Calibri"/>
                <a:cs typeface="Calibri"/>
              </a:rPr>
              <a:t> για τον πολωμένο εκθέτη κατά 127 (</a:t>
            </a:r>
            <a:r>
              <a:rPr lang="en-US" i="1" dirty="0">
                <a:latin typeface="Calibri"/>
                <a:cs typeface="Calibri"/>
              </a:rPr>
              <a:t>n</a:t>
            </a:r>
            <a:r>
              <a:rPr lang="en-US" i="1" baseline="-25000" dirty="0">
                <a:latin typeface="Calibri"/>
                <a:cs typeface="Calibri"/>
              </a:rPr>
              <a:t>e</a:t>
            </a:r>
            <a:r>
              <a:rPr lang="el-GR" dirty="0">
                <a:latin typeface="Calibri"/>
                <a:cs typeface="Calibri"/>
              </a:rPr>
              <a:t>) και </a:t>
            </a:r>
          </a:p>
          <a:p>
            <a:pPr algn="just" eaLnBrk="1" hangingPunct="1">
              <a:buFont typeface="Wingdings"/>
              <a:buChar char="à"/>
            </a:pPr>
            <a:r>
              <a:rPr lang="el-GR" dirty="0">
                <a:latin typeface="Calibri"/>
                <a:cs typeface="Calibri"/>
              </a:rPr>
              <a:t>23 </a:t>
            </a:r>
            <a:r>
              <a:rPr lang="el-GR" dirty="0" err="1">
                <a:latin typeface="Calibri"/>
                <a:cs typeface="Calibri"/>
              </a:rPr>
              <a:t>bits</a:t>
            </a:r>
            <a:r>
              <a:rPr lang="el-GR" dirty="0">
                <a:latin typeface="Calibri"/>
                <a:cs typeface="Calibri"/>
              </a:rPr>
              <a:t> για το συντελεστή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9998"/>
            <a:ext cx="9144000" cy="1143000"/>
          </a:xfrm>
        </p:spPr>
        <p:txBody>
          <a:bodyPr/>
          <a:lstStyle/>
          <a:p>
            <a:pPr eaLnBrk="1" hangingPunct="1"/>
            <a:r>
              <a:rPr lang="el-GR" sz="3600" dirty="0">
                <a:latin typeface="Calibri"/>
                <a:cs typeface="Calibri"/>
              </a:rPr>
              <a:t>Παράδειγμα</a:t>
            </a:r>
            <a:r>
              <a:rPr lang="en-US" sz="3600" dirty="0">
                <a:latin typeface="Calibri"/>
                <a:cs typeface="Calibri"/>
              </a:rPr>
              <a:t> float x = -27.75 </a:t>
            </a:r>
            <a:br>
              <a:rPr lang="en-US" sz="3600" dirty="0">
                <a:latin typeface="Calibri"/>
                <a:cs typeface="Calibri"/>
              </a:rPr>
            </a:br>
            <a:r>
              <a:rPr lang="el-GR" sz="3600" dirty="0">
                <a:solidFill>
                  <a:srgbClr val="FF0000"/>
                </a:solidFill>
                <a:cs typeface="Calibri"/>
              </a:rPr>
              <a:t>(</a:t>
            </a:r>
            <a:r>
              <a:rPr lang="en-US" sz="3600" dirty="0">
                <a:solidFill>
                  <a:srgbClr val="FF0000"/>
                </a:solidFill>
                <a:cs typeface="Calibri"/>
              </a:rPr>
              <a:t>single precision format)</a:t>
            </a:r>
            <a:endParaRPr lang="en-US" sz="360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13336" name="Line 3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graphicFrame>
        <p:nvGraphicFramePr>
          <p:cNvPr id="6" name="Group 229">
            <a:extLst>
              <a:ext uri="{FF2B5EF4-FFF2-40B4-BE49-F238E27FC236}">
                <a16:creationId xmlns:a16="http://schemas.microsoft.com/office/drawing/2014/main" id="{557277EF-C2AB-654B-8084-D3BE03E9AC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202030"/>
              </p:ext>
            </p:extLst>
          </p:nvPr>
        </p:nvGraphicFramePr>
        <p:xfrm>
          <a:off x="323031" y="5551245"/>
          <a:ext cx="8497440" cy="396240"/>
        </p:xfrm>
        <a:graphic>
          <a:graphicData uri="http://schemas.openxmlformats.org/drawingml/2006/table">
            <a:tbl>
              <a:tblPr/>
              <a:tblGrid>
                <a:gridCol w="265545">
                  <a:extLst>
                    <a:ext uri="{9D8B030D-6E8A-4147-A177-3AD203B41FA5}">
                      <a16:colId xmlns:a16="http://schemas.microsoft.com/office/drawing/2014/main" val="216928502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451683468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0420953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00429671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47953313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22097110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11856724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90303145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38274861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22341880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1497506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38298875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14925557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11713076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98803242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852485365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9360731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1559654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36228772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04577659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26885743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172344287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4158335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6470279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59962213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26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5F3E-D6B1-4D23-96E1-BDA27B2AC2E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62074"/>
          </a:xfrm>
        </p:spPr>
        <p:txBody>
          <a:bodyPr/>
          <a:lstStyle/>
          <a:p>
            <a:pPr eaLnBrk="1" hangingPunct="1"/>
            <a:r>
              <a:rPr lang="el-GR" sz="3600" dirty="0">
                <a:latin typeface="Calibri"/>
                <a:cs typeface="Calibri"/>
              </a:rPr>
              <a:t>Παράδειγμα</a:t>
            </a:r>
            <a:r>
              <a:rPr lang="en-US" sz="3600" dirty="0">
                <a:latin typeface="Calibri"/>
                <a:cs typeface="Calibri"/>
              </a:rPr>
              <a:t> : -27,75</a:t>
            </a:r>
            <a:endParaRPr lang="en-US" sz="3600" dirty="0">
              <a:solidFill>
                <a:srgbClr val="008000"/>
              </a:solidFill>
              <a:latin typeface="Calibri"/>
              <a:cs typeface="Calibri"/>
            </a:endParaRPr>
          </a:p>
        </p:txBody>
      </p:sp>
      <p:sp>
        <p:nvSpPr>
          <p:cNvPr id="13336" name="Line 34"/>
          <p:cNvSpPr>
            <a:spLocks noChangeShapeType="1"/>
          </p:cNvSpPr>
          <p:nvPr/>
        </p:nvSpPr>
        <p:spPr bwMode="auto">
          <a:xfrm>
            <a:off x="395039" y="562074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C7C7D-232B-7444-BE87-7163B7060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13043"/>
            <a:ext cx="8229600" cy="4525963"/>
          </a:xfrm>
        </p:spPr>
        <p:txBody>
          <a:bodyPr/>
          <a:lstStyle/>
          <a:p>
            <a:r>
              <a:rPr lang="en-US" sz="2400" dirty="0"/>
              <a:t>-27</a:t>
            </a:r>
            <a:r>
              <a:rPr lang="el-GR" sz="2400" dirty="0"/>
              <a:t>.75 </a:t>
            </a:r>
            <a:r>
              <a:rPr lang="el-GR" sz="2400" dirty="0">
                <a:sym typeface="Wingdings" pitchFamily="2" charset="2"/>
              </a:rPr>
              <a:t> </a:t>
            </a:r>
            <a:r>
              <a:rPr lang="en-US" sz="2400" dirty="0">
                <a:sym typeface="Wingdings" pitchFamily="2" charset="2"/>
              </a:rPr>
              <a:t>27</a:t>
            </a:r>
            <a:r>
              <a:rPr lang="el-GR" sz="2400" dirty="0">
                <a:sym typeface="Wingdings" pitchFamily="2" charset="2"/>
              </a:rPr>
              <a:t> (1</a:t>
            </a:r>
            <a:r>
              <a:rPr lang="en-US" sz="2400" dirty="0">
                <a:sym typeface="Wingdings" pitchFamily="2" charset="2"/>
              </a:rPr>
              <a:t>1</a:t>
            </a:r>
            <a:r>
              <a:rPr lang="el-GR" sz="2400" dirty="0">
                <a:sym typeface="Wingdings" pitchFamily="2" charset="2"/>
              </a:rPr>
              <a:t>01</a:t>
            </a:r>
            <a:r>
              <a:rPr lang="en-US" sz="2400" dirty="0">
                <a:sym typeface="Wingdings" pitchFamily="2" charset="2"/>
              </a:rPr>
              <a:t>1</a:t>
            </a:r>
            <a:r>
              <a:rPr lang="el-GR" sz="2400" dirty="0">
                <a:sym typeface="Wingdings" pitchFamily="2" charset="2"/>
              </a:rPr>
              <a:t>) + 0,75 (.11)</a:t>
            </a:r>
          </a:p>
          <a:p>
            <a:r>
              <a:rPr lang="en-US" sz="2400" dirty="0">
                <a:sym typeface="Wingdings" pitchFamily="2" charset="2"/>
              </a:rPr>
              <a:t>-27</a:t>
            </a:r>
            <a:r>
              <a:rPr lang="el-GR" sz="2400" dirty="0">
                <a:sym typeface="Wingdings" pitchFamily="2" charset="2"/>
              </a:rPr>
              <a:t>.75  </a:t>
            </a:r>
            <a:r>
              <a:rPr lang="en-US" sz="2400" dirty="0">
                <a:sym typeface="Wingdings" pitchFamily="2" charset="2"/>
              </a:rPr>
              <a:t>-11</a:t>
            </a:r>
            <a:r>
              <a:rPr lang="el-GR" sz="2400" dirty="0">
                <a:sym typeface="Wingdings" pitchFamily="2" charset="2"/>
              </a:rPr>
              <a:t>0</a:t>
            </a:r>
            <a:r>
              <a:rPr lang="en-US" sz="2400" dirty="0">
                <a:sym typeface="Wingdings" pitchFamily="2" charset="2"/>
              </a:rPr>
              <a:t>1</a:t>
            </a:r>
            <a:r>
              <a:rPr lang="el-GR" sz="2400" dirty="0">
                <a:sym typeface="Wingdings" pitchFamily="2" charset="2"/>
              </a:rPr>
              <a:t>1.11 ή </a:t>
            </a:r>
            <a:r>
              <a:rPr lang="en-US" sz="2400" dirty="0">
                <a:sym typeface="Wingdings" pitchFamily="2" charset="2"/>
              </a:rPr>
              <a:t>-1</a:t>
            </a:r>
            <a:r>
              <a:rPr lang="el-GR" sz="2400" dirty="0">
                <a:sym typeface="Wingdings" pitchFamily="2" charset="2"/>
              </a:rPr>
              <a:t>.</a:t>
            </a:r>
            <a:r>
              <a:rPr lang="en-US" sz="2400" dirty="0">
                <a:highlight>
                  <a:srgbClr val="FFFF00"/>
                </a:highlight>
                <a:sym typeface="Wingdings" pitchFamily="2" charset="2"/>
              </a:rPr>
              <a:t>101111</a:t>
            </a:r>
            <a:r>
              <a:rPr lang="el-GR" sz="2400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x 2^</a:t>
            </a:r>
            <a:r>
              <a:rPr lang="en-US" sz="2400" dirty="0">
                <a:highlight>
                  <a:srgbClr val="FF0000"/>
                </a:highlight>
                <a:sym typeface="Wingdings" pitchFamily="2" charset="2"/>
              </a:rPr>
              <a:t>4</a:t>
            </a:r>
            <a:r>
              <a:rPr lang="el-GR" sz="2400" dirty="0">
                <a:sym typeface="Wingdings" pitchFamily="2" charset="2"/>
              </a:rPr>
              <a:t> </a:t>
            </a:r>
            <a:r>
              <a:rPr lang="en-US" sz="2400" dirty="0">
                <a:sym typeface="Wingdings" pitchFamily="2" charset="2"/>
              </a:rPr>
              <a:t> </a:t>
            </a:r>
            <a:endParaRPr lang="el-GR" sz="2400" dirty="0">
              <a:sym typeface="Wingdings" pitchFamily="2" charset="2"/>
            </a:endParaRPr>
          </a:p>
          <a:p>
            <a:r>
              <a:rPr lang="en-US" sz="2400" dirty="0">
                <a:highlight>
                  <a:srgbClr val="FF0000"/>
                </a:highlight>
                <a:sym typeface="Wingdings" pitchFamily="2" charset="2"/>
              </a:rPr>
              <a:t>4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l-GR" sz="2400" dirty="0">
                <a:sym typeface="Wingdings" pitchFamily="2" charset="2"/>
              </a:rPr>
              <a:t>με πόλωση 127 ισοδυναμεί με </a:t>
            </a:r>
            <a:r>
              <a:rPr lang="el-GR" sz="2400" dirty="0">
                <a:highlight>
                  <a:srgbClr val="FF0000"/>
                </a:highlight>
                <a:sym typeface="Wingdings" pitchFamily="2" charset="2"/>
              </a:rPr>
              <a:t>1</a:t>
            </a:r>
            <a:r>
              <a:rPr lang="en-US" sz="2400" dirty="0">
                <a:highlight>
                  <a:srgbClr val="FF0000"/>
                </a:highlight>
                <a:sym typeface="Wingdings" pitchFamily="2" charset="2"/>
              </a:rPr>
              <a:t>31</a:t>
            </a:r>
            <a:r>
              <a:rPr lang="el-GR" sz="2400" dirty="0">
                <a:sym typeface="Wingdings" pitchFamily="2" charset="2"/>
              </a:rPr>
              <a:t> </a:t>
            </a:r>
          </a:p>
          <a:p>
            <a:r>
              <a:rPr lang="en-US" sz="2400" dirty="0">
                <a:sym typeface="Wingdings" pitchFamily="2" charset="2"/>
              </a:rPr>
              <a:t>Mantissa: </a:t>
            </a:r>
            <a:endParaRPr lang="el-GR" dirty="0">
              <a:sym typeface="Wingdings" pitchFamily="2" charset="2"/>
            </a:endParaRPr>
          </a:p>
          <a:p>
            <a:pPr marL="0" indent="0">
              <a:buNone/>
            </a:pPr>
            <a:endParaRPr lang="el-GR" dirty="0">
              <a:sym typeface="Wingdings" pitchFamily="2" charset="2"/>
            </a:endParaRPr>
          </a:p>
        </p:txBody>
      </p:sp>
      <p:graphicFrame>
        <p:nvGraphicFramePr>
          <p:cNvPr id="9" name="Group 229">
            <a:extLst>
              <a:ext uri="{FF2B5EF4-FFF2-40B4-BE49-F238E27FC236}">
                <a16:creationId xmlns:a16="http://schemas.microsoft.com/office/drawing/2014/main" id="{0D8272AE-2956-EF4D-8C3B-BD87F18E7F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6929871"/>
              </p:ext>
            </p:extLst>
          </p:nvPr>
        </p:nvGraphicFramePr>
        <p:xfrm>
          <a:off x="5796136" y="1736616"/>
          <a:ext cx="2692403" cy="396240"/>
        </p:xfrm>
        <a:graphic>
          <a:graphicData uri="http://schemas.openxmlformats.org/drawingml/2006/table">
            <a:tbl>
              <a:tblPr/>
              <a:tblGrid>
                <a:gridCol w="33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359962213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Group 229">
            <a:extLst>
              <a:ext uri="{FF2B5EF4-FFF2-40B4-BE49-F238E27FC236}">
                <a16:creationId xmlns:a16="http://schemas.microsoft.com/office/drawing/2014/main" id="{214D3F2E-BCC4-3F4C-9698-72AD44BAAE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3401323"/>
              </p:ext>
            </p:extLst>
          </p:nvPr>
        </p:nvGraphicFramePr>
        <p:xfrm>
          <a:off x="2267744" y="2204864"/>
          <a:ext cx="2132364" cy="396240"/>
        </p:xfrm>
        <a:graphic>
          <a:graphicData uri="http://schemas.openxmlformats.org/drawingml/2006/table">
            <a:tbl>
              <a:tblPr/>
              <a:tblGrid>
                <a:gridCol w="355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6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5184">
                  <a:extLst>
                    <a:ext uri="{9D8B030D-6E8A-4147-A177-3AD203B41FA5}">
                      <a16:colId xmlns:a16="http://schemas.microsoft.com/office/drawing/2014/main" val="911547051"/>
                    </a:ext>
                  </a:extLst>
                </a:gridCol>
                <a:gridCol w="355184">
                  <a:extLst>
                    <a:ext uri="{9D8B030D-6E8A-4147-A177-3AD203B41FA5}">
                      <a16:colId xmlns:a16="http://schemas.microsoft.com/office/drawing/2014/main" val="4119859102"/>
                    </a:ext>
                  </a:extLst>
                </a:gridCol>
                <a:gridCol w="355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5184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Group 229">
            <a:extLst>
              <a:ext uri="{FF2B5EF4-FFF2-40B4-BE49-F238E27FC236}">
                <a16:creationId xmlns:a16="http://schemas.microsoft.com/office/drawing/2014/main" id="{96E5DDF6-954D-DC42-8747-E4F6EB6A13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381480"/>
              </p:ext>
            </p:extLst>
          </p:nvPr>
        </p:nvGraphicFramePr>
        <p:xfrm>
          <a:off x="755576" y="3140968"/>
          <a:ext cx="335806" cy="396240"/>
        </p:xfrm>
        <a:graphic>
          <a:graphicData uri="http://schemas.openxmlformats.org/drawingml/2006/table">
            <a:tbl>
              <a:tblPr/>
              <a:tblGrid>
                <a:gridCol w="33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Group 229">
            <a:extLst>
              <a:ext uri="{FF2B5EF4-FFF2-40B4-BE49-F238E27FC236}">
                <a16:creationId xmlns:a16="http://schemas.microsoft.com/office/drawing/2014/main" id="{CBD5148A-3BAA-434A-B822-46CAD74119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4899963"/>
              </p:ext>
            </p:extLst>
          </p:nvPr>
        </p:nvGraphicFramePr>
        <p:xfrm>
          <a:off x="6451597" y="3140968"/>
          <a:ext cx="2692403" cy="396240"/>
        </p:xfrm>
        <a:graphic>
          <a:graphicData uri="http://schemas.openxmlformats.org/drawingml/2006/table">
            <a:tbl>
              <a:tblPr/>
              <a:tblGrid>
                <a:gridCol w="33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5806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359962213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3699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10FED308-AD5B-6948-8B27-63A82433E890}"/>
              </a:ext>
            </a:extLst>
          </p:cNvPr>
          <p:cNvGrpSpPr/>
          <p:nvPr/>
        </p:nvGrpSpPr>
        <p:grpSpPr>
          <a:xfrm>
            <a:off x="395039" y="2706692"/>
            <a:ext cx="5946626" cy="371560"/>
            <a:chOff x="395039" y="2706692"/>
            <a:chExt cx="5946626" cy="3715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C2AAE94-43CF-9E45-B45A-FD2AD613EB5F}"/>
                </a:ext>
              </a:extLst>
            </p:cNvPr>
            <p:cNvSpPr/>
            <p:nvPr/>
          </p:nvSpPr>
          <p:spPr>
            <a:xfrm>
              <a:off x="395039" y="2706692"/>
              <a:ext cx="130035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ym typeface="Wingdings" pitchFamily="2" charset="2"/>
                </a:rPr>
                <a:t>Sign (1 bit)</a:t>
              </a:r>
              <a:endParaRPr lang="en-GR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143BBF6-787F-4F41-A902-9A58657A0AC3}"/>
                </a:ext>
              </a:extLst>
            </p:cNvPr>
            <p:cNvSpPr/>
            <p:nvPr/>
          </p:nvSpPr>
          <p:spPr>
            <a:xfrm>
              <a:off x="4400108" y="2708920"/>
              <a:ext cx="1941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ym typeface="Wingdings" pitchFamily="2" charset="2"/>
                </a:rPr>
                <a:t>Mantissa (23bits)</a:t>
              </a:r>
              <a:endParaRPr lang="en-GR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E825808-B45C-3F44-B825-7D8110F56CA6}"/>
                </a:ext>
              </a:extLst>
            </p:cNvPr>
            <p:cNvSpPr/>
            <p:nvPr/>
          </p:nvSpPr>
          <p:spPr>
            <a:xfrm>
              <a:off x="1780659" y="2706692"/>
              <a:ext cx="19287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ym typeface="Wingdings" pitchFamily="2" charset="2"/>
                </a:rPr>
                <a:t>Exponent (8 bits)</a:t>
              </a:r>
              <a:endParaRPr lang="en-GR" dirty="0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F911A3FB-3B0A-1240-AA9F-28F9D3D264CE}"/>
              </a:ext>
            </a:extLst>
          </p:cNvPr>
          <p:cNvSpPr/>
          <p:nvPr/>
        </p:nvSpPr>
        <p:spPr>
          <a:xfrm>
            <a:off x="6854305" y="1353179"/>
            <a:ext cx="1928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ym typeface="Wingdings" pitchFamily="2" charset="2"/>
              </a:rPr>
              <a:t>Exponent (8 bits)</a:t>
            </a:r>
            <a:endParaRPr lang="en-GR" dirty="0"/>
          </a:p>
        </p:txBody>
      </p:sp>
      <p:graphicFrame>
        <p:nvGraphicFramePr>
          <p:cNvPr id="20" name="Group 229">
            <a:extLst>
              <a:ext uri="{FF2B5EF4-FFF2-40B4-BE49-F238E27FC236}">
                <a16:creationId xmlns:a16="http://schemas.microsoft.com/office/drawing/2014/main" id="{51DCEC91-ABB0-024E-A7A3-F40CAD8837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365914"/>
              </p:ext>
            </p:extLst>
          </p:nvPr>
        </p:nvGraphicFramePr>
        <p:xfrm>
          <a:off x="323031" y="5551245"/>
          <a:ext cx="8497440" cy="396240"/>
        </p:xfrm>
        <a:graphic>
          <a:graphicData uri="http://schemas.openxmlformats.org/drawingml/2006/table">
            <a:tbl>
              <a:tblPr/>
              <a:tblGrid>
                <a:gridCol w="265545">
                  <a:extLst>
                    <a:ext uri="{9D8B030D-6E8A-4147-A177-3AD203B41FA5}">
                      <a16:colId xmlns:a16="http://schemas.microsoft.com/office/drawing/2014/main" val="216928502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451683468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0420953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00429671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47953313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22097110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11856724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90303145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38274861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22341880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1497506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38298875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14925557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11713076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98803242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852485365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9360731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1559654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36228772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04577659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26885743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172344287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4158335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6470279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59962213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Group 229">
            <a:extLst>
              <a:ext uri="{FF2B5EF4-FFF2-40B4-BE49-F238E27FC236}">
                <a16:creationId xmlns:a16="http://schemas.microsoft.com/office/drawing/2014/main" id="{02803681-746F-C648-A024-5C65088A8E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2549990"/>
              </p:ext>
            </p:extLst>
          </p:nvPr>
        </p:nvGraphicFramePr>
        <p:xfrm>
          <a:off x="323031" y="5551245"/>
          <a:ext cx="8497440" cy="396240"/>
        </p:xfrm>
        <a:graphic>
          <a:graphicData uri="http://schemas.openxmlformats.org/drawingml/2006/table">
            <a:tbl>
              <a:tblPr/>
              <a:tblGrid>
                <a:gridCol w="265545">
                  <a:extLst>
                    <a:ext uri="{9D8B030D-6E8A-4147-A177-3AD203B41FA5}">
                      <a16:colId xmlns:a16="http://schemas.microsoft.com/office/drawing/2014/main" val="216928502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451683468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0420953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00429671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47953313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22097110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11856724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90303145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38274861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22341880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1497506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38298875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14925557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11713076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98803242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852485365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9360731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15596549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362287720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304577659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426885743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172344287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14158335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6470279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527187781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359962213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6554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3218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508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91 0.03101 C -0.16754 0.09097 -0.21598 0.15092 -0.28143 0.18032 C -0.34723 0.20949 -0.51233 0.20648 -0.51233 0.20671 C -0.55 0.21134 -0.52882 0.20995 -0.50782 0.20856 " pathEditMode="relative" rAng="0" ptsTypes="AA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94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52 0.03148 C 0.11024 0.03889 0.14548 0.04653 0.16666 0.06435 C 0.18802 0.08218 0.19462 0.11042 0.20208 0.13935 " pathEditMode="relative" rAng="0" ptsTypes="A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19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F5F3E-D6B1-4D23-96E1-BDA27B2AC2E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>
                <a:solidFill>
                  <a:srgbClr val="008000"/>
                </a:solidFill>
                <a:latin typeface="Calibri"/>
                <a:cs typeface="Calibri"/>
              </a:rPr>
              <a:t>END</a:t>
            </a:r>
          </a:p>
        </p:txBody>
      </p:sp>
      <p:sp>
        <p:nvSpPr>
          <p:cNvPr id="13336" name="Line 3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9255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925"/>
          </a:xfrm>
        </p:spPr>
        <p:txBody>
          <a:bodyPr/>
          <a:lstStyle/>
          <a:p>
            <a:r>
              <a:rPr lang="el-GR" dirty="0"/>
              <a:t>Πρόβλημα για εξάσκηση</a:t>
            </a:r>
            <a:endParaRPr lang="en-US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209674"/>
            <a:ext cx="8229600" cy="5240338"/>
          </a:xfrm>
        </p:spPr>
        <p:txBody>
          <a:bodyPr/>
          <a:lstStyle/>
          <a:p>
            <a:r>
              <a:rPr lang="el-GR" sz="2800" dirty="0"/>
              <a:t>Σε Η/Υ που </a:t>
            </a:r>
          </a:p>
          <a:p>
            <a:pPr lvl="1"/>
            <a:r>
              <a:rPr lang="el-GR" sz="2400" dirty="0"/>
              <a:t>χρησιμοποιεί τη σύμβαση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aseline="-2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(∙)</a:t>
            </a:r>
            <a:r>
              <a:rPr lang="en-US" sz="2400" dirty="0">
                <a:cs typeface="Times New Roman" pitchFamily="18" charset="0"/>
              </a:rPr>
              <a:t>,</a:t>
            </a:r>
            <a:endParaRPr lang="en-US" sz="2400" dirty="0"/>
          </a:p>
          <a:p>
            <a:pPr lvl="1"/>
            <a:r>
              <a:rPr lang="el-GR" sz="2400" dirty="0"/>
              <a:t>το μήκος λέξης είναι 8</a:t>
            </a:r>
            <a:r>
              <a:rPr lang="en-US" sz="2400" dirty="0"/>
              <a:t> bit</a:t>
            </a:r>
            <a:r>
              <a:rPr lang="el-GR" sz="2400" dirty="0"/>
              <a:t>, και</a:t>
            </a:r>
            <a:endParaRPr lang="en-US" sz="2400" dirty="0"/>
          </a:p>
          <a:p>
            <a:pPr lvl="1"/>
            <a:r>
              <a:rPr lang="el-GR" sz="2400" dirty="0"/>
              <a:t>τα 3 </a:t>
            </a:r>
            <a:r>
              <a:rPr lang="en-US" sz="2400" dirty="0"/>
              <a:t>bit </a:t>
            </a:r>
            <a:r>
              <a:rPr lang="el-GR" sz="2400" dirty="0"/>
              <a:t>είναι για το κλασματικό μέρος</a:t>
            </a:r>
            <a:r>
              <a:rPr lang="en-US" sz="2400" dirty="0"/>
              <a:t>,</a:t>
            </a:r>
            <a:endParaRPr lang="el-GR" sz="2400" dirty="0"/>
          </a:p>
          <a:p>
            <a:r>
              <a:rPr lang="el-GR" sz="2800" dirty="0"/>
              <a:t>Να παρασταθούν ως δυαδικοί οι αριθμοί 5.5</a:t>
            </a:r>
            <a:r>
              <a:rPr lang="el-GR" sz="2800" baseline="-20000" dirty="0"/>
              <a:t>10</a:t>
            </a:r>
            <a:r>
              <a:rPr lang="el-GR" sz="2800" dirty="0"/>
              <a:t> και - 4.25</a:t>
            </a:r>
            <a:r>
              <a:rPr lang="el-GR" sz="2800" baseline="-20000" dirty="0"/>
              <a:t>10</a:t>
            </a:r>
          </a:p>
          <a:p>
            <a:r>
              <a:rPr lang="el-GR" sz="2800" dirty="0"/>
              <a:t>Να γίνει η πράξη 5.5</a:t>
            </a:r>
            <a:r>
              <a:rPr lang="el-GR" sz="2800" baseline="-20000" dirty="0"/>
              <a:t>10 </a:t>
            </a:r>
            <a:r>
              <a:rPr lang="el-GR" sz="2800" dirty="0"/>
              <a:t>- 4.25</a:t>
            </a:r>
            <a:r>
              <a:rPr lang="el-GR" sz="2800" baseline="-20000" dirty="0"/>
              <a:t>10</a:t>
            </a:r>
            <a:r>
              <a:rPr lang="el-GR" sz="2800" dirty="0"/>
              <a:t> στο δυαδικό</a:t>
            </a:r>
          </a:p>
          <a:p>
            <a:r>
              <a:rPr lang="el-GR" sz="2800" dirty="0"/>
              <a:t>Να εξετασθεί (από πλευράς Η/Υ) η ορθότητα της πράξης.</a:t>
            </a:r>
            <a:endParaRPr lang="en-US" sz="2800" dirty="0"/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E4112F-3798-4700-A3C4-BAAD9D1614F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1270" name="Line 4"/>
          <p:cNvSpPr>
            <a:spLocks noChangeShapeType="1"/>
          </p:cNvSpPr>
          <p:nvPr/>
        </p:nvSpPr>
        <p:spPr bwMode="auto">
          <a:xfrm>
            <a:off x="347663" y="850900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3221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1E340D-A94B-4F5A-95B0-457730B1F7D5}" type="slidenum">
              <a:rPr lang="en-US" smtClean="0">
                <a:latin typeface="Arial" pitchFamily="34" charset="0"/>
              </a:rPr>
              <a:pPr/>
              <a:t>3</a:t>
            </a:fld>
            <a:endParaRPr lang="en-US">
              <a:latin typeface="Arial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26359"/>
            <a:ext cx="8229600" cy="882361"/>
          </a:xfrm>
        </p:spPr>
        <p:txBody>
          <a:bodyPr/>
          <a:lstStyle/>
          <a:p>
            <a:pPr eaLnBrk="1" hangingPunct="1"/>
            <a:r>
              <a:rPr lang="el-GR" sz="4000" dirty="0">
                <a:latin typeface="Comic Sans MS" pitchFamily="66" charset="0"/>
              </a:rPr>
              <a:t>Στη συνέχεια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42947"/>
            <a:ext cx="8229600" cy="2160240"/>
          </a:xfrm>
        </p:spPr>
        <p:txBody>
          <a:bodyPr/>
          <a:lstStyle/>
          <a:p>
            <a:pPr eaLnBrk="1" hangingPunct="1"/>
            <a:r>
              <a:rPr lang="el-GR" sz="2800" dirty="0">
                <a:latin typeface="Arial"/>
                <a:cs typeface="Arial"/>
              </a:rPr>
              <a:t>Ο πολλαπλασιασμός στο Δυαδικό</a:t>
            </a:r>
          </a:p>
          <a:p>
            <a:pPr eaLnBrk="1" hangingPunct="1"/>
            <a:r>
              <a:rPr lang="el-GR" sz="2800" dirty="0">
                <a:latin typeface="Arial"/>
                <a:cs typeface="Arial"/>
              </a:rPr>
              <a:t>Παράσταση Κλασματικών στο Δυαδικό</a:t>
            </a:r>
          </a:p>
          <a:p>
            <a:pPr lvl="1" eaLnBrk="1" hangingPunct="1"/>
            <a:r>
              <a:rPr lang="el-GR" dirty="0">
                <a:latin typeface="Arial"/>
                <a:cs typeface="Arial"/>
              </a:rPr>
              <a:t>Σταθερή υποδιαστολή </a:t>
            </a:r>
          </a:p>
          <a:p>
            <a:pPr lvl="1" eaLnBrk="1" hangingPunct="1"/>
            <a:r>
              <a:rPr lang="el-GR" dirty="0">
                <a:latin typeface="Arial"/>
                <a:cs typeface="Arial"/>
              </a:rPr>
              <a:t>Κινητή Υποδιαστολή </a:t>
            </a:r>
            <a:r>
              <a:rPr lang="en-US" dirty="0">
                <a:latin typeface="Arial"/>
                <a:cs typeface="Arial"/>
              </a:rPr>
              <a:t>/ </a:t>
            </a:r>
            <a:r>
              <a:rPr lang="el-GR" dirty="0">
                <a:latin typeface="Arial"/>
                <a:cs typeface="Arial"/>
              </a:rPr>
              <a:t>ΙΕΕΕ </a:t>
            </a:r>
            <a:r>
              <a:rPr lang="en-US" dirty="0">
                <a:latin typeface="Arial"/>
                <a:cs typeface="Arial"/>
              </a:rPr>
              <a:t>standard</a:t>
            </a:r>
            <a:endParaRPr lang="el-GR" dirty="0">
              <a:latin typeface="Arial"/>
              <a:cs typeface="Arial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A269DD-8097-7649-80A5-75A6D10B6483}"/>
              </a:ext>
            </a:extLst>
          </p:cNvPr>
          <p:cNvCxnSpPr/>
          <p:nvPr/>
        </p:nvCxnSpPr>
        <p:spPr>
          <a:xfrm>
            <a:off x="323528" y="817724"/>
            <a:ext cx="85689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477BB-67AC-4554-807C-A1317F4AE159}" type="slidenum">
              <a:rPr lang="en-US" smtClean="0">
                <a:latin typeface="Calibri"/>
                <a:cs typeface="Calibri"/>
              </a:rPr>
              <a:pPr/>
              <a:t>4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z="4000">
                <a:latin typeface="Calibri"/>
                <a:cs typeface="Calibri"/>
              </a:rPr>
              <a:t>Πολλαπλασιασμός Δυαδικών Ακεραίων</a:t>
            </a:r>
            <a:endParaRPr lang="en-US" sz="4000">
              <a:latin typeface="Calibri"/>
              <a:cs typeface="Calibri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600200"/>
            <a:ext cx="8501122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l-GR" sz="2800" dirty="0">
                <a:latin typeface="Calibri"/>
                <a:cs typeface="Calibri"/>
              </a:rPr>
              <a:t>0 </a:t>
            </a:r>
            <a:r>
              <a:rPr lang="el-GR" sz="2800" dirty="0">
                <a:latin typeface="Calibri"/>
                <a:cs typeface="Calibri"/>
                <a:sym typeface="Symbol" pitchFamily="18" charset="2"/>
              </a:rPr>
              <a:t> </a:t>
            </a:r>
            <a:r>
              <a:rPr lang="el-GR" sz="2800" dirty="0">
                <a:latin typeface="Calibri"/>
                <a:cs typeface="Calibri"/>
              </a:rPr>
              <a:t>0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=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0      </a:t>
            </a:r>
            <a:r>
              <a:rPr lang="el-GR" sz="2800" dirty="0" err="1">
                <a:latin typeface="Calibri"/>
                <a:cs typeface="Calibri"/>
              </a:rPr>
              <a:t>0</a:t>
            </a:r>
            <a:r>
              <a:rPr lang="el-GR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  <a:sym typeface="Symbol" pitchFamily="18" charset="2"/>
              </a:rPr>
              <a:t></a:t>
            </a:r>
            <a:r>
              <a:rPr lang="el-GR" sz="2800" dirty="0">
                <a:latin typeface="Calibri"/>
                <a:cs typeface="Calibri"/>
              </a:rPr>
              <a:t> 1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=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0     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1 </a:t>
            </a:r>
            <a:r>
              <a:rPr lang="el-GR" sz="2800" dirty="0">
                <a:latin typeface="Calibri"/>
                <a:cs typeface="Calibri"/>
                <a:sym typeface="Symbol" pitchFamily="18" charset="2"/>
              </a:rPr>
              <a:t></a:t>
            </a:r>
            <a:r>
              <a:rPr lang="el-GR" sz="2800" dirty="0">
                <a:latin typeface="Calibri"/>
                <a:cs typeface="Calibri"/>
              </a:rPr>
              <a:t> 0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=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0    </a:t>
            </a:r>
            <a:r>
              <a:rPr lang="en-US" sz="2800" dirty="0">
                <a:latin typeface="Calibri"/>
                <a:cs typeface="Calibri"/>
              </a:rPr>
              <a:t>  </a:t>
            </a:r>
            <a:r>
              <a:rPr lang="el-GR" sz="2800" dirty="0">
                <a:latin typeface="Calibri"/>
                <a:cs typeface="Calibri"/>
              </a:rPr>
              <a:t> 1 </a:t>
            </a:r>
            <a:r>
              <a:rPr lang="el-GR" sz="2800" dirty="0">
                <a:latin typeface="Calibri"/>
                <a:cs typeface="Calibri"/>
                <a:sym typeface="Symbol" pitchFamily="18" charset="2"/>
              </a:rPr>
              <a:t></a:t>
            </a:r>
            <a:r>
              <a:rPr lang="el-GR" sz="2800" dirty="0">
                <a:latin typeface="Calibri"/>
                <a:cs typeface="Calibri"/>
              </a:rPr>
              <a:t> 1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=</a:t>
            </a:r>
            <a:r>
              <a:rPr lang="en-US" sz="2800" dirty="0">
                <a:latin typeface="Calibri"/>
                <a:cs typeface="Calibri"/>
              </a:rPr>
              <a:t> </a:t>
            </a:r>
            <a:r>
              <a:rPr lang="el-GR" sz="2800" dirty="0">
                <a:latin typeface="Calibri"/>
                <a:cs typeface="Calibri"/>
              </a:rPr>
              <a:t>1</a:t>
            </a:r>
          </a:p>
          <a:p>
            <a:pPr eaLnBrk="1" hangingPunct="1">
              <a:lnSpc>
                <a:spcPct val="80000"/>
              </a:lnSpc>
            </a:pPr>
            <a:r>
              <a:rPr lang="el-GR" sz="2800" dirty="0">
                <a:latin typeface="Calibri"/>
                <a:cs typeface="Calibri"/>
              </a:rPr>
              <a:t>Παραδείγματα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800" b="1" dirty="0">
                <a:latin typeface="Calibri"/>
                <a:cs typeface="Calibri"/>
              </a:rPr>
              <a:t>         1 </a:t>
            </a:r>
            <a:r>
              <a:rPr lang="el-GR" sz="2800" b="1" dirty="0" err="1">
                <a:latin typeface="Calibri"/>
                <a:cs typeface="Calibri"/>
              </a:rPr>
              <a:t>1</a:t>
            </a:r>
            <a:r>
              <a:rPr lang="el-GR" sz="2800" b="1" dirty="0">
                <a:latin typeface="Calibri"/>
                <a:cs typeface="Calibri"/>
              </a:rPr>
              <a:t> 0 1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800" b="1" u="sng" dirty="0">
                <a:latin typeface="Calibri"/>
                <a:cs typeface="Calibri"/>
              </a:rPr>
              <a:t> ×      1 0 </a:t>
            </a:r>
            <a:r>
              <a:rPr lang="el-GR" sz="2800" b="1" u="sng" dirty="0" err="1">
                <a:latin typeface="Calibri"/>
                <a:cs typeface="Calibri"/>
              </a:rPr>
              <a:t>0</a:t>
            </a:r>
            <a:r>
              <a:rPr lang="el-GR" sz="2800" b="1" u="sng" dirty="0">
                <a:latin typeface="Calibri"/>
                <a:cs typeface="Calibri"/>
              </a:rPr>
              <a:t> 1</a:t>
            </a:r>
            <a:r>
              <a:rPr lang="el-GR" sz="2800" b="1" dirty="0">
                <a:latin typeface="Calibri"/>
                <a:cs typeface="Calibri"/>
              </a:rPr>
              <a:t>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800" b="1" dirty="0">
                <a:latin typeface="Calibri"/>
                <a:cs typeface="Calibri"/>
              </a:rPr>
              <a:t>         1 </a:t>
            </a:r>
            <a:r>
              <a:rPr lang="el-GR" sz="2800" b="1" dirty="0" err="1">
                <a:latin typeface="Calibri"/>
                <a:cs typeface="Calibri"/>
              </a:rPr>
              <a:t>1</a:t>
            </a:r>
            <a:r>
              <a:rPr lang="el-GR" sz="2800" b="1" dirty="0">
                <a:latin typeface="Calibri"/>
                <a:cs typeface="Calibri"/>
              </a:rPr>
              <a:t> 0 1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800" b="1" dirty="0">
                <a:latin typeface="Calibri"/>
                <a:cs typeface="Calibri"/>
              </a:rPr>
              <a:t>   </a:t>
            </a:r>
            <a:r>
              <a:rPr lang="en-US" sz="2800" b="1" dirty="0">
                <a:latin typeface="Calibri"/>
                <a:cs typeface="Calibri"/>
              </a:rPr>
              <a:t> </a:t>
            </a:r>
            <a:r>
              <a:rPr lang="el-GR" sz="2800" b="1" dirty="0">
                <a:latin typeface="Calibri"/>
                <a:cs typeface="Calibri"/>
              </a:rPr>
              <a:t>  0 </a:t>
            </a:r>
            <a:r>
              <a:rPr lang="el-GR" sz="2800" b="1" dirty="0" err="1">
                <a:latin typeface="Calibri"/>
                <a:cs typeface="Calibri"/>
              </a:rPr>
              <a:t>0</a:t>
            </a:r>
            <a:r>
              <a:rPr lang="el-GR" sz="2800" b="1" dirty="0">
                <a:latin typeface="Calibri"/>
                <a:cs typeface="Calibri"/>
              </a:rPr>
              <a:t> </a:t>
            </a:r>
            <a:r>
              <a:rPr lang="el-GR" sz="2800" b="1" dirty="0" err="1">
                <a:latin typeface="Calibri"/>
                <a:cs typeface="Calibri"/>
              </a:rPr>
              <a:t>0</a:t>
            </a:r>
            <a:r>
              <a:rPr lang="el-GR" sz="2800" b="1" dirty="0">
                <a:latin typeface="Calibri"/>
                <a:cs typeface="Calibri"/>
              </a:rPr>
              <a:t> </a:t>
            </a:r>
            <a:r>
              <a:rPr lang="el-GR" sz="2800" b="1" dirty="0" err="1">
                <a:latin typeface="Calibri"/>
                <a:cs typeface="Calibri"/>
              </a:rPr>
              <a:t>0</a:t>
            </a:r>
            <a:r>
              <a:rPr lang="el-GR" sz="2800" b="1" dirty="0">
                <a:latin typeface="Calibri"/>
                <a:cs typeface="Calibri"/>
              </a:rPr>
              <a:t>		</a:t>
            </a:r>
            <a:r>
              <a:rPr lang="en-US" sz="2800" b="1" dirty="0">
                <a:latin typeface="Calibri"/>
                <a:cs typeface="Calibri"/>
              </a:rPr>
              <a:t>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Calibri"/>
                <a:cs typeface="Calibri"/>
              </a:rPr>
              <a:t>   0 0 0 0</a:t>
            </a:r>
            <a:r>
              <a:rPr lang="el-GR" sz="2800" dirty="0">
                <a:latin typeface="Calibri"/>
                <a:cs typeface="Calibri"/>
              </a:rPr>
              <a:t> </a:t>
            </a:r>
            <a:endParaRPr lang="el-GR" sz="2800" b="1" dirty="0">
              <a:latin typeface="Calibri"/>
              <a:cs typeface="Calibri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800" b="1" u="sng" dirty="0">
                <a:latin typeface="Calibri"/>
                <a:cs typeface="Calibri"/>
              </a:rPr>
              <a:t>1 </a:t>
            </a:r>
            <a:r>
              <a:rPr lang="el-GR" sz="2800" b="1" u="sng" dirty="0" err="1">
                <a:latin typeface="Calibri"/>
                <a:cs typeface="Calibri"/>
              </a:rPr>
              <a:t>1</a:t>
            </a:r>
            <a:r>
              <a:rPr lang="el-GR" sz="2800" b="1" u="sng" dirty="0">
                <a:latin typeface="Calibri"/>
                <a:cs typeface="Calibri"/>
              </a:rPr>
              <a:t> 0 1         </a:t>
            </a:r>
            <a:r>
              <a:rPr lang="el-GR" sz="800" b="1" u="sng" dirty="0">
                <a:latin typeface="Calibri"/>
                <a:cs typeface="Calibri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l-GR" sz="2800" b="1" dirty="0">
                <a:latin typeface="Calibri"/>
                <a:cs typeface="Calibri"/>
              </a:rPr>
              <a:t>1 </a:t>
            </a:r>
            <a:r>
              <a:rPr lang="el-GR" sz="2800" b="1" dirty="0" err="1">
                <a:latin typeface="Calibri"/>
                <a:cs typeface="Calibri"/>
              </a:rPr>
              <a:t>1</a:t>
            </a:r>
            <a:r>
              <a:rPr lang="el-GR" sz="2800" b="1" dirty="0">
                <a:latin typeface="Calibri"/>
                <a:cs typeface="Calibri"/>
              </a:rPr>
              <a:t> </a:t>
            </a:r>
            <a:r>
              <a:rPr lang="el-GR" sz="2800" b="1" dirty="0" err="1">
                <a:latin typeface="Calibri"/>
                <a:cs typeface="Calibri"/>
              </a:rPr>
              <a:t>1</a:t>
            </a:r>
            <a:r>
              <a:rPr lang="el-GR" sz="2800" b="1" dirty="0">
                <a:latin typeface="Calibri"/>
                <a:cs typeface="Calibri"/>
              </a:rPr>
              <a:t> 0 1 0 1</a:t>
            </a:r>
            <a:r>
              <a:rPr lang="el-GR" sz="2800" dirty="0">
                <a:latin typeface="Calibri"/>
                <a:cs typeface="Calibri"/>
              </a:rPr>
              <a:t> </a:t>
            </a:r>
          </a:p>
          <a:p>
            <a:pPr algn="just" eaLnBrk="1" hangingPunct="1">
              <a:lnSpc>
                <a:spcPct val="80000"/>
              </a:lnSpc>
            </a:pPr>
            <a:r>
              <a:rPr lang="el-GR" sz="2800" dirty="0">
                <a:latin typeface="Calibri"/>
                <a:cs typeface="Calibri"/>
              </a:rPr>
              <a:t>ο πολλαπλασιασμός δυαδικών αριθμών πραγματοποιείται με </a:t>
            </a:r>
            <a:r>
              <a:rPr lang="el-GR" sz="2800" b="1" dirty="0">
                <a:solidFill>
                  <a:srgbClr val="C00000"/>
                </a:solidFill>
                <a:latin typeface="Calibri"/>
                <a:cs typeface="Calibri"/>
              </a:rPr>
              <a:t>πρόσθεση</a:t>
            </a:r>
            <a:r>
              <a:rPr lang="el-GR" sz="2800" dirty="0">
                <a:latin typeface="Calibri"/>
                <a:cs typeface="Calibri"/>
              </a:rPr>
              <a:t> και </a:t>
            </a:r>
            <a:r>
              <a:rPr lang="el-GR" sz="2800" b="1" dirty="0">
                <a:solidFill>
                  <a:srgbClr val="0070C0"/>
                </a:solidFill>
                <a:latin typeface="Calibri"/>
                <a:cs typeface="Calibri"/>
              </a:rPr>
              <a:t>ολίσθηση</a:t>
            </a:r>
            <a:r>
              <a:rPr lang="el-GR" sz="2800" dirty="0">
                <a:latin typeface="Calibri"/>
                <a:cs typeface="Calibri"/>
              </a:rPr>
              <a:t>. </a:t>
            </a:r>
          </a:p>
        </p:txBody>
      </p:sp>
      <p:sp>
        <p:nvSpPr>
          <p:cNvPr id="6150" name="Line 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500034" y="3657600"/>
            <a:ext cx="1600200" cy="9144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>
                  <a:alpha val="20000"/>
                </a:schemeClr>
              </a:gs>
              <a:gs pos="100000">
                <a:schemeClr val="accent1">
                  <a:gamma/>
                  <a:shade val="46275"/>
                  <a:invGamma/>
                  <a:alpha val="20000"/>
                </a:schemeClr>
              </a:gs>
            </a:gsLst>
            <a:lin ang="5400000" scaled="1"/>
          </a:gradFill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l-GR">
              <a:latin typeface="Calibri"/>
              <a:cs typeface="Calibri"/>
            </a:endParaRPr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 rot="-5188635">
            <a:off x="3362325" y="2657475"/>
            <a:ext cx="815975" cy="2663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8567" y="10459"/>
                </a:moveTo>
                <a:cubicBezTo>
                  <a:pt x="18440" y="7566"/>
                  <a:pt x="16716" y="4983"/>
                  <a:pt x="14093" y="3756"/>
                </a:cubicBezTo>
                <a:lnTo>
                  <a:pt x="15374" y="1016"/>
                </a:lnTo>
                <a:cubicBezTo>
                  <a:pt x="19018" y="2720"/>
                  <a:pt x="21413" y="6307"/>
                  <a:pt x="21589" y="10326"/>
                </a:cubicBezTo>
                <a:lnTo>
                  <a:pt x="24287" y="10207"/>
                </a:lnTo>
                <a:lnTo>
                  <a:pt x="20264" y="14601"/>
                </a:lnTo>
                <a:lnTo>
                  <a:pt x="15870" y="10577"/>
                </a:lnTo>
                <a:lnTo>
                  <a:pt x="18567" y="10459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85746" y="3581400"/>
            <a:ext cx="1828800" cy="1066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 flipV="1">
            <a:off x="357158" y="3657600"/>
            <a:ext cx="1828800" cy="914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210050" y="2438400"/>
            <a:ext cx="3148032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Calibri"/>
                <a:cs typeface="Calibri"/>
              </a:rPr>
              <a:t>             </a:t>
            </a:r>
            <a:r>
              <a:rPr lang="el-GR" sz="2800" b="1" kern="0" dirty="0">
                <a:latin typeface="Calibri"/>
                <a:cs typeface="Calibri"/>
              </a:rPr>
              <a:t>1 1 0 1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Calibri"/>
                <a:cs typeface="Calibri"/>
              </a:rPr>
              <a:t>   </a:t>
            </a:r>
            <a:r>
              <a:rPr lang="el-GR" sz="2800" b="1" kern="0" dirty="0">
                <a:latin typeface="Calibri"/>
                <a:cs typeface="Calibri"/>
              </a:rPr>
              <a:t> </a:t>
            </a:r>
            <a:r>
              <a:rPr lang="el-GR" sz="2800" b="1" u="sng" kern="0" dirty="0">
                <a:latin typeface="Calibri"/>
                <a:cs typeface="Calibri"/>
              </a:rPr>
              <a:t>×      1 0 0 1</a:t>
            </a:r>
            <a:endParaRPr lang="en-US" sz="2800" b="1" kern="0" dirty="0">
              <a:latin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Calibri"/>
                <a:cs typeface="Calibri"/>
              </a:rPr>
              <a:t>      </a:t>
            </a:r>
            <a:r>
              <a:rPr lang="el-GR" sz="2800" b="1" kern="0" dirty="0">
                <a:latin typeface="Calibri"/>
                <a:cs typeface="Calibri"/>
              </a:rPr>
              <a:t>	1 1 0 1</a:t>
            </a:r>
            <a:endParaRPr lang="en-US" sz="2800" b="1" kern="0" dirty="0">
              <a:latin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u="sng" kern="0" dirty="0">
                <a:latin typeface="Calibri"/>
                <a:cs typeface="Calibri"/>
              </a:rPr>
              <a:t>  </a:t>
            </a:r>
            <a:r>
              <a:rPr lang="el-GR" sz="2800" b="1" u="sng" kern="0" dirty="0">
                <a:latin typeface="Calibri"/>
                <a:cs typeface="Calibri"/>
              </a:rPr>
              <a:t>1 1 0 1         </a:t>
            </a:r>
            <a:r>
              <a:rPr lang="el-GR" sz="800" b="1" u="sng" kern="0" dirty="0">
                <a:latin typeface="Calibri"/>
                <a:cs typeface="Calibri"/>
              </a:rPr>
              <a:t>.</a:t>
            </a:r>
            <a:endParaRPr lang="el-GR" sz="2800" b="1" kern="0" dirty="0">
              <a:latin typeface="Calibri"/>
              <a:cs typeface="Calibri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800" b="1" kern="0" dirty="0">
                <a:latin typeface="Calibri"/>
                <a:cs typeface="Calibri"/>
              </a:rPr>
              <a:t>  </a:t>
            </a:r>
            <a:r>
              <a:rPr lang="el-GR" sz="2800" b="1" kern="0" dirty="0">
                <a:latin typeface="Calibri"/>
                <a:cs typeface="Calibri"/>
              </a:rPr>
              <a:t>1 1 1 0 1 0 1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3" grpId="0" animBg="1"/>
      <p:bldP spid="4104" grpId="0" animBg="1"/>
      <p:bldP spid="41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BFEACA-9C00-4485-8193-CB92AA1C3483}" type="slidenum">
              <a:rPr lang="en-US" smtClean="0">
                <a:latin typeface="Calibri"/>
                <a:cs typeface="Calibri"/>
              </a:rPr>
              <a:pPr/>
              <a:t>5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7172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>
                <a:latin typeface="Calibri"/>
                <a:cs typeface="Calibri"/>
              </a:rPr>
              <a:t>Αλγόριθμος πολλαπλασιασμού</a:t>
            </a:r>
            <a:endParaRPr lang="el-GR" b="1">
              <a:latin typeface="Calibri"/>
              <a:cs typeface="Calibri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56600" cy="5257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l-GR" sz="2400" dirty="0">
                <a:latin typeface="Calibri"/>
                <a:cs typeface="Calibri"/>
              </a:rPr>
              <a:t>Έστω ότι θέλουμε να πολλαπλασιάσουμε 2</a:t>
            </a:r>
            <a:r>
              <a:rPr lang="en-US" sz="2400" dirty="0">
                <a:latin typeface="Calibri"/>
                <a:cs typeface="Calibri"/>
              </a:rPr>
              <a:t> </a:t>
            </a:r>
            <a:r>
              <a:rPr lang="el-GR" sz="2400" dirty="0">
                <a:latin typeface="Calibri"/>
                <a:cs typeface="Calibri"/>
              </a:rPr>
              <a:t>αριθμούς Α,</a:t>
            </a:r>
            <a:r>
              <a:rPr lang="en-US" sz="2400" dirty="0">
                <a:latin typeface="Calibri"/>
                <a:cs typeface="Calibri"/>
              </a:rPr>
              <a:t> D </a:t>
            </a:r>
            <a:r>
              <a:rPr lang="el-GR" sz="2400" dirty="0">
                <a:latin typeface="Calibri"/>
                <a:cs typeface="Calibri"/>
              </a:rPr>
              <a:t>μήκους λέξης </a:t>
            </a:r>
            <a:r>
              <a:rPr lang="en-US" sz="2400" i="1" dirty="0">
                <a:latin typeface="Calibri"/>
                <a:cs typeface="Calibri"/>
              </a:rPr>
              <a:t>n</a:t>
            </a:r>
            <a:r>
              <a:rPr lang="en-US" sz="2400" dirty="0">
                <a:latin typeface="Calibri"/>
                <a:cs typeface="Calibri"/>
              </a:rPr>
              <a:t>-bit</a:t>
            </a:r>
            <a:r>
              <a:rPr lang="el-GR" sz="2400" dirty="0">
                <a:latin typeface="Calibri"/>
                <a:cs typeface="Calibri"/>
              </a:rPr>
              <a:t>. </a:t>
            </a:r>
            <a:endParaRPr lang="en-US" sz="2400" dirty="0">
              <a:latin typeface="Calibri"/>
              <a:cs typeface="Calibri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l-GR" sz="2400" dirty="0">
                <a:latin typeface="Calibri"/>
                <a:cs typeface="Calibri"/>
              </a:rPr>
              <a:t>Κατασκευάζουμε τα χωρία </a:t>
            </a:r>
            <a:r>
              <a:rPr lang="en-US" sz="2400" dirty="0">
                <a:latin typeface="Calibri"/>
                <a:cs typeface="Calibri"/>
              </a:rPr>
              <a:t>A,B,C,D </a:t>
            </a:r>
            <a:r>
              <a:rPr lang="el-GR" sz="2400" dirty="0">
                <a:latin typeface="Calibri"/>
                <a:cs typeface="Calibri"/>
              </a:rPr>
              <a:t>με το Β να έχει μήκος 1</a:t>
            </a:r>
            <a:r>
              <a:rPr lang="en-US" sz="2400" dirty="0">
                <a:latin typeface="Calibri"/>
                <a:cs typeface="Calibri"/>
              </a:rPr>
              <a:t>-bit</a:t>
            </a:r>
            <a:r>
              <a:rPr lang="el-GR" sz="2400" dirty="0">
                <a:latin typeface="Calibri"/>
                <a:cs typeface="Calibri"/>
              </a:rPr>
              <a:t> ενώ τα </a:t>
            </a:r>
            <a:r>
              <a:rPr lang="en-US" sz="2400" dirty="0">
                <a:latin typeface="Calibri"/>
                <a:cs typeface="Calibri"/>
              </a:rPr>
              <a:t>A,C,D</a:t>
            </a:r>
            <a:r>
              <a:rPr lang="el-GR" sz="2400" dirty="0">
                <a:latin typeface="Calibri"/>
                <a:cs typeface="Calibri"/>
              </a:rPr>
              <a:t> </a:t>
            </a:r>
            <a:r>
              <a:rPr lang="en-US" sz="2400" i="1" dirty="0">
                <a:latin typeface="Calibri"/>
                <a:cs typeface="Calibri"/>
              </a:rPr>
              <a:t>n</a:t>
            </a:r>
            <a:r>
              <a:rPr lang="en-US" sz="2400" dirty="0">
                <a:latin typeface="Calibri"/>
                <a:cs typeface="Calibri"/>
              </a:rPr>
              <a:t>-bit </a:t>
            </a:r>
            <a:r>
              <a:rPr lang="el-GR" sz="2400" dirty="0">
                <a:latin typeface="Calibri"/>
                <a:cs typeface="Calibri"/>
              </a:rPr>
              <a:t>π.χ για </a:t>
            </a:r>
            <a:r>
              <a:rPr lang="en-US" sz="2400" i="1" dirty="0">
                <a:latin typeface="Calibri"/>
                <a:cs typeface="Calibri"/>
              </a:rPr>
              <a:t>n</a:t>
            </a:r>
            <a:r>
              <a:rPr lang="en-US" sz="2400" dirty="0">
                <a:latin typeface="Calibri"/>
                <a:cs typeface="Calibri"/>
              </a:rPr>
              <a:t>=4</a:t>
            </a:r>
          </a:p>
          <a:p>
            <a:pPr algn="just" eaLnBrk="1" hangingPunct="1">
              <a:lnSpc>
                <a:spcPct val="80000"/>
              </a:lnSpc>
            </a:pPr>
            <a:r>
              <a:rPr lang="el-GR" sz="2400" b="1" dirty="0">
                <a:latin typeface="Calibri"/>
                <a:cs typeface="Calibri"/>
              </a:rPr>
              <a:t>Βήμα  1ο</a:t>
            </a:r>
            <a:r>
              <a:rPr lang="el-GR" sz="2400" dirty="0">
                <a:latin typeface="Calibri"/>
                <a:cs typeface="Calibri"/>
              </a:rPr>
              <a:t> : Τοποθέτησε τους </a:t>
            </a:r>
            <a:r>
              <a:rPr lang="en-US" sz="2400" b="1" dirty="0">
                <a:latin typeface="Calibri"/>
                <a:cs typeface="Calibri"/>
              </a:rPr>
              <a:t>A</a:t>
            </a:r>
            <a:r>
              <a:rPr lang="el-GR" sz="2400" dirty="0">
                <a:latin typeface="Calibri"/>
                <a:cs typeface="Calibri"/>
              </a:rPr>
              <a:t>, </a:t>
            </a:r>
            <a:r>
              <a:rPr lang="en-US" sz="2400" b="1" dirty="0">
                <a:latin typeface="Calibri"/>
                <a:cs typeface="Calibri"/>
              </a:rPr>
              <a:t>D</a:t>
            </a:r>
            <a:endParaRPr lang="el-GR" sz="2400" b="1" dirty="0">
              <a:latin typeface="Calibri"/>
              <a:cs typeface="Calibri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l-GR" sz="2400" dirty="0">
                <a:latin typeface="Calibri"/>
                <a:cs typeface="Calibri"/>
              </a:rPr>
              <a:t>	στα αντίστοιχα κελιά και τοποθέτησε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l-GR" sz="2400" dirty="0">
                <a:latin typeface="Calibri"/>
                <a:cs typeface="Calibri"/>
              </a:rPr>
              <a:t>	μηδενικά στα </a:t>
            </a:r>
            <a:r>
              <a:rPr lang="en-US" sz="2400" b="1" dirty="0">
                <a:latin typeface="Calibri"/>
                <a:cs typeface="Calibri"/>
              </a:rPr>
              <a:t>B</a:t>
            </a:r>
            <a:r>
              <a:rPr lang="el-GR" sz="2400" dirty="0">
                <a:latin typeface="Calibri"/>
                <a:cs typeface="Calibri"/>
              </a:rPr>
              <a:t>, </a:t>
            </a:r>
            <a:r>
              <a:rPr lang="en-US" sz="2400" b="1" dirty="0">
                <a:latin typeface="Calibri"/>
                <a:cs typeface="Calibri"/>
              </a:rPr>
              <a:t>C</a:t>
            </a:r>
            <a:r>
              <a:rPr lang="el-GR" sz="2400" dirty="0">
                <a:latin typeface="Calibri"/>
                <a:cs typeface="Calibri"/>
              </a:rPr>
              <a:t>.</a:t>
            </a:r>
            <a:endParaRPr lang="el-GR" sz="2400" b="1" dirty="0">
              <a:latin typeface="Calibri"/>
              <a:cs typeface="Calibri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400" b="1" dirty="0">
                <a:latin typeface="Calibri"/>
                <a:cs typeface="Calibri"/>
              </a:rPr>
              <a:t>Βήμα  2ο</a:t>
            </a:r>
            <a:r>
              <a:rPr lang="el-GR" sz="2400" dirty="0">
                <a:latin typeface="Calibri"/>
                <a:cs typeface="Calibri"/>
              </a:rPr>
              <a:t> : Κάνε τα παρακάτω “</a:t>
            </a:r>
            <a:r>
              <a:rPr lang="en-US" sz="2400" i="1" dirty="0">
                <a:latin typeface="Calibri"/>
                <a:cs typeface="Calibri"/>
              </a:rPr>
              <a:t>n</a:t>
            </a:r>
            <a:r>
              <a:rPr lang="el-GR" sz="2400" dirty="0">
                <a:latin typeface="Calibri"/>
                <a:cs typeface="Calibri"/>
              </a:rPr>
              <a:t>” φορές (βρόχος)</a:t>
            </a:r>
            <a:endParaRPr lang="en-US" sz="2400" dirty="0">
              <a:latin typeface="Calibri"/>
              <a:cs typeface="Calibri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l-GR" sz="2000" dirty="0">
                <a:latin typeface="Calibri"/>
                <a:cs typeface="Calibri"/>
              </a:rPr>
              <a:t>Αν το </a:t>
            </a:r>
            <a:r>
              <a:rPr lang="en-US" sz="2000" dirty="0">
                <a:latin typeface="Calibri"/>
                <a:cs typeface="Calibri"/>
              </a:rPr>
              <a:t>LSD</a:t>
            </a:r>
            <a:r>
              <a:rPr lang="el-GR" sz="2000" dirty="0">
                <a:latin typeface="Calibri"/>
                <a:cs typeface="Calibri"/>
              </a:rPr>
              <a:t> του </a:t>
            </a:r>
            <a:r>
              <a:rPr lang="en-US" sz="2000" b="1" dirty="0">
                <a:latin typeface="Calibri"/>
                <a:cs typeface="Calibri"/>
              </a:rPr>
              <a:t>D</a:t>
            </a:r>
            <a:r>
              <a:rPr lang="el-GR" sz="2000" dirty="0">
                <a:latin typeface="Calibri"/>
                <a:cs typeface="Calibri"/>
              </a:rPr>
              <a:t> είναι 1, τότε πρόσθεσε τα </a:t>
            </a:r>
            <a:r>
              <a:rPr lang="el-GR" sz="2000" b="1" dirty="0">
                <a:latin typeface="Calibri"/>
                <a:cs typeface="Calibri"/>
              </a:rPr>
              <a:t>Α</a:t>
            </a:r>
            <a:r>
              <a:rPr lang="el-GR" sz="2000" dirty="0">
                <a:latin typeface="Calibri"/>
                <a:cs typeface="Calibri"/>
              </a:rPr>
              <a:t>, </a:t>
            </a:r>
            <a:r>
              <a:rPr lang="en-US" sz="2000" b="1" dirty="0">
                <a:latin typeface="Calibri"/>
                <a:cs typeface="Calibri"/>
              </a:rPr>
              <a:t>C</a:t>
            </a:r>
            <a:r>
              <a:rPr lang="el-GR" sz="2000" dirty="0">
                <a:latin typeface="Calibri"/>
                <a:cs typeface="Calibri"/>
              </a:rPr>
              <a:t>. Βάλε το αποτέλεσμα στο </a:t>
            </a:r>
            <a:r>
              <a:rPr lang="en-US" sz="2000" b="1" dirty="0">
                <a:latin typeface="Calibri"/>
                <a:cs typeface="Calibri"/>
              </a:rPr>
              <a:t>C</a:t>
            </a:r>
            <a:r>
              <a:rPr lang="el-GR" sz="2000" dirty="0">
                <a:latin typeface="Calibri"/>
                <a:cs typeface="Calibri"/>
              </a:rPr>
              <a:t> και το κρατούμενο (αν υπάρχει) στο </a:t>
            </a:r>
            <a:r>
              <a:rPr lang="en-US" sz="2000" b="1" dirty="0">
                <a:latin typeface="Calibri"/>
                <a:cs typeface="Calibri"/>
              </a:rPr>
              <a:t>B</a:t>
            </a:r>
            <a:r>
              <a:rPr lang="el-GR" sz="2000" dirty="0">
                <a:latin typeface="Calibri"/>
                <a:cs typeface="Calibri"/>
              </a:rPr>
              <a:t>. Αν δεν υπάρχει κρατούμενο, τότε στο </a:t>
            </a:r>
            <a:r>
              <a:rPr lang="en-US" sz="2000" b="1" dirty="0">
                <a:latin typeface="Calibri"/>
                <a:cs typeface="Calibri"/>
              </a:rPr>
              <a:t>B</a:t>
            </a:r>
            <a:r>
              <a:rPr lang="el-GR" sz="2000" dirty="0">
                <a:latin typeface="Calibri"/>
                <a:cs typeface="Calibri"/>
              </a:rPr>
              <a:t> μπαίνει  0.</a:t>
            </a:r>
            <a:endParaRPr lang="en-GB" sz="2000" dirty="0">
              <a:latin typeface="Calibri"/>
              <a:cs typeface="Calibri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l-GR" sz="2000" dirty="0">
                <a:latin typeface="Calibri"/>
                <a:cs typeface="Calibri"/>
              </a:rPr>
              <a:t>Μετάθεσε όλα τα ψηφία του ενοποιημένου χώρου </a:t>
            </a:r>
            <a:r>
              <a:rPr lang="en-US" sz="2000" b="1" dirty="0">
                <a:latin typeface="Calibri"/>
                <a:cs typeface="Calibri"/>
              </a:rPr>
              <a:t>BCD</a:t>
            </a:r>
            <a:r>
              <a:rPr lang="el-GR" sz="2000" dirty="0">
                <a:latin typeface="Calibri"/>
                <a:cs typeface="Calibri"/>
              </a:rPr>
              <a:t> όλα μια θέση δεξιά (ολίσθηση)</a:t>
            </a:r>
            <a:endParaRPr lang="en-US" sz="2000" dirty="0">
              <a:latin typeface="Calibri"/>
              <a:cs typeface="Calibri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l-GR" sz="2400" b="1" dirty="0">
                <a:latin typeface="Calibri"/>
                <a:cs typeface="Calibri"/>
              </a:rPr>
              <a:t>Βήμα  3ο</a:t>
            </a:r>
            <a:r>
              <a:rPr lang="el-GR" sz="2400" dirty="0">
                <a:latin typeface="Calibri"/>
                <a:cs typeface="Calibri"/>
              </a:rPr>
              <a:t> : Μόλις τελειώσουν οι “</a:t>
            </a:r>
            <a:r>
              <a:rPr lang="en-US" sz="2400" i="1" dirty="0">
                <a:latin typeface="Calibri"/>
                <a:cs typeface="Calibri"/>
              </a:rPr>
              <a:t>n</a:t>
            </a:r>
            <a:r>
              <a:rPr lang="el-GR" sz="2400" dirty="0">
                <a:latin typeface="Calibri"/>
                <a:cs typeface="Calibri"/>
              </a:rPr>
              <a:t>” φορές, το αποτέλεσμα είναι στο </a:t>
            </a:r>
            <a:r>
              <a:rPr lang="en-US" sz="2400" b="1" dirty="0">
                <a:latin typeface="Calibri"/>
                <a:cs typeface="Calibri"/>
              </a:rPr>
              <a:t>CD</a:t>
            </a:r>
            <a:r>
              <a:rPr lang="el-GR" sz="2400" dirty="0">
                <a:latin typeface="Calibri"/>
                <a:cs typeface="Calibri"/>
              </a:rPr>
              <a:t>.</a:t>
            </a:r>
            <a:endParaRPr lang="en-US" sz="2400" dirty="0">
              <a:latin typeface="Calibri"/>
              <a:cs typeface="Calibri"/>
            </a:endParaRPr>
          </a:p>
        </p:txBody>
      </p:sp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graphicFrame>
        <p:nvGraphicFramePr>
          <p:cNvPr id="6375" name="Group 23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56888950"/>
              </p:ext>
            </p:extLst>
          </p:nvPr>
        </p:nvGraphicFramePr>
        <p:xfrm>
          <a:off x="5796136" y="2564120"/>
          <a:ext cx="3163887" cy="1584960"/>
        </p:xfrm>
        <a:graphic>
          <a:graphicData uri="http://schemas.openxmlformats.org/drawingml/2006/table">
            <a:tbl>
              <a:tblPr/>
              <a:tblGrid>
                <a:gridCol w="344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94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24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Arrow Connector 19"/>
          <p:cNvCxnSpPr/>
          <p:nvPr/>
        </p:nvCxnSpPr>
        <p:spPr>
          <a:xfrm>
            <a:off x="7943850" y="2752725"/>
            <a:ext cx="714375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047F35-0AB5-46F8-B213-BAD815FD898A}" type="slidenum">
              <a:rPr lang="en-US" smtClean="0">
                <a:latin typeface="Calibri"/>
                <a:cs typeface="Calibri"/>
              </a:rPr>
              <a:pPr/>
              <a:t>6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>
                <a:latin typeface="Calibri"/>
                <a:cs typeface="Calibri"/>
              </a:rPr>
              <a:t>Αλγόριθμος πολλαπλασιασμού</a:t>
            </a:r>
            <a:r>
              <a:rPr lang="el-GR" sz="3600">
                <a:latin typeface="Calibri"/>
                <a:cs typeface="Calibri"/>
              </a:rPr>
              <a:t>,</a:t>
            </a:r>
            <a:r>
              <a:rPr lang="el-GR" sz="4000">
                <a:latin typeface="Calibri"/>
                <a:cs typeface="Calibri"/>
              </a:rPr>
              <a:t> </a:t>
            </a:r>
            <a:r>
              <a:rPr lang="el-GR" sz="2400">
                <a:solidFill>
                  <a:srgbClr val="FF0000"/>
                </a:solidFill>
                <a:latin typeface="Calibri"/>
                <a:cs typeface="Calibri"/>
              </a:rPr>
              <a:t>(…συνέχεια)</a:t>
            </a:r>
            <a:endParaRPr lang="en-US" sz="24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algn="just" eaLnBrk="1" hangingPunct="1"/>
            <a:r>
              <a:rPr lang="el-GR" sz="2000" u="sng" dirty="0">
                <a:latin typeface="Calibri"/>
                <a:cs typeface="Calibri"/>
              </a:rPr>
              <a:t>Παράδειγμα</a:t>
            </a:r>
            <a:r>
              <a:rPr lang="el-GR" sz="2000" dirty="0">
                <a:latin typeface="Calibri"/>
                <a:cs typeface="Calibri"/>
              </a:rPr>
              <a:t>: Α=1101, </a:t>
            </a:r>
            <a:r>
              <a:rPr lang="en-US" sz="2000" dirty="0">
                <a:latin typeface="Calibri"/>
                <a:cs typeface="Calibri"/>
              </a:rPr>
              <a:t>D</a:t>
            </a:r>
            <a:r>
              <a:rPr lang="el-GR" sz="2000" dirty="0">
                <a:latin typeface="Calibri"/>
                <a:cs typeface="Calibri"/>
              </a:rPr>
              <a:t>=1001, προφανώς </a:t>
            </a:r>
            <a:r>
              <a:rPr lang="en-US" sz="2000" i="1" dirty="0">
                <a:latin typeface="Calibri"/>
                <a:cs typeface="Calibri"/>
              </a:rPr>
              <a:t>n</a:t>
            </a:r>
            <a:r>
              <a:rPr lang="el-GR" sz="2000" dirty="0">
                <a:latin typeface="Calibri"/>
                <a:cs typeface="Calibri"/>
              </a:rPr>
              <a:t>=4</a:t>
            </a:r>
          </a:p>
          <a:p>
            <a:pPr algn="just" eaLnBrk="1" hangingPunct="1">
              <a:buFontTx/>
              <a:buNone/>
            </a:pPr>
            <a:r>
              <a:rPr lang="el-GR" sz="2000" b="1" u="sng" dirty="0">
                <a:latin typeface="Calibri"/>
                <a:cs typeface="Calibri"/>
              </a:rPr>
              <a:t>Βήμα 1</a:t>
            </a:r>
            <a:r>
              <a:rPr lang="el-GR" sz="2000" b="1" dirty="0">
                <a:latin typeface="Calibri"/>
                <a:cs typeface="Calibri"/>
              </a:rPr>
              <a:t>:</a:t>
            </a:r>
            <a:r>
              <a:rPr lang="en-US" sz="2000" b="1" dirty="0">
                <a:latin typeface="Calibri"/>
                <a:cs typeface="Calibri"/>
              </a:rPr>
              <a:t>                                                       </a:t>
            </a:r>
            <a:r>
              <a:rPr lang="el-GR" sz="2000" dirty="0">
                <a:latin typeface="Calibri"/>
                <a:cs typeface="Calibri"/>
              </a:rPr>
              <a:t>(β) Μετάθεση όλων των ψηφίων του</a:t>
            </a:r>
            <a:endParaRPr lang="el-GR" sz="2000" b="1" dirty="0">
              <a:latin typeface="Calibri"/>
              <a:cs typeface="Calibri"/>
            </a:endParaRPr>
          </a:p>
          <a:p>
            <a:pPr algn="just" eaLnBrk="1" hangingPunct="1">
              <a:buFontTx/>
              <a:buNone/>
            </a:pPr>
            <a:r>
              <a:rPr lang="el-GR" sz="2000" b="1" dirty="0">
                <a:latin typeface="Calibri"/>
                <a:cs typeface="Calibri"/>
              </a:rPr>
              <a:t>                                                                                          </a:t>
            </a:r>
            <a:r>
              <a:rPr lang="en-US" sz="2000" b="1" dirty="0">
                <a:latin typeface="Calibri"/>
                <a:cs typeface="Calibri"/>
              </a:rPr>
              <a:t>BCD</a:t>
            </a:r>
            <a:r>
              <a:rPr lang="el-GR" sz="2000" dirty="0">
                <a:latin typeface="Calibri"/>
                <a:cs typeface="Calibri"/>
              </a:rPr>
              <a:t> κατά μια θέση δεξιά</a:t>
            </a:r>
            <a:r>
              <a:rPr lang="en-US" sz="2000" dirty="0">
                <a:latin typeface="Calibri"/>
                <a:cs typeface="Calibri"/>
              </a:rPr>
              <a:t> </a:t>
            </a:r>
            <a:endParaRPr lang="el-GR" sz="2000" b="1" dirty="0">
              <a:latin typeface="Calibri"/>
              <a:cs typeface="Calibri"/>
            </a:endParaRPr>
          </a:p>
          <a:p>
            <a:pPr algn="just" eaLnBrk="1" hangingPunct="1">
              <a:buFontTx/>
              <a:buNone/>
            </a:pPr>
            <a:endParaRPr lang="el-GR" sz="2000" b="1" dirty="0">
              <a:latin typeface="Calibri"/>
              <a:cs typeface="Calibri"/>
            </a:endParaRPr>
          </a:p>
          <a:p>
            <a:pPr algn="just" eaLnBrk="1" hangingPunct="1">
              <a:buFontTx/>
              <a:buNone/>
            </a:pPr>
            <a:endParaRPr lang="el-GR" sz="2000" b="1" dirty="0">
              <a:latin typeface="Calibri"/>
              <a:cs typeface="Calibri"/>
            </a:endParaRPr>
          </a:p>
          <a:p>
            <a:pPr algn="just" eaLnBrk="1" hangingPunct="1">
              <a:buFontTx/>
              <a:buNone/>
            </a:pPr>
            <a:endParaRPr lang="el-GR" sz="2000" b="1" u="sng" dirty="0">
              <a:latin typeface="Calibri"/>
              <a:cs typeface="Calibri"/>
            </a:endParaRPr>
          </a:p>
          <a:p>
            <a:pPr algn="just" eaLnBrk="1" hangingPunct="1">
              <a:buFontTx/>
              <a:buNone/>
            </a:pPr>
            <a:r>
              <a:rPr lang="el-GR" sz="2000" b="1" u="sng" dirty="0">
                <a:latin typeface="Calibri"/>
                <a:cs typeface="Calibri"/>
              </a:rPr>
              <a:t>Βήμα 2</a:t>
            </a:r>
            <a:r>
              <a:rPr lang="el-GR" sz="2000" b="1" dirty="0">
                <a:latin typeface="Calibri"/>
                <a:cs typeface="Calibri"/>
              </a:rPr>
              <a:t>:                                  </a:t>
            </a:r>
            <a:r>
              <a:rPr lang="el-GR"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=1≤</a:t>
            </a:r>
            <a:r>
              <a:rPr lang="en-US" sz="2000" b="1" i="1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=4</a:t>
            </a:r>
            <a:r>
              <a:rPr lang="el-GR" sz="2000" dirty="0">
                <a:latin typeface="Calibri"/>
                <a:cs typeface="Calibri"/>
              </a:rPr>
              <a:t>.                                                 </a:t>
            </a:r>
            <a:r>
              <a:rPr lang="en-US" sz="2000" b="1" i="1" dirty="0" err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lang="el-GR" sz="2000" b="1" dirty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≤</a:t>
            </a:r>
            <a:r>
              <a:rPr lang="en-US" sz="2000" b="1" i="1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=4</a:t>
            </a:r>
            <a:r>
              <a:rPr lang="el-GR" sz="2000" dirty="0">
                <a:latin typeface="Calibri"/>
                <a:cs typeface="Calibri"/>
              </a:rPr>
              <a:t>. </a:t>
            </a:r>
            <a:endParaRPr lang="en-US" sz="2000" dirty="0">
              <a:latin typeface="Calibri"/>
              <a:cs typeface="Calibri"/>
            </a:endParaRPr>
          </a:p>
          <a:p>
            <a:pPr algn="just" eaLnBrk="1" hangingPunct="1">
              <a:buFontTx/>
              <a:buNone/>
            </a:pPr>
            <a:r>
              <a:rPr lang="el-GR" sz="2000" dirty="0">
                <a:latin typeface="Calibri"/>
                <a:cs typeface="Calibri"/>
              </a:rPr>
              <a:t>(α) Το </a:t>
            </a:r>
            <a:r>
              <a:rPr lang="en-US" sz="2000" dirty="0">
                <a:latin typeface="Calibri"/>
                <a:cs typeface="Calibri"/>
              </a:rPr>
              <a:t>LSD=1 </a:t>
            </a:r>
            <a:r>
              <a:rPr lang="el-GR" sz="2000" dirty="0">
                <a:latin typeface="Calibri"/>
                <a:cs typeface="Calibri"/>
              </a:rPr>
              <a:t>οπότε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l-GR" sz="2000" dirty="0">
                <a:latin typeface="Calibri"/>
                <a:cs typeface="Calibri"/>
              </a:rPr>
              <a:t>Α+</a:t>
            </a:r>
            <a:r>
              <a:rPr lang="en-US" sz="2000" dirty="0">
                <a:latin typeface="Calibri"/>
                <a:cs typeface="Calibri"/>
              </a:rPr>
              <a:t>C→C</a:t>
            </a:r>
            <a:r>
              <a:rPr lang="el-GR" sz="2000" dirty="0">
                <a:latin typeface="Calibri"/>
                <a:cs typeface="Calibri"/>
              </a:rPr>
              <a:t>              </a:t>
            </a:r>
            <a:r>
              <a:rPr lang="en-US" sz="2000" dirty="0">
                <a:latin typeface="Calibri"/>
                <a:cs typeface="Calibri"/>
              </a:rPr>
              <a:t>          </a:t>
            </a:r>
            <a:r>
              <a:rPr lang="el-GR" sz="2000" dirty="0">
                <a:latin typeface="Calibri"/>
                <a:cs typeface="Calibri"/>
              </a:rPr>
              <a:t>(α) Το </a:t>
            </a:r>
            <a:r>
              <a:rPr lang="en-US" sz="2000" dirty="0">
                <a:latin typeface="Calibri"/>
                <a:cs typeface="Calibri"/>
              </a:rPr>
              <a:t>LSD=</a:t>
            </a:r>
            <a:r>
              <a:rPr lang="el-GR" sz="2000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l-GR" sz="2000" dirty="0">
                <a:latin typeface="Calibri"/>
                <a:cs typeface="Calibri"/>
              </a:rPr>
              <a:t>οπότε δεν αλλάζει τίποτα</a:t>
            </a:r>
            <a:endParaRPr lang="en-US" sz="2000" dirty="0">
              <a:latin typeface="Calibri"/>
              <a:cs typeface="Calibri"/>
            </a:endParaRPr>
          </a:p>
        </p:txBody>
      </p:sp>
      <p:graphicFrame>
        <p:nvGraphicFramePr>
          <p:cNvPr id="7397" name="Group 229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32774023"/>
              </p:ext>
            </p:extLst>
          </p:nvPr>
        </p:nvGraphicFramePr>
        <p:xfrm>
          <a:off x="533400" y="22860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249" name="Line 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graphicFrame>
        <p:nvGraphicFramePr>
          <p:cNvPr id="7396" name="Group 228"/>
          <p:cNvGraphicFramePr>
            <a:graphicFrameLocks noGrp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527024218"/>
              </p:ext>
            </p:extLst>
          </p:nvPr>
        </p:nvGraphicFramePr>
        <p:xfrm>
          <a:off x="533400" y="44958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398" name="Group 2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37579"/>
              </p:ext>
            </p:extLst>
          </p:nvPr>
        </p:nvGraphicFramePr>
        <p:xfrm>
          <a:off x="4876800" y="22860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470" name="Group 3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709405"/>
              </p:ext>
            </p:extLst>
          </p:nvPr>
        </p:nvGraphicFramePr>
        <p:xfrm>
          <a:off x="4800600" y="44958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544" name="Arc 376"/>
          <p:cNvSpPr>
            <a:spLocks/>
          </p:cNvSpPr>
          <p:nvPr/>
        </p:nvSpPr>
        <p:spPr bwMode="auto">
          <a:xfrm flipH="1">
            <a:off x="152400" y="3124200"/>
            <a:ext cx="280988" cy="1828800"/>
          </a:xfrm>
          <a:custGeom>
            <a:avLst/>
            <a:gdLst>
              <a:gd name="T0" fmla="*/ 2147483647 w 22871"/>
              <a:gd name="T1" fmla="*/ 0 h 43200"/>
              <a:gd name="T2" fmla="*/ 0 w 22871"/>
              <a:gd name="T3" fmla="*/ 2147483647 h 43200"/>
              <a:gd name="T4" fmla="*/ 2147483647 w 22871"/>
              <a:gd name="T5" fmla="*/ 2147483647 h 43200"/>
              <a:gd name="T6" fmla="*/ 0 60000 65536"/>
              <a:gd name="T7" fmla="*/ 0 60000 65536"/>
              <a:gd name="T8" fmla="*/ 0 60000 65536"/>
              <a:gd name="T9" fmla="*/ 0 w 22871"/>
              <a:gd name="T10" fmla="*/ 0 h 43200"/>
              <a:gd name="T11" fmla="*/ 22871 w 2287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71" h="43200" fill="none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</a:path>
              <a:path w="22871" h="43200" stroke="0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  <a:lnTo>
                  <a:pt x="1271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7545" name="Line 377"/>
          <p:cNvSpPr>
            <a:spLocks noChangeShapeType="1"/>
          </p:cNvSpPr>
          <p:nvPr/>
        </p:nvSpPr>
        <p:spPr bwMode="auto">
          <a:xfrm flipV="1">
            <a:off x="4191000" y="3886200"/>
            <a:ext cx="762000" cy="1143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8402" name="Arc 378"/>
          <p:cNvSpPr>
            <a:spLocks/>
          </p:cNvSpPr>
          <p:nvPr/>
        </p:nvSpPr>
        <p:spPr bwMode="auto">
          <a:xfrm>
            <a:off x="8863013" y="3581400"/>
            <a:ext cx="280987" cy="1600200"/>
          </a:xfrm>
          <a:custGeom>
            <a:avLst/>
            <a:gdLst>
              <a:gd name="T0" fmla="*/ 2147483647 w 22871"/>
              <a:gd name="T1" fmla="*/ 0 h 43200"/>
              <a:gd name="T2" fmla="*/ 0 w 22871"/>
              <a:gd name="T3" fmla="*/ 2147483647 h 43200"/>
              <a:gd name="T4" fmla="*/ 2147483647 w 22871"/>
              <a:gd name="T5" fmla="*/ 2147483647 h 43200"/>
              <a:gd name="T6" fmla="*/ 0 60000 65536"/>
              <a:gd name="T7" fmla="*/ 0 60000 65536"/>
              <a:gd name="T8" fmla="*/ 0 60000 65536"/>
              <a:gd name="T9" fmla="*/ 0 w 22871"/>
              <a:gd name="T10" fmla="*/ 0 h 43200"/>
              <a:gd name="T11" fmla="*/ 22871 w 2287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71" h="43200" fill="none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</a:path>
              <a:path w="22871" h="43200" stroke="0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  <a:lnTo>
                  <a:pt x="1271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8403" name="AutoShape 379"/>
          <p:cNvSpPr>
            <a:spLocks noChangeArrowheads="1"/>
          </p:cNvSpPr>
          <p:nvPr/>
        </p:nvSpPr>
        <p:spPr bwMode="auto">
          <a:xfrm rot="5400000">
            <a:off x="8648700" y="5829300"/>
            <a:ext cx="5334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grpSp>
        <p:nvGrpSpPr>
          <p:cNvPr id="2" name="Group 382"/>
          <p:cNvGrpSpPr>
            <a:grpSpLocks/>
          </p:cNvGrpSpPr>
          <p:nvPr/>
        </p:nvGrpSpPr>
        <p:grpSpPr bwMode="auto">
          <a:xfrm>
            <a:off x="4655354" y="1952798"/>
            <a:ext cx="4645025" cy="4470400"/>
            <a:chOff x="722" y="-1847"/>
            <a:chExt cx="2926" cy="2816"/>
          </a:xfrm>
        </p:grpSpPr>
        <p:sp>
          <p:nvSpPr>
            <p:cNvPr id="8406" name="AutoShape 381"/>
            <p:cNvSpPr>
              <a:spLocks noChangeArrowheads="1"/>
            </p:cNvSpPr>
            <p:nvPr/>
          </p:nvSpPr>
          <p:spPr bwMode="auto">
            <a:xfrm>
              <a:off x="722" y="-1847"/>
              <a:ext cx="2779" cy="281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8407" name="Text Box 380"/>
            <p:cNvSpPr txBox="1">
              <a:spLocks noChangeArrowheads="1"/>
            </p:cNvSpPr>
            <p:nvPr/>
          </p:nvSpPr>
          <p:spPr bwMode="auto">
            <a:xfrm>
              <a:off x="868" y="-1815"/>
              <a:ext cx="2780" cy="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600" b="1" dirty="0">
                  <a:latin typeface="Calibri"/>
                  <a:cs typeface="Calibri"/>
                </a:rPr>
                <a:t>Βήμα  1</a:t>
              </a:r>
              <a:r>
                <a:rPr lang="en-US" sz="1600" b="1" dirty="0">
                  <a:latin typeface="Calibri"/>
                  <a:cs typeface="Calibri"/>
                </a:rPr>
                <a:t>o</a:t>
              </a:r>
              <a:r>
                <a:rPr lang="el-GR" sz="1600" dirty="0">
                  <a:latin typeface="Calibri"/>
                  <a:cs typeface="Calibri"/>
                </a:rPr>
                <a:t>: Τοποθέτησε τους </a:t>
              </a:r>
              <a:r>
                <a:rPr lang="en-US" sz="1600" b="1" dirty="0">
                  <a:latin typeface="Calibri"/>
                  <a:cs typeface="Calibri"/>
                </a:rPr>
                <a:t>A</a:t>
              </a:r>
              <a:r>
                <a:rPr lang="el-GR" sz="1600" dirty="0">
                  <a:latin typeface="Calibri"/>
                  <a:cs typeface="Calibri"/>
                </a:rPr>
                <a:t>, </a:t>
              </a:r>
              <a:r>
                <a:rPr lang="en-US" sz="1600" b="1" dirty="0">
                  <a:latin typeface="Calibri"/>
                  <a:cs typeface="Calibri"/>
                </a:rPr>
                <a:t>D </a:t>
              </a:r>
              <a:r>
                <a:rPr lang="el-GR" sz="1600" dirty="0">
                  <a:latin typeface="Calibri"/>
                  <a:cs typeface="Calibri"/>
                </a:rPr>
                <a:t>στα </a:t>
              </a:r>
              <a:endParaRPr lang="en-US" sz="1600" dirty="0">
                <a:latin typeface="Calibri"/>
                <a:cs typeface="Calibri"/>
              </a:endParaRPr>
            </a:p>
            <a:p>
              <a:r>
                <a:rPr lang="en-US" sz="1600" dirty="0">
                  <a:latin typeface="Calibri"/>
                  <a:cs typeface="Calibri"/>
                </a:rPr>
                <a:t>                  </a:t>
              </a:r>
              <a:r>
                <a:rPr lang="el-GR" sz="1600" dirty="0">
                  <a:latin typeface="Calibri"/>
                  <a:cs typeface="Calibri"/>
                </a:rPr>
                <a:t>αντίστοιχα κελιά και </a:t>
              </a:r>
              <a:endParaRPr lang="en-US" sz="1600" dirty="0">
                <a:latin typeface="Calibri"/>
                <a:cs typeface="Calibri"/>
              </a:endParaRPr>
            </a:p>
            <a:p>
              <a:r>
                <a:rPr lang="en-US" sz="1600" dirty="0">
                  <a:latin typeface="Calibri"/>
                  <a:cs typeface="Calibri"/>
                </a:rPr>
                <a:t>                  </a:t>
              </a:r>
              <a:r>
                <a:rPr lang="el-GR" sz="1600" dirty="0">
                  <a:latin typeface="Calibri"/>
                  <a:cs typeface="Calibri"/>
                </a:rPr>
                <a:t>βάλε μηδενικά στα </a:t>
              </a:r>
              <a:r>
                <a:rPr lang="en-US" sz="1600" b="1" dirty="0">
                  <a:latin typeface="Calibri"/>
                  <a:cs typeface="Calibri"/>
                </a:rPr>
                <a:t>B</a:t>
              </a:r>
              <a:r>
                <a:rPr lang="el-GR" sz="1600" dirty="0">
                  <a:latin typeface="Calibri"/>
                  <a:cs typeface="Calibri"/>
                </a:rPr>
                <a:t>, </a:t>
              </a:r>
              <a:r>
                <a:rPr lang="en-US" sz="1600" b="1" dirty="0">
                  <a:latin typeface="Calibri"/>
                  <a:cs typeface="Calibri"/>
                </a:rPr>
                <a:t>C</a:t>
              </a:r>
              <a:r>
                <a:rPr lang="el-GR" sz="1600" dirty="0">
                  <a:latin typeface="Calibri"/>
                  <a:cs typeface="Calibri"/>
                </a:rPr>
                <a:t>.</a:t>
              </a:r>
              <a:endParaRPr lang="el-GR" sz="1600" b="1" dirty="0">
                <a:latin typeface="Calibri"/>
                <a:cs typeface="Calibri"/>
              </a:endParaRPr>
            </a:p>
            <a:p>
              <a:r>
                <a:rPr lang="el-GR" sz="1600" b="1" dirty="0">
                  <a:latin typeface="Calibri"/>
                  <a:cs typeface="Calibri"/>
                </a:rPr>
                <a:t>Βήμα  2ο</a:t>
              </a:r>
              <a:r>
                <a:rPr lang="el-GR" sz="1600" dirty="0">
                  <a:latin typeface="Calibri"/>
                  <a:cs typeface="Calibri"/>
                </a:rPr>
                <a:t>: Κάνε τα παρακάτω “</a:t>
              </a:r>
              <a:r>
                <a:rPr lang="en-US" sz="1600" b="1" i="1" dirty="0">
                  <a:latin typeface="Calibri"/>
                  <a:cs typeface="Calibri"/>
                </a:rPr>
                <a:t>n</a:t>
              </a:r>
              <a:r>
                <a:rPr lang="el-GR" sz="1600" dirty="0">
                  <a:latin typeface="Calibri"/>
                  <a:cs typeface="Calibri"/>
                </a:rPr>
                <a:t>” φορές </a:t>
              </a:r>
            </a:p>
            <a:p>
              <a:r>
                <a:rPr lang="el-GR" sz="1600" dirty="0">
                  <a:latin typeface="Calibri"/>
                  <a:cs typeface="Calibri"/>
                </a:rPr>
                <a:t>                  (βρόχος)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- </a:t>
              </a:r>
              <a:r>
                <a:rPr lang="el-GR" sz="1600" dirty="0">
                  <a:latin typeface="Calibri"/>
                  <a:cs typeface="Calibri"/>
                </a:rPr>
                <a:t>Αν το </a:t>
              </a:r>
              <a:r>
                <a:rPr lang="en-US" sz="1600" dirty="0">
                  <a:latin typeface="Calibri"/>
                  <a:cs typeface="Calibri"/>
                </a:rPr>
                <a:t>LSD</a:t>
              </a:r>
              <a:r>
                <a:rPr lang="el-GR" sz="1600" dirty="0">
                  <a:latin typeface="Calibri"/>
                  <a:cs typeface="Calibri"/>
                </a:rPr>
                <a:t> του </a:t>
              </a:r>
              <a:r>
                <a:rPr lang="en-US" sz="1600" b="1" dirty="0">
                  <a:latin typeface="Calibri"/>
                  <a:cs typeface="Calibri"/>
                </a:rPr>
                <a:t>D</a:t>
              </a:r>
              <a:r>
                <a:rPr lang="el-GR" sz="1600" dirty="0">
                  <a:latin typeface="Calibri"/>
                  <a:cs typeface="Calibri"/>
                </a:rPr>
                <a:t> είναι 1, τότε </a:t>
              </a:r>
              <a:r>
                <a:rPr lang="en-US" sz="1600" dirty="0">
                  <a:latin typeface="Calibri"/>
                  <a:cs typeface="Calibri"/>
                </a:rPr>
                <a:t> </a:t>
              </a: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πρόσθεσε τα </a:t>
              </a:r>
              <a:r>
                <a:rPr lang="el-GR" sz="1600" b="1" dirty="0">
                  <a:latin typeface="Calibri"/>
                  <a:cs typeface="Calibri"/>
                </a:rPr>
                <a:t>Α</a:t>
              </a:r>
              <a:r>
                <a:rPr lang="el-GR" sz="1600" dirty="0">
                  <a:latin typeface="Calibri"/>
                  <a:cs typeface="Calibri"/>
                </a:rPr>
                <a:t>, </a:t>
              </a:r>
              <a:r>
                <a:rPr lang="en-US" sz="1600" b="1" dirty="0">
                  <a:latin typeface="Calibri"/>
                  <a:cs typeface="Calibri"/>
                </a:rPr>
                <a:t>C</a:t>
              </a:r>
              <a:r>
                <a:rPr lang="el-GR" sz="1600" dirty="0">
                  <a:latin typeface="Calibri"/>
                  <a:cs typeface="Calibri"/>
                </a:rPr>
                <a:t>. Βάλε το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αποτέλεσμα στο </a:t>
              </a:r>
              <a:r>
                <a:rPr lang="en-US" sz="1600" b="1" dirty="0">
                  <a:latin typeface="Calibri"/>
                  <a:cs typeface="Calibri"/>
                </a:rPr>
                <a:t>C</a:t>
              </a:r>
              <a:r>
                <a:rPr lang="el-GR" sz="1600" dirty="0">
                  <a:latin typeface="Calibri"/>
                  <a:cs typeface="Calibri"/>
                </a:rPr>
                <a:t> και το </a:t>
              </a:r>
              <a:r>
                <a:rPr lang="en-US" sz="1600" dirty="0">
                  <a:latin typeface="Calibri"/>
                  <a:cs typeface="Calibri"/>
                </a:rPr>
                <a:t>      </a:t>
              </a: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κρατούμενο</a:t>
              </a:r>
              <a:r>
                <a:rPr lang="en-US" sz="1600" dirty="0">
                  <a:latin typeface="Calibri"/>
                  <a:cs typeface="Calibri"/>
                </a:rPr>
                <a:t>:</a:t>
              </a:r>
              <a:r>
                <a:rPr lang="el-GR" sz="1600" dirty="0">
                  <a:latin typeface="Calibri"/>
                  <a:cs typeface="Calibri"/>
                </a:rPr>
                <a:t>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(</a:t>
              </a:r>
              <a:r>
                <a:rPr lang="el-GR" sz="1600" dirty="0">
                  <a:latin typeface="Calibri"/>
                  <a:cs typeface="Calibri"/>
                </a:rPr>
                <a:t>αν υπάρχει) στο </a:t>
              </a:r>
              <a:r>
                <a:rPr lang="en-US" sz="1600" b="1" dirty="0">
                  <a:latin typeface="Calibri"/>
                  <a:cs typeface="Calibri"/>
                </a:rPr>
                <a:t>B</a:t>
              </a:r>
              <a:r>
                <a:rPr lang="el-GR" sz="1600" dirty="0">
                  <a:latin typeface="Calibri"/>
                  <a:cs typeface="Calibri"/>
                </a:rPr>
                <a:t>.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(</a:t>
              </a:r>
              <a:r>
                <a:rPr lang="el-GR" sz="1600" dirty="0">
                  <a:latin typeface="Calibri"/>
                  <a:cs typeface="Calibri"/>
                </a:rPr>
                <a:t>αν δεν υπάρχει) τότε στο </a:t>
              </a:r>
              <a:r>
                <a:rPr lang="en-US" sz="1600" b="1" dirty="0">
                  <a:latin typeface="Calibri"/>
                  <a:cs typeface="Calibri"/>
                </a:rPr>
                <a:t>B</a:t>
              </a:r>
              <a:r>
                <a:rPr lang="el-GR" sz="1600" dirty="0">
                  <a:latin typeface="Calibri"/>
                  <a:cs typeface="Calibri"/>
                </a:rPr>
                <a:t> μπαίνει  0</a:t>
              </a:r>
              <a:endParaRPr lang="en-GB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- </a:t>
              </a:r>
              <a:r>
                <a:rPr lang="el-GR" sz="1600" dirty="0">
                  <a:latin typeface="Calibri"/>
                  <a:cs typeface="Calibri"/>
                </a:rPr>
                <a:t>Μετάθεσε όλα τα ψηφία του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ενοποιημένου χώρου </a:t>
              </a:r>
              <a:r>
                <a:rPr lang="en-US" sz="1600" b="1" dirty="0">
                  <a:latin typeface="Calibri"/>
                  <a:cs typeface="Calibri"/>
                </a:rPr>
                <a:t>BCD</a:t>
              </a:r>
              <a:r>
                <a:rPr lang="el-GR" sz="1600" dirty="0">
                  <a:latin typeface="Calibri"/>
                  <a:cs typeface="Calibri"/>
                </a:rPr>
                <a:t> μια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θέση δεξιά (ολίσθηση)</a:t>
              </a:r>
              <a:endParaRPr lang="en-US" sz="1600" dirty="0">
                <a:latin typeface="Calibri"/>
                <a:cs typeface="Calibri"/>
              </a:endParaRPr>
            </a:p>
            <a:p>
              <a:r>
                <a:rPr lang="el-GR" sz="1600" b="1" dirty="0">
                  <a:latin typeface="Calibri"/>
                  <a:cs typeface="Calibri"/>
                </a:rPr>
                <a:t>Βήμα  3ο</a:t>
              </a:r>
              <a:r>
                <a:rPr lang="el-GR" sz="1600" dirty="0">
                  <a:latin typeface="Calibri"/>
                  <a:cs typeface="Calibri"/>
                </a:rPr>
                <a:t>: Μόλις τελειώσουν οι “</a:t>
              </a:r>
              <a:r>
                <a:rPr lang="en-US" sz="1600" b="1" i="1" dirty="0">
                  <a:latin typeface="Calibri"/>
                  <a:cs typeface="Calibri"/>
                </a:rPr>
                <a:t>n</a:t>
              </a:r>
              <a:r>
                <a:rPr lang="el-GR" sz="1600" dirty="0">
                  <a:latin typeface="Calibri"/>
                  <a:cs typeface="Calibri"/>
                </a:rPr>
                <a:t>” </a:t>
              </a:r>
            </a:p>
            <a:p>
              <a:r>
                <a:rPr lang="el-GR" sz="1600" dirty="0">
                  <a:latin typeface="Calibri"/>
                  <a:cs typeface="Calibri"/>
                </a:rPr>
                <a:t>                 φορές, το αποτέλεσμα είναι </a:t>
              </a:r>
            </a:p>
            <a:p>
              <a:r>
                <a:rPr lang="el-GR" sz="1600" dirty="0">
                  <a:latin typeface="Calibri"/>
                  <a:cs typeface="Calibri"/>
                </a:rPr>
                <a:t>                 στο </a:t>
              </a:r>
              <a:r>
                <a:rPr lang="en-US" sz="1600" b="1" dirty="0">
                  <a:latin typeface="Calibri"/>
                  <a:cs typeface="Calibri"/>
                </a:rPr>
                <a:t>CD</a:t>
              </a:r>
              <a:r>
                <a:rPr lang="el-GR" sz="1600" dirty="0">
                  <a:latin typeface="Calibri"/>
                  <a:cs typeface="Calibri"/>
                </a:rPr>
                <a:t>.</a:t>
              </a:r>
            </a:p>
          </p:txBody>
        </p:sp>
      </p:grpSp>
      <p:sp>
        <p:nvSpPr>
          <p:cNvPr id="8405" name="TextBox 17"/>
          <p:cNvSpPr txBox="1">
            <a:spLocks noChangeArrowheads="1"/>
          </p:cNvSpPr>
          <p:nvPr/>
        </p:nvSpPr>
        <p:spPr bwMode="auto">
          <a:xfrm>
            <a:off x="7612063" y="0"/>
            <a:ext cx="1316737" cy="16527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   1 1 0 1</a:t>
            </a:r>
          </a:p>
          <a:p>
            <a:pPr>
              <a:lnSpc>
                <a:spcPct val="80000"/>
              </a:lnSpc>
            </a:pPr>
            <a:r>
              <a:rPr lang="el-GR" b="1" u="sng">
                <a:latin typeface="Calibri"/>
                <a:cs typeface="Calibri"/>
              </a:rPr>
              <a:t> ×      1 0 0 1</a:t>
            </a:r>
            <a:endParaRPr lang="el-GR" b="1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   1 1 0 1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0 0 0 0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0 0 0 0</a:t>
            </a:r>
          </a:p>
          <a:p>
            <a:pPr>
              <a:lnSpc>
                <a:spcPct val="80000"/>
              </a:lnSpc>
            </a:pPr>
            <a:r>
              <a:rPr lang="el-GR" b="1" u="sng">
                <a:latin typeface="Calibri"/>
                <a:cs typeface="Calibri"/>
              </a:rPr>
              <a:t>1 1 0 1         </a:t>
            </a:r>
            <a:r>
              <a:rPr lang="el-GR" sz="500" b="1" u="sng">
                <a:latin typeface="Calibri"/>
                <a:cs typeface="Calibri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1 1 1 0 1 0 1</a:t>
            </a:r>
            <a:r>
              <a:rPr lang="el-GR">
                <a:latin typeface="Calibri"/>
                <a:cs typeface="Calibr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85185E-6 L -0.48263 -0.2599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2" y="-130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44" grpId="0" animBg="1"/>
      <p:bldP spid="75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1FCCCC-A3EB-4DEE-96F7-CE5395183EC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9221" name="Rectangle 29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3600">
                <a:solidFill>
                  <a:schemeClr val="tx2"/>
                </a:solidFill>
                <a:latin typeface="Calibri"/>
                <a:cs typeface="Calibri"/>
              </a:rPr>
              <a:t>Αλγόριθμος πολλαπλασιασμού,</a:t>
            </a:r>
            <a:r>
              <a:rPr lang="el-GR" sz="400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l-GR" sz="2400">
                <a:solidFill>
                  <a:srgbClr val="FF0000"/>
                </a:solidFill>
                <a:latin typeface="Calibri"/>
                <a:cs typeface="Calibri"/>
              </a:rPr>
              <a:t>(…συνέχεια)</a:t>
            </a:r>
            <a:endParaRPr lang="en-US" sz="24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222" name="Rectangle 297"/>
          <p:cNvSpPr>
            <a:spLocks noChangeArrowheads="1"/>
          </p:cNvSpPr>
          <p:nvPr/>
        </p:nvSpPr>
        <p:spPr bwMode="auto">
          <a:xfrm>
            <a:off x="457200" y="1600200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l-GR" sz="2000" dirty="0">
                <a:latin typeface="Calibri"/>
                <a:cs typeface="Calibri"/>
              </a:rPr>
              <a:t>(β) Μετάθεση όλων των ψηφίων του </a:t>
            </a:r>
            <a:r>
              <a:rPr lang="en-US" sz="2000" b="1" dirty="0">
                <a:latin typeface="Calibri"/>
                <a:cs typeface="Calibri"/>
              </a:rPr>
              <a:t>BCD</a:t>
            </a:r>
            <a:r>
              <a:rPr lang="el-GR" sz="2000" dirty="0">
                <a:latin typeface="Calibri"/>
                <a:cs typeface="Calibri"/>
              </a:rPr>
              <a:t>     (β) Μετάθεση όλων των ψηφίων του κατά μια θέση δεξιά</a:t>
            </a:r>
            <a:r>
              <a:rPr lang="en-US" sz="2000" b="1" dirty="0">
                <a:latin typeface="Calibri"/>
                <a:cs typeface="Calibri"/>
              </a:rPr>
              <a:t> </a:t>
            </a:r>
            <a:r>
              <a:rPr lang="el-GR" sz="2000" b="1" dirty="0">
                <a:latin typeface="Calibri"/>
                <a:cs typeface="Calibri"/>
              </a:rPr>
              <a:t>                         </a:t>
            </a:r>
            <a:r>
              <a:rPr lang="en-US" sz="2000" b="1" dirty="0">
                <a:latin typeface="Calibri"/>
                <a:cs typeface="Calibri"/>
              </a:rPr>
              <a:t>               BCD</a:t>
            </a:r>
            <a:r>
              <a:rPr lang="el-GR" sz="2000" dirty="0">
                <a:latin typeface="Calibri"/>
                <a:cs typeface="Calibri"/>
              </a:rPr>
              <a:t> κατά μια θέση δεξιά</a:t>
            </a:r>
            <a:r>
              <a:rPr lang="en-US" sz="2000" dirty="0">
                <a:latin typeface="Calibri"/>
                <a:cs typeface="Calibri"/>
              </a:rPr>
              <a:t> </a:t>
            </a:r>
            <a:endParaRPr lang="el-GR" sz="2000" b="1" dirty="0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2000" b="1" dirty="0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2000" b="1" dirty="0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2000" b="1" u="sng" dirty="0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2000" dirty="0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l-GR" sz="2000" dirty="0">
                <a:latin typeface="Calibri"/>
                <a:cs typeface="Calibri"/>
              </a:rPr>
              <a:t>               </a:t>
            </a:r>
            <a:r>
              <a:rPr lang="el-GR" sz="2000" b="1" dirty="0">
                <a:latin typeface="Calibri"/>
                <a:cs typeface="Calibri"/>
              </a:rPr>
              <a:t>                                 </a:t>
            </a:r>
            <a:r>
              <a:rPr lang="el-GR" sz="20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lang="el-GR" sz="2000" b="1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≤</a:t>
            </a:r>
            <a:r>
              <a:rPr lang="en-US" sz="2000" b="1" i="1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=4</a:t>
            </a:r>
            <a:r>
              <a:rPr lang="el-GR" sz="2000" dirty="0">
                <a:latin typeface="Calibri"/>
                <a:cs typeface="Calibri"/>
              </a:rPr>
              <a:t>.                                                 </a:t>
            </a:r>
            <a:r>
              <a:rPr lang="en-US" sz="2000" b="1" i="1" dirty="0" err="1">
                <a:solidFill>
                  <a:srgbClr val="FF0000"/>
                </a:solidFill>
                <a:latin typeface="Calibri"/>
                <a:cs typeface="Calibri"/>
              </a:rPr>
              <a:t>i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=</a:t>
            </a:r>
            <a:r>
              <a:rPr lang="el-GR" sz="2000" b="1" dirty="0">
                <a:solidFill>
                  <a:srgbClr val="FF0000"/>
                </a:solidFill>
                <a:latin typeface="Calibri"/>
                <a:cs typeface="Calibri"/>
              </a:rPr>
              <a:t>4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≤</a:t>
            </a:r>
            <a:r>
              <a:rPr lang="en-US" sz="2000" b="1" i="1" dirty="0">
                <a:solidFill>
                  <a:srgbClr val="FF0000"/>
                </a:solidFill>
                <a:latin typeface="Calibri"/>
                <a:cs typeface="Calibri"/>
              </a:rPr>
              <a:t>n</a:t>
            </a:r>
            <a:r>
              <a:rPr lang="en-US" sz="2000" b="1" dirty="0">
                <a:solidFill>
                  <a:srgbClr val="FF0000"/>
                </a:solidFill>
                <a:latin typeface="Calibri"/>
                <a:cs typeface="Calibri"/>
              </a:rPr>
              <a:t>=4</a:t>
            </a:r>
            <a:r>
              <a:rPr lang="el-GR" sz="2000" dirty="0">
                <a:latin typeface="Calibri"/>
                <a:cs typeface="Calibri"/>
              </a:rPr>
              <a:t>.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l-GR" sz="2000" dirty="0">
                <a:latin typeface="Calibri"/>
                <a:cs typeface="Calibri"/>
              </a:rPr>
              <a:t>(α) Το </a:t>
            </a:r>
            <a:r>
              <a:rPr lang="en-US" sz="2000" dirty="0">
                <a:latin typeface="Calibri"/>
                <a:cs typeface="Calibri"/>
              </a:rPr>
              <a:t>LSD=</a:t>
            </a:r>
            <a:r>
              <a:rPr lang="el-GR" sz="2000" dirty="0">
                <a:latin typeface="Calibri"/>
                <a:cs typeface="Calibri"/>
              </a:rPr>
              <a:t>0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l-GR" sz="2000" dirty="0">
                <a:latin typeface="Calibri"/>
                <a:cs typeface="Calibri"/>
              </a:rPr>
              <a:t>οπότε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l-GR" sz="2000" dirty="0">
                <a:latin typeface="Calibri"/>
                <a:cs typeface="Calibri"/>
              </a:rPr>
              <a:t>δεν αλλάζει τίποτα         (α) Το </a:t>
            </a:r>
            <a:r>
              <a:rPr lang="en-US" sz="2000" dirty="0">
                <a:latin typeface="Calibri"/>
                <a:cs typeface="Calibri"/>
              </a:rPr>
              <a:t>LSD=</a:t>
            </a:r>
            <a:r>
              <a:rPr lang="el-GR" sz="2000" dirty="0">
                <a:latin typeface="Calibri"/>
                <a:cs typeface="Calibri"/>
              </a:rPr>
              <a:t>1</a:t>
            </a:r>
            <a:r>
              <a:rPr lang="en-US" sz="2000" dirty="0">
                <a:latin typeface="Calibri"/>
                <a:cs typeface="Calibri"/>
              </a:rPr>
              <a:t> </a:t>
            </a:r>
            <a:r>
              <a:rPr lang="el-GR" sz="2000" dirty="0">
                <a:latin typeface="Calibri"/>
                <a:cs typeface="Calibri"/>
              </a:rPr>
              <a:t>οπότε Α+</a:t>
            </a:r>
            <a:r>
              <a:rPr lang="en-US" sz="2000" dirty="0">
                <a:latin typeface="Calibri"/>
                <a:cs typeface="Calibri"/>
              </a:rPr>
              <a:t>C→C</a:t>
            </a:r>
            <a:r>
              <a:rPr lang="el-GR" sz="2000" dirty="0">
                <a:latin typeface="Calibri"/>
                <a:cs typeface="Calibri"/>
              </a:rPr>
              <a:t> </a:t>
            </a:r>
            <a:endParaRPr lang="en-US" sz="2000" dirty="0">
              <a:latin typeface="Calibri"/>
              <a:cs typeface="Calibri"/>
            </a:endParaRPr>
          </a:p>
        </p:txBody>
      </p:sp>
      <p:graphicFrame>
        <p:nvGraphicFramePr>
          <p:cNvPr id="9514" name="Group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046766"/>
              </p:ext>
            </p:extLst>
          </p:nvPr>
        </p:nvGraphicFramePr>
        <p:xfrm>
          <a:off x="533400" y="21336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73" name="Line 370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graphicFrame>
        <p:nvGraphicFramePr>
          <p:cNvPr id="9587" name="Group 3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721734"/>
              </p:ext>
            </p:extLst>
          </p:nvPr>
        </p:nvGraphicFramePr>
        <p:xfrm>
          <a:off x="533400" y="44958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659" name="Group 4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9959191"/>
              </p:ext>
            </p:extLst>
          </p:nvPr>
        </p:nvGraphicFramePr>
        <p:xfrm>
          <a:off x="4876800" y="21336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731" name="Group 5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114127"/>
              </p:ext>
            </p:extLst>
          </p:nvPr>
        </p:nvGraphicFramePr>
        <p:xfrm>
          <a:off x="4800600" y="44958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424" name="Arc 606"/>
          <p:cNvSpPr>
            <a:spLocks/>
          </p:cNvSpPr>
          <p:nvPr/>
        </p:nvSpPr>
        <p:spPr bwMode="auto">
          <a:xfrm flipH="1">
            <a:off x="152400" y="3124200"/>
            <a:ext cx="280988" cy="1828800"/>
          </a:xfrm>
          <a:custGeom>
            <a:avLst/>
            <a:gdLst>
              <a:gd name="T0" fmla="*/ 2147483647 w 22871"/>
              <a:gd name="T1" fmla="*/ 0 h 43200"/>
              <a:gd name="T2" fmla="*/ 0 w 22871"/>
              <a:gd name="T3" fmla="*/ 2147483647 h 43200"/>
              <a:gd name="T4" fmla="*/ 2147483647 w 22871"/>
              <a:gd name="T5" fmla="*/ 2147483647 h 43200"/>
              <a:gd name="T6" fmla="*/ 0 60000 65536"/>
              <a:gd name="T7" fmla="*/ 0 60000 65536"/>
              <a:gd name="T8" fmla="*/ 0 60000 65536"/>
              <a:gd name="T9" fmla="*/ 0 w 22871"/>
              <a:gd name="T10" fmla="*/ 0 h 43200"/>
              <a:gd name="T11" fmla="*/ 22871 w 2287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71" h="43200" fill="none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</a:path>
              <a:path w="22871" h="43200" stroke="0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  <a:lnTo>
                  <a:pt x="1271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9425" name="Line 607"/>
          <p:cNvSpPr>
            <a:spLocks noChangeShapeType="1"/>
          </p:cNvSpPr>
          <p:nvPr/>
        </p:nvSpPr>
        <p:spPr bwMode="auto">
          <a:xfrm flipV="1">
            <a:off x="4191000" y="3886200"/>
            <a:ext cx="762000" cy="1143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9426" name="Arc 608"/>
          <p:cNvSpPr>
            <a:spLocks/>
          </p:cNvSpPr>
          <p:nvPr/>
        </p:nvSpPr>
        <p:spPr bwMode="auto">
          <a:xfrm>
            <a:off x="8763000" y="3429000"/>
            <a:ext cx="280988" cy="1600200"/>
          </a:xfrm>
          <a:custGeom>
            <a:avLst/>
            <a:gdLst>
              <a:gd name="T0" fmla="*/ 2147483647 w 22871"/>
              <a:gd name="T1" fmla="*/ 0 h 43200"/>
              <a:gd name="T2" fmla="*/ 0 w 22871"/>
              <a:gd name="T3" fmla="*/ 2147483647 h 43200"/>
              <a:gd name="T4" fmla="*/ 2147483647 w 22871"/>
              <a:gd name="T5" fmla="*/ 2147483647 h 43200"/>
              <a:gd name="T6" fmla="*/ 0 60000 65536"/>
              <a:gd name="T7" fmla="*/ 0 60000 65536"/>
              <a:gd name="T8" fmla="*/ 0 60000 65536"/>
              <a:gd name="T9" fmla="*/ 0 w 22871"/>
              <a:gd name="T10" fmla="*/ 0 h 43200"/>
              <a:gd name="T11" fmla="*/ 22871 w 2287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71" h="43200" fill="none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</a:path>
              <a:path w="22871" h="43200" stroke="0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  <a:lnTo>
                  <a:pt x="1271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9427" name="AutoShape 609"/>
          <p:cNvSpPr>
            <a:spLocks noChangeArrowheads="1"/>
          </p:cNvSpPr>
          <p:nvPr/>
        </p:nvSpPr>
        <p:spPr bwMode="auto">
          <a:xfrm rot="5400000">
            <a:off x="8648700" y="5829300"/>
            <a:ext cx="533400" cy="4572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9428" name="TextBox 15"/>
          <p:cNvSpPr txBox="1">
            <a:spLocks noChangeArrowheads="1"/>
          </p:cNvSpPr>
          <p:nvPr/>
        </p:nvSpPr>
        <p:spPr bwMode="auto">
          <a:xfrm>
            <a:off x="7612063" y="0"/>
            <a:ext cx="1316737" cy="16527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   1 1 0 1</a:t>
            </a:r>
          </a:p>
          <a:p>
            <a:pPr>
              <a:lnSpc>
                <a:spcPct val="80000"/>
              </a:lnSpc>
            </a:pPr>
            <a:r>
              <a:rPr lang="el-GR" b="1" u="sng">
                <a:latin typeface="Calibri"/>
                <a:cs typeface="Calibri"/>
              </a:rPr>
              <a:t> ×      1 0 0 1</a:t>
            </a:r>
            <a:endParaRPr lang="el-GR" b="1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   1 1 0 1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0 0 0 0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0 0 0 0</a:t>
            </a:r>
          </a:p>
          <a:p>
            <a:pPr>
              <a:lnSpc>
                <a:spcPct val="80000"/>
              </a:lnSpc>
            </a:pPr>
            <a:r>
              <a:rPr lang="el-GR" b="1" u="sng">
                <a:latin typeface="Calibri"/>
                <a:cs typeface="Calibri"/>
              </a:rPr>
              <a:t>1 1 0 1         </a:t>
            </a:r>
            <a:r>
              <a:rPr lang="el-GR" sz="500" b="1" u="sng">
                <a:latin typeface="Calibri"/>
                <a:cs typeface="Calibri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1 1 1 0 1 0 1</a:t>
            </a:r>
            <a:r>
              <a:rPr lang="el-GR">
                <a:latin typeface="Calibri"/>
                <a:cs typeface="Calibri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CF183-0B5E-49A7-9947-77886165C6F7}" type="slidenum">
              <a:rPr lang="en-US" smtClean="0">
                <a:latin typeface="Calibri"/>
                <a:cs typeface="Calibri"/>
              </a:rPr>
              <a:pPr/>
              <a:t>8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3600">
                <a:solidFill>
                  <a:schemeClr val="tx2"/>
                </a:solidFill>
                <a:latin typeface="Calibri"/>
                <a:cs typeface="Calibri"/>
              </a:rPr>
              <a:t>Αλγόριθμος πολλαπλασιασμού,</a:t>
            </a:r>
            <a:r>
              <a:rPr lang="el-GR" sz="400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r>
              <a:rPr lang="el-GR" sz="2400">
                <a:solidFill>
                  <a:srgbClr val="FF0000"/>
                </a:solidFill>
                <a:latin typeface="Calibri"/>
                <a:cs typeface="Calibri"/>
              </a:rPr>
              <a:t>(…συνέχεια)</a:t>
            </a:r>
            <a:endParaRPr lang="en-US" sz="240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457200" y="1600200"/>
            <a:ext cx="8458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</a:pPr>
            <a:r>
              <a:rPr lang="el-GR" sz="2000">
                <a:latin typeface="Calibri"/>
                <a:cs typeface="Calibri"/>
              </a:rPr>
              <a:t>(β) Μετάθεση όλων των ψηφίων του </a:t>
            </a:r>
            <a:r>
              <a:rPr lang="en-US" sz="2000" b="1">
                <a:latin typeface="Calibri"/>
                <a:cs typeface="Calibri"/>
              </a:rPr>
              <a:t>BCD</a:t>
            </a:r>
            <a:endParaRPr lang="el-GR" sz="2000" b="1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l-GR" sz="2000">
                <a:latin typeface="Calibri"/>
                <a:cs typeface="Calibri"/>
              </a:rPr>
              <a:t>                                κατά μια θέση δεξιά</a:t>
            </a:r>
            <a:endParaRPr lang="el-GR" sz="2000" b="1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2000" b="1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2000" b="1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2000" b="1" u="sng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endParaRPr lang="el-GR" sz="2000">
              <a:latin typeface="Calibri"/>
              <a:cs typeface="Calibri"/>
            </a:endParaRPr>
          </a:p>
          <a:p>
            <a:pPr marL="342900" indent="-342900" algn="just">
              <a:spcBef>
                <a:spcPct val="20000"/>
              </a:spcBef>
            </a:pPr>
            <a:r>
              <a:rPr lang="el-GR" sz="2000" b="1" u="sng">
                <a:latin typeface="Calibri"/>
                <a:cs typeface="Calibri"/>
              </a:rPr>
              <a:t>Βήμα 4</a:t>
            </a:r>
            <a:r>
              <a:rPr lang="el-GR" sz="2000" b="1">
                <a:latin typeface="Calibri"/>
                <a:cs typeface="Calibri"/>
              </a:rPr>
              <a:t>:</a:t>
            </a:r>
            <a:r>
              <a:rPr lang="el-GR" sz="2000">
                <a:latin typeface="Calibri"/>
                <a:cs typeface="Calibri"/>
              </a:rPr>
              <a:t> 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l-GR" sz="2000">
                <a:latin typeface="Calibri"/>
                <a:cs typeface="Calibri"/>
              </a:rPr>
              <a:t>Το αποτέλεσμα είναι στο </a:t>
            </a:r>
            <a:r>
              <a:rPr lang="en-US" sz="2000">
                <a:latin typeface="Calibri"/>
                <a:cs typeface="Calibri"/>
              </a:rPr>
              <a:t>CD</a:t>
            </a:r>
          </a:p>
        </p:txBody>
      </p:sp>
      <p:graphicFrame>
        <p:nvGraphicFramePr>
          <p:cNvPr id="1741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06662"/>
              </p:ext>
            </p:extLst>
          </p:nvPr>
        </p:nvGraphicFramePr>
        <p:xfrm>
          <a:off x="533400" y="21336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98" name="Line 80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graphicFrame>
        <p:nvGraphicFramePr>
          <p:cNvPr id="17706" name="Group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838391"/>
              </p:ext>
            </p:extLst>
          </p:nvPr>
        </p:nvGraphicFramePr>
        <p:xfrm>
          <a:off x="533400" y="44958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349" name="Arc 299"/>
          <p:cNvSpPr>
            <a:spLocks/>
          </p:cNvSpPr>
          <p:nvPr/>
        </p:nvSpPr>
        <p:spPr bwMode="auto">
          <a:xfrm flipH="1">
            <a:off x="152400" y="3124200"/>
            <a:ext cx="280988" cy="1828800"/>
          </a:xfrm>
          <a:custGeom>
            <a:avLst/>
            <a:gdLst>
              <a:gd name="T0" fmla="*/ 2147483647 w 22871"/>
              <a:gd name="T1" fmla="*/ 0 h 43200"/>
              <a:gd name="T2" fmla="*/ 0 w 22871"/>
              <a:gd name="T3" fmla="*/ 2147483647 h 43200"/>
              <a:gd name="T4" fmla="*/ 2147483647 w 22871"/>
              <a:gd name="T5" fmla="*/ 2147483647 h 43200"/>
              <a:gd name="T6" fmla="*/ 0 60000 65536"/>
              <a:gd name="T7" fmla="*/ 0 60000 65536"/>
              <a:gd name="T8" fmla="*/ 0 60000 65536"/>
              <a:gd name="T9" fmla="*/ 0 w 22871"/>
              <a:gd name="T10" fmla="*/ 0 h 43200"/>
              <a:gd name="T11" fmla="*/ 22871 w 22871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71" h="43200" fill="none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</a:path>
              <a:path w="22871" h="43200" stroke="0" extrusionOk="0">
                <a:moveTo>
                  <a:pt x="1270" y="0"/>
                </a:moveTo>
                <a:cubicBezTo>
                  <a:pt x="13200" y="0"/>
                  <a:pt x="22871" y="9670"/>
                  <a:pt x="22871" y="21600"/>
                </a:cubicBezTo>
                <a:cubicBezTo>
                  <a:pt x="22871" y="33529"/>
                  <a:pt x="13200" y="43200"/>
                  <a:pt x="1271" y="43200"/>
                </a:cubicBezTo>
                <a:cubicBezTo>
                  <a:pt x="847" y="43200"/>
                  <a:pt x="423" y="43187"/>
                  <a:pt x="0" y="43162"/>
                </a:cubicBezTo>
                <a:lnTo>
                  <a:pt x="1271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7708" name="Text Box 300"/>
          <p:cNvSpPr txBox="1">
            <a:spLocks noChangeArrowheads="1"/>
          </p:cNvSpPr>
          <p:nvPr/>
        </p:nvSpPr>
        <p:spPr bwMode="auto">
          <a:xfrm>
            <a:off x="5499100" y="2046288"/>
            <a:ext cx="21272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/>
                <a:cs typeface="Calibri"/>
              </a:rPr>
              <a:t>            </a:t>
            </a:r>
            <a:r>
              <a:rPr lang="el-GR" sz="2400" b="1">
                <a:latin typeface="Calibri"/>
                <a:cs typeface="Calibri"/>
              </a:rPr>
              <a:t>1 1 0 1</a:t>
            </a:r>
          </a:p>
          <a:p>
            <a:r>
              <a:rPr lang="en-US" sz="2400" b="1" u="sng">
                <a:latin typeface="Calibri"/>
                <a:cs typeface="Calibri"/>
              </a:rPr>
              <a:t>       </a:t>
            </a:r>
            <a:r>
              <a:rPr lang="el-GR" sz="2400" b="1" u="sng">
                <a:latin typeface="Calibri"/>
                <a:cs typeface="Calibri"/>
              </a:rPr>
              <a:t>×1 0 0 1</a:t>
            </a:r>
            <a:endParaRPr lang="en-US" sz="2400" b="1">
              <a:latin typeface="Calibri"/>
              <a:cs typeface="Calibri"/>
            </a:endParaRPr>
          </a:p>
          <a:p>
            <a:r>
              <a:rPr lang="en-US" sz="2400" b="1">
                <a:latin typeface="Calibri"/>
                <a:cs typeface="Calibri"/>
              </a:rPr>
              <a:t>         </a:t>
            </a:r>
            <a:r>
              <a:rPr lang="el-GR" sz="2400" b="1">
                <a:latin typeface="Calibri"/>
                <a:cs typeface="Calibri"/>
              </a:rPr>
              <a:t>1 1 0 1</a:t>
            </a:r>
            <a:endParaRPr lang="en-US" sz="2400" b="1">
              <a:latin typeface="Calibri"/>
              <a:cs typeface="Calibri"/>
            </a:endParaRPr>
          </a:p>
          <a:p>
            <a:r>
              <a:rPr lang="el-GR" sz="2400" b="1" u="sng">
                <a:latin typeface="Calibri"/>
                <a:cs typeface="Calibri"/>
              </a:rPr>
              <a:t>1 1 0 1         </a:t>
            </a:r>
            <a:r>
              <a:rPr lang="el-GR" sz="800" b="1" u="sng">
                <a:latin typeface="Calibri"/>
                <a:cs typeface="Calibri"/>
              </a:rPr>
              <a:t>.</a:t>
            </a:r>
            <a:endParaRPr lang="el-GR" sz="800" b="1">
              <a:latin typeface="Calibri"/>
              <a:cs typeface="Calibri"/>
            </a:endParaRPr>
          </a:p>
          <a:p>
            <a:r>
              <a:rPr lang="el-GR" sz="2400" b="1">
                <a:latin typeface="Calibri"/>
                <a:cs typeface="Calibri"/>
              </a:rPr>
              <a:t>1 1 1 0 1 0 1</a:t>
            </a:r>
            <a:r>
              <a:rPr lang="el-GR" sz="2400">
                <a:latin typeface="Calibri"/>
                <a:cs typeface="Calibri"/>
              </a:rPr>
              <a:t> </a:t>
            </a:r>
            <a:endParaRPr lang="el-GR" sz="2400" b="1">
              <a:latin typeface="Calibri"/>
              <a:cs typeface="Calibri"/>
            </a:endParaRPr>
          </a:p>
        </p:txBody>
      </p:sp>
      <p:sp>
        <p:nvSpPr>
          <p:cNvPr id="10351" name="TextBox 12"/>
          <p:cNvSpPr txBox="1">
            <a:spLocks noChangeArrowheads="1"/>
          </p:cNvSpPr>
          <p:nvPr/>
        </p:nvSpPr>
        <p:spPr bwMode="auto">
          <a:xfrm>
            <a:off x="7612063" y="0"/>
            <a:ext cx="1316737" cy="16527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   1 1 0 1</a:t>
            </a:r>
          </a:p>
          <a:p>
            <a:pPr>
              <a:lnSpc>
                <a:spcPct val="80000"/>
              </a:lnSpc>
            </a:pPr>
            <a:r>
              <a:rPr lang="el-GR" b="1" u="sng">
                <a:latin typeface="Calibri"/>
                <a:cs typeface="Calibri"/>
              </a:rPr>
              <a:t> ×      1 0 0 1</a:t>
            </a:r>
            <a:endParaRPr lang="el-GR" b="1"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   1 1 0 1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   0 0 0 0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   0 0 0 0</a:t>
            </a:r>
          </a:p>
          <a:p>
            <a:pPr>
              <a:lnSpc>
                <a:spcPct val="80000"/>
              </a:lnSpc>
            </a:pPr>
            <a:r>
              <a:rPr lang="el-GR" b="1" u="sng">
                <a:latin typeface="Calibri"/>
                <a:cs typeface="Calibri"/>
              </a:rPr>
              <a:t>1 1 0 1         </a:t>
            </a:r>
            <a:r>
              <a:rPr lang="el-GR" sz="500" b="1" u="sng">
                <a:latin typeface="Calibri"/>
                <a:cs typeface="Calibri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l-GR" b="1">
                <a:latin typeface="Calibri"/>
                <a:cs typeface="Calibri"/>
              </a:rPr>
              <a:t>1 1 1 0 1 0 1</a:t>
            </a:r>
            <a:r>
              <a:rPr lang="el-GR">
                <a:latin typeface="Calibri"/>
                <a:cs typeface="Calibri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4648200" y="2926080"/>
            <a:ext cx="276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l-GR" b="1">
                <a:solidFill>
                  <a:srgbClr val="FF0000"/>
                </a:solidFill>
                <a:latin typeface="Garamond" pitchFamily="18" charset="0"/>
              </a:rPr>
              <a:t>1</a:t>
            </a:r>
            <a:endParaRPr lang="en-US" b="1" dirty="0">
              <a:solidFill>
                <a:srgbClr val="FF000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0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FCF183-0B5E-49A7-9947-77886165C6F7}" type="slidenum">
              <a:rPr lang="en-US" smtClean="0">
                <a:latin typeface="Calibri"/>
                <a:cs typeface="Calibri"/>
              </a:rPr>
              <a:pPr/>
              <a:t>9</a:t>
            </a:fld>
            <a:endParaRPr lang="en-US">
              <a:latin typeface="Calibri"/>
              <a:cs typeface="Calibri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l-GR" sz="3600" dirty="0">
                <a:solidFill>
                  <a:schemeClr val="tx2"/>
                </a:solidFill>
                <a:latin typeface="Calibri"/>
                <a:cs typeface="Calibri"/>
              </a:rPr>
              <a:t>Αλγόριθμος πολλαπλασιασμού</a:t>
            </a:r>
            <a:r>
              <a:rPr lang="el-GR" sz="4000" dirty="0">
                <a:solidFill>
                  <a:schemeClr val="tx2"/>
                </a:solidFill>
                <a:latin typeface="Calibri"/>
                <a:cs typeface="Calibri"/>
              </a:rPr>
              <a:t> </a:t>
            </a:r>
            <a:endParaRPr lang="en-US" sz="2400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298" name="Line 80"/>
          <p:cNvSpPr>
            <a:spLocks noChangeShapeType="1"/>
          </p:cNvSpPr>
          <p:nvPr/>
        </p:nvSpPr>
        <p:spPr bwMode="auto">
          <a:xfrm>
            <a:off x="395288" y="1412875"/>
            <a:ext cx="8353425" cy="0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/>
          </a:ln>
        </p:spPr>
        <p:txBody>
          <a:bodyPr/>
          <a:lstStyle/>
          <a:p>
            <a:endParaRPr lang="el-GR">
              <a:latin typeface="Calibri"/>
              <a:cs typeface="Calibri"/>
            </a:endParaRPr>
          </a:p>
        </p:txBody>
      </p:sp>
      <p:grpSp>
        <p:nvGrpSpPr>
          <p:cNvPr id="13" name="Group 382"/>
          <p:cNvGrpSpPr>
            <a:grpSpLocks/>
          </p:cNvGrpSpPr>
          <p:nvPr/>
        </p:nvGrpSpPr>
        <p:grpSpPr bwMode="auto">
          <a:xfrm>
            <a:off x="5004048" y="1916832"/>
            <a:ext cx="4284985" cy="4470400"/>
            <a:chOff x="722" y="-1847"/>
            <a:chExt cx="2926" cy="2816"/>
          </a:xfrm>
        </p:grpSpPr>
        <p:sp>
          <p:nvSpPr>
            <p:cNvPr id="14" name="AutoShape 381"/>
            <p:cNvSpPr>
              <a:spLocks noChangeArrowheads="1"/>
            </p:cNvSpPr>
            <p:nvPr/>
          </p:nvSpPr>
          <p:spPr bwMode="auto">
            <a:xfrm>
              <a:off x="722" y="-1847"/>
              <a:ext cx="2779" cy="281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/>
                <a:cs typeface="Calibri"/>
              </a:endParaRPr>
            </a:p>
          </p:txBody>
        </p:sp>
        <p:sp>
          <p:nvSpPr>
            <p:cNvPr id="15" name="Text Box 380"/>
            <p:cNvSpPr txBox="1">
              <a:spLocks noChangeArrowheads="1"/>
            </p:cNvSpPr>
            <p:nvPr/>
          </p:nvSpPr>
          <p:spPr bwMode="auto">
            <a:xfrm>
              <a:off x="868" y="-1815"/>
              <a:ext cx="2780" cy="26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l-GR" sz="1600" b="1" dirty="0">
                  <a:latin typeface="Calibri"/>
                  <a:cs typeface="Calibri"/>
                </a:rPr>
                <a:t>Βήμα  1</a:t>
              </a:r>
              <a:r>
                <a:rPr lang="en-US" sz="1600" b="1" dirty="0">
                  <a:latin typeface="Calibri"/>
                  <a:cs typeface="Calibri"/>
                </a:rPr>
                <a:t>o</a:t>
              </a:r>
              <a:r>
                <a:rPr lang="el-GR" sz="1600" dirty="0">
                  <a:latin typeface="Calibri"/>
                  <a:cs typeface="Calibri"/>
                </a:rPr>
                <a:t>: Τοποθέτησε τους </a:t>
              </a:r>
              <a:r>
                <a:rPr lang="en-US" sz="1600" b="1" dirty="0">
                  <a:latin typeface="Calibri"/>
                  <a:cs typeface="Calibri"/>
                </a:rPr>
                <a:t>A</a:t>
              </a:r>
              <a:r>
                <a:rPr lang="el-GR" sz="1600" dirty="0">
                  <a:latin typeface="Calibri"/>
                  <a:cs typeface="Calibri"/>
                </a:rPr>
                <a:t>, </a:t>
              </a:r>
              <a:r>
                <a:rPr lang="en-US" sz="1600" b="1" dirty="0">
                  <a:latin typeface="Calibri"/>
                  <a:cs typeface="Calibri"/>
                </a:rPr>
                <a:t>D </a:t>
              </a:r>
              <a:r>
                <a:rPr lang="el-GR" sz="1600" dirty="0">
                  <a:latin typeface="Calibri"/>
                  <a:cs typeface="Calibri"/>
                </a:rPr>
                <a:t>στα </a:t>
              </a:r>
              <a:endParaRPr lang="en-US" sz="1600" dirty="0">
                <a:latin typeface="Calibri"/>
                <a:cs typeface="Calibri"/>
              </a:endParaRPr>
            </a:p>
            <a:p>
              <a:r>
                <a:rPr lang="en-US" sz="1600" dirty="0">
                  <a:latin typeface="Calibri"/>
                  <a:cs typeface="Calibri"/>
                </a:rPr>
                <a:t>                  </a:t>
              </a:r>
              <a:r>
                <a:rPr lang="el-GR" sz="1600" dirty="0">
                  <a:latin typeface="Calibri"/>
                  <a:cs typeface="Calibri"/>
                </a:rPr>
                <a:t>αντίστοιχα κελιά και </a:t>
              </a:r>
              <a:endParaRPr lang="en-US" sz="1600" dirty="0">
                <a:latin typeface="Calibri"/>
                <a:cs typeface="Calibri"/>
              </a:endParaRPr>
            </a:p>
            <a:p>
              <a:r>
                <a:rPr lang="en-US" sz="1600" dirty="0">
                  <a:latin typeface="Calibri"/>
                  <a:cs typeface="Calibri"/>
                </a:rPr>
                <a:t>                  </a:t>
              </a:r>
              <a:r>
                <a:rPr lang="el-GR" sz="1600" dirty="0">
                  <a:latin typeface="Calibri"/>
                  <a:cs typeface="Calibri"/>
                </a:rPr>
                <a:t>βάλε μηδενικά στα </a:t>
              </a:r>
              <a:r>
                <a:rPr lang="en-US" sz="1600" b="1" dirty="0">
                  <a:latin typeface="Calibri"/>
                  <a:cs typeface="Calibri"/>
                </a:rPr>
                <a:t>B</a:t>
              </a:r>
              <a:r>
                <a:rPr lang="el-GR" sz="1600" dirty="0">
                  <a:latin typeface="Calibri"/>
                  <a:cs typeface="Calibri"/>
                </a:rPr>
                <a:t>, </a:t>
              </a:r>
              <a:r>
                <a:rPr lang="en-US" sz="1600" b="1" dirty="0">
                  <a:latin typeface="Calibri"/>
                  <a:cs typeface="Calibri"/>
                </a:rPr>
                <a:t>C</a:t>
              </a:r>
              <a:r>
                <a:rPr lang="el-GR" sz="1600" dirty="0">
                  <a:latin typeface="Calibri"/>
                  <a:cs typeface="Calibri"/>
                </a:rPr>
                <a:t>.</a:t>
              </a:r>
              <a:endParaRPr lang="el-GR" sz="1600" b="1" dirty="0">
                <a:latin typeface="Calibri"/>
                <a:cs typeface="Calibri"/>
              </a:endParaRPr>
            </a:p>
            <a:p>
              <a:r>
                <a:rPr lang="el-GR" sz="1600" b="1" dirty="0">
                  <a:latin typeface="Calibri"/>
                  <a:cs typeface="Calibri"/>
                </a:rPr>
                <a:t>Βήμα  2ο</a:t>
              </a:r>
              <a:r>
                <a:rPr lang="el-GR" sz="1600" dirty="0">
                  <a:latin typeface="Calibri"/>
                  <a:cs typeface="Calibri"/>
                </a:rPr>
                <a:t>: Κάνε τα παρακάτω “</a:t>
              </a:r>
              <a:r>
                <a:rPr lang="en-US" sz="1600" b="1" i="1" dirty="0">
                  <a:latin typeface="Calibri"/>
                  <a:cs typeface="Calibri"/>
                </a:rPr>
                <a:t>n</a:t>
              </a:r>
              <a:r>
                <a:rPr lang="el-GR" sz="1600" dirty="0">
                  <a:latin typeface="Calibri"/>
                  <a:cs typeface="Calibri"/>
                </a:rPr>
                <a:t>” φορές </a:t>
              </a:r>
            </a:p>
            <a:p>
              <a:r>
                <a:rPr lang="el-GR" sz="1600" dirty="0">
                  <a:latin typeface="Calibri"/>
                  <a:cs typeface="Calibri"/>
                </a:rPr>
                <a:t>                  (βρόχος)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- </a:t>
              </a:r>
              <a:r>
                <a:rPr lang="el-GR" sz="1600" dirty="0">
                  <a:latin typeface="Calibri"/>
                  <a:cs typeface="Calibri"/>
                </a:rPr>
                <a:t>Αν το </a:t>
              </a:r>
              <a:r>
                <a:rPr lang="en-US" sz="1600" dirty="0">
                  <a:latin typeface="Calibri"/>
                  <a:cs typeface="Calibri"/>
                </a:rPr>
                <a:t>LSD</a:t>
              </a:r>
              <a:r>
                <a:rPr lang="el-GR" sz="1600" dirty="0">
                  <a:latin typeface="Calibri"/>
                  <a:cs typeface="Calibri"/>
                </a:rPr>
                <a:t> του </a:t>
              </a:r>
              <a:r>
                <a:rPr lang="en-US" sz="1600" b="1" dirty="0">
                  <a:latin typeface="Calibri"/>
                  <a:cs typeface="Calibri"/>
                </a:rPr>
                <a:t>D</a:t>
              </a:r>
              <a:r>
                <a:rPr lang="el-GR" sz="1600" dirty="0">
                  <a:latin typeface="Calibri"/>
                  <a:cs typeface="Calibri"/>
                </a:rPr>
                <a:t> είναι 1, τότε </a:t>
              </a:r>
              <a:r>
                <a:rPr lang="en-US" sz="1600" dirty="0">
                  <a:latin typeface="Calibri"/>
                  <a:cs typeface="Calibri"/>
                </a:rPr>
                <a:t> </a:t>
              </a: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πρόσθεσε τα </a:t>
              </a:r>
              <a:r>
                <a:rPr lang="el-GR" sz="1600" b="1" dirty="0">
                  <a:latin typeface="Calibri"/>
                  <a:cs typeface="Calibri"/>
                </a:rPr>
                <a:t>Α</a:t>
              </a:r>
              <a:r>
                <a:rPr lang="el-GR" sz="1600" dirty="0">
                  <a:latin typeface="Calibri"/>
                  <a:cs typeface="Calibri"/>
                </a:rPr>
                <a:t>, </a:t>
              </a:r>
              <a:r>
                <a:rPr lang="en-US" sz="1600" b="1" dirty="0">
                  <a:latin typeface="Calibri"/>
                  <a:cs typeface="Calibri"/>
                </a:rPr>
                <a:t>C</a:t>
              </a:r>
              <a:r>
                <a:rPr lang="el-GR" sz="1600" dirty="0">
                  <a:latin typeface="Calibri"/>
                  <a:cs typeface="Calibri"/>
                </a:rPr>
                <a:t>. Βάλε το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αποτέλεσμα στο </a:t>
              </a:r>
              <a:r>
                <a:rPr lang="en-US" sz="1600" b="1" dirty="0">
                  <a:latin typeface="Calibri"/>
                  <a:cs typeface="Calibri"/>
                </a:rPr>
                <a:t>C</a:t>
              </a:r>
              <a:r>
                <a:rPr lang="el-GR" sz="1600" dirty="0">
                  <a:latin typeface="Calibri"/>
                  <a:cs typeface="Calibri"/>
                </a:rPr>
                <a:t> και το </a:t>
              </a:r>
              <a:r>
                <a:rPr lang="en-US" sz="1600" dirty="0">
                  <a:latin typeface="Calibri"/>
                  <a:cs typeface="Calibri"/>
                </a:rPr>
                <a:t>      </a:t>
              </a: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κρατούμενο</a:t>
              </a:r>
              <a:r>
                <a:rPr lang="en-US" sz="1600" dirty="0">
                  <a:latin typeface="Calibri"/>
                  <a:cs typeface="Calibri"/>
                </a:rPr>
                <a:t>:</a:t>
              </a:r>
              <a:r>
                <a:rPr lang="el-GR" sz="1600" dirty="0">
                  <a:latin typeface="Calibri"/>
                  <a:cs typeface="Calibri"/>
                </a:rPr>
                <a:t>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(</a:t>
              </a:r>
              <a:r>
                <a:rPr lang="el-GR" sz="1600" dirty="0">
                  <a:latin typeface="Calibri"/>
                  <a:cs typeface="Calibri"/>
                </a:rPr>
                <a:t>αν υπάρχει) στο </a:t>
              </a:r>
              <a:r>
                <a:rPr lang="en-US" sz="1600" b="1" dirty="0">
                  <a:latin typeface="Calibri"/>
                  <a:cs typeface="Calibri"/>
                </a:rPr>
                <a:t>B</a:t>
              </a:r>
              <a:r>
                <a:rPr lang="el-GR" sz="1600" dirty="0">
                  <a:latin typeface="Calibri"/>
                  <a:cs typeface="Calibri"/>
                </a:rPr>
                <a:t>.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(</a:t>
              </a:r>
              <a:r>
                <a:rPr lang="el-GR" sz="1600" dirty="0">
                  <a:latin typeface="Calibri"/>
                  <a:cs typeface="Calibri"/>
                </a:rPr>
                <a:t>αν δεν υπάρχει) τότε στο </a:t>
              </a:r>
              <a:r>
                <a:rPr lang="en-US" sz="1600" b="1" dirty="0">
                  <a:latin typeface="Calibri"/>
                  <a:cs typeface="Calibri"/>
                </a:rPr>
                <a:t>B</a:t>
              </a:r>
              <a:r>
                <a:rPr lang="el-GR" sz="1600" dirty="0">
                  <a:latin typeface="Calibri"/>
                  <a:cs typeface="Calibri"/>
                </a:rPr>
                <a:t> μπαίνει 0</a:t>
              </a:r>
              <a:endParaRPr lang="en-GB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- </a:t>
              </a:r>
              <a:r>
                <a:rPr lang="el-GR" sz="1600" dirty="0">
                  <a:latin typeface="Calibri"/>
                  <a:cs typeface="Calibri"/>
                </a:rPr>
                <a:t>Μετάθεσε όλα τα ψηφία του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ενοποιημένου χώρου </a:t>
              </a:r>
              <a:r>
                <a:rPr lang="en-US" sz="1600" b="1" dirty="0">
                  <a:latin typeface="Calibri"/>
                  <a:cs typeface="Calibri"/>
                </a:rPr>
                <a:t>BCD</a:t>
              </a:r>
              <a:r>
                <a:rPr lang="el-GR" sz="1600" dirty="0">
                  <a:latin typeface="Calibri"/>
                  <a:cs typeface="Calibri"/>
                </a:rPr>
                <a:t> μια </a:t>
              </a:r>
              <a:endParaRPr lang="en-US" sz="1600" dirty="0">
                <a:latin typeface="Calibri"/>
                <a:cs typeface="Calibri"/>
              </a:endParaRPr>
            </a:p>
            <a:p>
              <a:pPr lvl="1"/>
              <a:r>
                <a:rPr lang="en-US" sz="1600" dirty="0">
                  <a:latin typeface="Calibri"/>
                  <a:cs typeface="Calibri"/>
                </a:rPr>
                <a:t>     </a:t>
              </a:r>
              <a:r>
                <a:rPr lang="el-GR" sz="1600" dirty="0">
                  <a:latin typeface="Calibri"/>
                  <a:cs typeface="Calibri"/>
                </a:rPr>
                <a:t>θέση δεξιά (ολίσθηση)</a:t>
              </a:r>
              <a:endParaRPr lang="en-US" sz="1600" dirty="0">
                <a:latin typeface="Calibri"/>
                <a:cs typeface="Calibri"/>
              </a:endParaRPr>
            </a:p>
            <a:p>
              <a:r>
                <a:rPr lang="el-GR" sz="1600" b="1" dirty="0">
                  <a:latin typeface="Calibri"/>
                  <a:cs typeface="Calibri"/>
                </a:rPr>
                <a:t>Βήμα  3ο</a:t>
              </a:r>
              <a:r>
                <a:rPr lang="el-GR" sz="1600" dirty="0">
                  <a:latin typeface="Calibri"/>
                  <a:cs typeface="Calibri"/>
                </a:rPr>
                <a:t>: Μόλις τελειώσουν οι “</a:t>
              </a:r>
              <a:r>
                <a:rPr lang="en-US" sz="1600" b="1" i="1" dirty="0">
                  <a:latin typeface="Calibri"/>
                  <a:cs typeface="Calibri"/>
                </a:rPr>
                <a:t>n</a:t>
              </a:r>
              <a:r>
                <a:rPr lang="el-GR" sz="1600" dirty="0">
                  <a:latin typeface="Calibri"/>
                  <a:cs typeface="Calibri"/>
                </a:rPr>
                <a:t>” </a:t>
              </a:r>
            </a:p>
            <a:p>
              <a:r>
                <a:rPr lang="el-GR" sz="1600" dirty="0">
                  <a:latin typeface="Calibri"/>
                  <a:cs typeface="Calibri"/>
                </a:rPr>
                <a:t>                 φορές, το αποτέλεσμα είναι </a:t>
              </a:r>
            </a:p>
            <a:p>
              <a:r>
                <a:rPr lang="el-GR" sz="1600" dirty="0">
                  <a:latin typeface="Calibri"/>
                  <a:cs typeface="Calibri"/>
                </a:rPr>
                <a:t>                 στο </a:t>
              </a:r>
              <a:r>
                <a:rPr lang="en-US" sz="1600" b="1" dirty="0">
                  <a:latin typeface="Calibri"/>
                  <a:cs typeface="Calibri"/>
                </a:rPr>
                <a:t>CD</a:t>
              </a:r>
              <a:r>
                <a:rPr lang="el-GR" sz="1600" dirty="0">
                  <a:latin typeface="Calibri"/>
                  <a:cs typeface="Calibri"/>
                </a:rPr>
                <a:t>.</a:t>
              </a:r>
            </a:p>
          </p:txBody>
        </p:sp>
      </p:grpSp>
      <p:graphicFrame>
        <p:nvGraphicFramePr>
          <p:cNvPr id="16" name="Group 2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4370762"/>
              </p:ext>
            </p:extLst>
          </p:nvPr>
        </p:nvGraphicFramePr>
        <p:xfrm>
          <a:off x="179512" y="1628800"/>
          <a:ext cx="4038600" cy="1584960"/>
        </p:xfrm>
        <a:graphic>
          <a:graphicData uri="http://schemas.openxmlformats.org/drawingml/2006/table">
            <a:tbl>
              <a:tblPr/>
              <a:tblGrid>
                <a:gridCol w="4492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9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92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Α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0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Β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10443" y="3501008"/>
            <a:ext cx="49582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2400" b="1" dirty="0"/>
              <a:t>Παράδειγμα:</a:t>
            </a:r>
          </a:p>
          <a:p>
            <a:pPr algn="ctr"/>
            <a:r>
              <a:rPr lang="el-GR" sz="2400" b="1" dirty="0"/>
              <a:t>Κάντε τον πολλαπλασιασμό </a:t>
            </a:r>
          </a:p>
          <a:p>
            <a:pPr algn="ctr"/>
            <a:r>
              <a:rPr lang="el-GR" sz="2400" b="1" dirty="0"/>
              <a:t>5 </a:t>
            </a:r>
            <a:r>
              <a:rPr lang="en-US" sz="2400" b="1" dirty="0"/>
              <a:t>x</a:t>
            </a:r>
            <a:r>
              <a:rPr lang="el-GR" sz="2400" b="1" dirty="0"/>
              <a:t> 6 =?</a:t>
            </a:r>
          </a:p>
          <a:p>
            <a:pPr algn="ctr"/>
            <a:r>
              <a:rPr lang="el-GR" sz="2400" b="1" dirty="0"/>
              <a:t>Με όσο το δυνατόν λιγότερα </a:t>
            </a:r>
            <a:r>
              <a:rPr lang="en-US" sz="2400" b="1" dirty="0"/>
              <a:t>bits</a:t>
            </a:r>
            <a:r>
              <a:rPr lang="el-GR" sz="24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2653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11533</TotalTime>
  <Words>2309</Words>
  <Application>Microsoft Macintosh PowerPoint</Application>
  <PresentationFormat>On-screen Show (4:3)</PresentationFormat>
  <Paragraphs>669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Comic Sans MS</vt:lpstr>
      <vt:lpstr>Garamond</vt:lpstr>
      <vt:lpstr>Times New Roman</vt:lpstr>
      <vt:lpstr>Wingdings</vt:lpstr>
      <vt:lpstr>Office Theme</vt:lpstr>
      <vt:lpstr>Equation</vt:lpstr>
      <vt:lpstr>Εισαγωγή στην Πληροφορική και τον Προγραμματισμό Η/Υ</vt:lpstr>
      <vt:lpstr>Στα προηγούμενα μαθήματα:</vt:lpstr>
      <vt:lpstr>Στη συνέχεια</vt:lpstr>
      <vt:lpstr>Πολλαπλασιασμός Δυαδικών Ακεραίων</vt:lpstr>
      <vt:lpstr>Αλγόριθμος πολλαπλασιασμού</vt:lpstr>
      <vt:lpstr>Αλγόριθμος πολλαπλασιασμού, (…συνέχεια)</vt:lpstr>
      <vt:lpstr>PowerPoint Presentation</vt:lpstr>
      <vt:lpstr>PowerPoint Presentation</vt:lpstr>
      <vt:lpstr>PowerPoint Presentation</vt:lpstr>
      <vt:lpstr>PowerPoint Presentation</vt:lpstr>
      <vt:lpstr>Κλασματικοί Αριθμοί στο Δυαδικό</vt:lpstr>
      <vt:lpstr>Αρνητικοί Κλασματικοί: Πρόσημο-μέτρο &amp; c2</vt:lpstr>
      <vt:lpstr>Σταθερή Υποδιαστολή σε c2</vt:lpstr>
      <vt:lpstr>Κινητή Υποδιαστολή</vt:lpstr>
      <vt:lpstr>Πόλωση - Πλεονασμός κατά Κ</vt:lpstr>
      <vt:lpstr>Παράδειγμα Πόλωσης</vt:lpstr>
      <vt:lpstr>Κινητή Υποδιαστολή: το πρότυπο ΙΕΕΕ</vt:lpstr>
      <vt:lpstr>Κινητή Υποδιαστολή: το πρότυπο ΙΕΕΕ</vt:lpstr>
      <vt:lpstr>Παράδειγμα</vt:lpstr>
      <vt:lpstr>Παράδειγμα 5,75</vt:lpstr>
      <vt:lpstr>Παράδειγμα float x = -27.75  (single precision format)</vt:lpstr>
      <vt:lpstr>Παράδειγμα : -27,75</vt:lpstr>
      <vt:lpstr>END</vt:lpstr>
      <vt:lpstr>Πρόβλημα για εξάσκηση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LGA</dc:creator>
  <cp:lastModifiedBy>Leonidas Alexopoulos</cp:lastModifiedBy>
  <cp:revision>412</cp:revision>
  <cp:lastPrinted>2018-10-26T06:23:37Z</cp:lastPrinted>
  <dcterms:created xsi:type="dcterms:W3CDTF">2011-09-11T06:24:43Z</dcterms:created>
  <dcterms:modified xsi:type="dcterms:W3CDTF">2020-03-30T06:30:06Z</dcterms:modified>
</cp:coreProperties>
</file>